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12"/>
  </p:notesMasterIdLst>
  <p:handoutMasterIdLst>
    <p:handoutMasterId r:id="rId13"/>
  </p:handoutMasterIdLst>
  <p:sldIdLst>
    <p:sldId id="258" r:id="rId2"/>
    <p:sldId id="363" r:id="rId3"/>
    <p:sldId id="364" r:id="rId4"/>
    <p:sldId id="362" r:id="rId5"/>
    <p:sldId id="365" r:id="rId6"/>
    <p:sldId id="366" r:id="rId7"/>
    <p:sldId id="315" r:id="rId8"/>
    <p:sldId id="367" r:id="rId9"/>
    <p:sldId id="361" r:id="rId10"/>
    <p:sldId id="360" r:id="rId11"/>
  </p:sldIdLst>
  <p:sldSz cx="9144000" cy="6858000" type="screen4x3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Титульник" id="{FBB71B28-091D-44DF-90BC-91C2EA02DF28}">
          <p14:sldIdLst>
            <p14:sldId id="258"/>
          </p14:sldIdLst>
        </p14:section>
        <p14:section name="Основной раздел" id="{6F371750-1BA8-4B99-A861-233C168C3771}">
          <p14:sldIdLst>
            <p14:sldId id="363"/>
            <p14:sldId id="364"/>
            <p14:sldId id="362"/>
            <p14:sldId id="365"/>
            <p14:sldId id="366"/>
            <p14:sldId id="315"/>
            <p14:sldId id="367"/>
          </p14:sldIdLst>
        </p14:section>
        <p14:section name="Приложение" id="{BD473E35-AB40-43D2-815E-26CB422BCAF1}">
          <p14:sldIdLst>
            <p14:sldId id="361"/>
            <p14:sldId id="3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rafe" initials="S" lastIdx="2" clrIdx="0">
    <p:extLst>
      <p:ext uri="{19B8F6BF-5375-455C-9EA6-DF929625EA0E}">
        <p15:presenceInfo xmlns:p15="http://schemas.microsoft.com/office/powerpoint/2012/main" userId="Straf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66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2EBB0CF2-D2E9-4A1E-8963-AB0EA3E9AE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99091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2CF1818-1288-4E05-A486-D98C2B01193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4" y="2"/>
            <a:ext cx="2971800" cy="499091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r">
              <a:defRPr sz="1200"/>
            </a:lvl1pPr>
          </a:lstStyle>
          <a:p>
            <a:fld id="{0129C333-3E2E-41EB-B7D3-4476961B8804}" type="datetime1">
              <a:rPr lang="ru-RU" smtClean="0"/>
              <a:t>16.01.2023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F11C8A8-9679-4459-B23A-49D29BE3F2D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2162" tIns="46081" rIns="92162" bIns="4608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AD6F8E7-AD4E-441F-AF62-82EAD1AD6C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4" y="9448185"/>
            <a:ext cx="2971800" cy="499090"/>
          </a:xfrm>
          <a:prstGeom prst="rect">
            <a:avLst/>
          </a:prstGeom>
        </p:spPr>
        <p:txBody>
          <a:bodyPr vert="horz" lIns="92162" tIns="46081" rIns="92162" bIns="46081" rtlCol="0" anchor="b"/>
          <a:lstStyle>
            <a:lvl1pPr algn="r">
              <a:defRPr sz="1200"/>
            </a:lvl1pPr>
          </a:lstStyle>
          <a:p>
            <a:fld id="{E7C73AC1-F9CB-4685-AFC7-47336E009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88528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99091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2"/>
            <a:ext cx="2971800" cy="499091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r">
              <a:defRPr sz="1200"/>
            </a:lvl1pPr>
          </a:lstStyle>
          <a:p>
            <a:fld id="{96C5A876-732F-426D-A3FB-EDE97B6E27A5}" type="datetime1">
              <a:rPr lang="ru-RU" smtClean="0"/>
              <a:t>16.01.2023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62" tIns="46081" rIns="92162" bIns="4608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87126"/>
            <a:ext cx="5486400" cy="3916741"/>
          </a:xfrm>
          <a:prstGeom prst="rect">
            <a:avLst/>
          </a:prstGeom>
        </p:spPr>
        <p:txBody>
          <a:bodyPr vert="horz" lIns="92162" tIns="46081" rIns="92162" bIns="4608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2162" tIns="46081" rIns="92162" bIns="4608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185"/>
            <a:ext cx="2971800" cy="499090"/>
          </a:xfrm>
          <a:prstGeom prst="rect">
            <a:avLst/>
          </a:prstGeom>
        </p:spPr>
        <p:txBody>
          <a:bodyPr vert="horz" lIns="92162" tIns="46081" rIns="92162" bIns="46081" rtlCol="0" anchor="b"/>
          <a:lstStyle>
            <a:lvl1pPr algn="r">
              <a:defRPr sz="1200"/>
            </a:lvl1pPr>
          </a:lstStyle>
          <a:p>
            <a:fld id="{C56C7E98-CA82-4F94-930D-3D67EDDC4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7919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871538" y="884238"/>
            <a:ext cx="5815012" cy="4360862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254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11F4-FE29-4C9D-8164-0557BBF89B21}" type="datetime1">
              <a:rPr lang="ru-RU" smtClean="0"/>
              <a:t>16.01.2023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268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D8E7-53DC-4BBC-834D-57C1A0C6B191}" type="datetime1">
              <a:rPr lang="ru-RU" smtClean="0"/>
              <a:t>16.01.2023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79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8833-0734-43D9-8007-2E39F47DB595}" type="datetime1">
              <a:rPr lang="ru-RU" smtClean="0"/>
              <a:t>16.01.2023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834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C947-60BC-4A68-A7CB-3B4CA70606DA}" type="datetime1">
              <a:rPr lang="ru-RU" smtClean="0"/>
              <a:t>16.01.2023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89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9BAAC-5B7D-4161-B6FA-13ACE40B1D74}" type="datetime1">
              <a:rPr lang="ru-RU" smtClean="0"/>
              <a:t>16.01.2023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112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090D-CDFB-43F0-90FA-BAB7B34BC863}" type="datetime1">
              <a:rPr lang="ru-RU" smtClean="0"/>
              <a:t>16.01.2023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29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97989-5099-4E9D-BB5F-FDA7438FF994}" type="datetime1">
              <a:rPr lang="ru-RU" smtClean="0"/>
              <a:t>16.01.2023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954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ADCC-216B-430F-A7BC-8DFE4F37D9EA}" type="datetime1">
              <a:rPr lang="ru-RU" smtClean="0"/>
              <a:t>16.01.2023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987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3005A-8F9A-40CF-937E-1ACFC8FDEBF3}" type="datetime1">
              <a:rPr lang="ru-RU" smtClean="0"/>
              <a:t>16.01.2023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26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1454-DF7E-4AB5-B380-B0555570EC8D}" type="datetime1">
              <a:rPr lang="ru-RU" smtClean="0"/>
              <a:t>16.01.2023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711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8566-27F2-476F-87F7-19CA98970C98}" type="datetime1">
              <a:rPr lang="ru-RU" smtClean="0"/>
              <a:t>16.01.2023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417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8345D-A435-43F9-B3AC-1FCF33C48CEE}" type="datetime1">
              <a:rPr lang="ru-RU" smtClean="0"/>
              <a:t>16.01.2023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06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olymp.bmstu.ru/ru/trebovaniya_k_radot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dunews.ru/students/vypusknaya/kak-pishetsya-aktualnost-v-diplomnoj-rabote.html" TargetMode="External"/><Relationship Id="rId2" Type="http://schemas.openxmlformats.org/officeDocument/2006/relationships/hyperlink" Target="https://edunews.ru/students/vypusknaya/celi-i-zadachi-diploma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oluch.ru/information/chto-takoe-teoreticheskaya-i-prakticheskaya-znachimost-nauchnoj-raboty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tres.ru/valeriy-chernenkiy/metody-prinyatiya-resheniy-v-sistemah-organizacionnogo-upravleniya-14400017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9144000" cy="1412776"/>
          </a:xfrm>
        </p:spPr>
        <p:txBody>
          <a:bodyPr>
            <a:noAutofit/>
          </a:bodyPr>
          <a:lstStyle/>
          <a:p>
            <a:pPr algn="ctr">
              <a:spcBef>
                <a:spcPts val="1088"/>
              </a:spcBef>
              <a:spcAft>
                <a:spcPts val="1088"/>
              </a:spcAft>
            </a:pPr>
            <a:br>
              <a:rPr lang="ru-RU" sz="2800" b="1" dirty="0"/>
            </a:br>
            <a:r>
              <a:rPr lang="ru-RU" sz="2000" b="1" dirty="0"/>
              <a:t>Московский государственный технический университет имени Н.Э. Баумана</a:t>
            </a:r>
            <a:br>
              <a:rPr lang="ru-RU" sz="2000" b="1" dirty="0"/>
            </a:br>
            <a:br>
              <a:rPr lang="ru-RU" sz="2000" b="1" dirty="0"/>
            </a:br>
            <a:r>
              <a:rPr lang="ru-RU" sz="2000" b="1" dirty="0"/>
              <a:t>Олимпиада школьников «Шаг в будущее»</a:t>
            </a:r>
            <a:endParaRPr lang="ru-RU" sz="2800" b="1" dirty="0"/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7018" y="4365104"/>
            <a:ext cx="9144000" cy="1484784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br>
              <a:rPr lang="ru-RU" sz="2400" dirty="0"/>
            </a:br>
            <a:r>
              <a:rPr lang="ru-RU" sz="2000" dirty="0"/>
              <a:t>Выполнил: И.И. Иванов, ученик 11 класса, школа 1234 им. Петрова П.П.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/>
              <a:t>Научный руководитель: </a:t>
            </a:r>
            <a:r>
              <a:rPr lang="ru-RU" sz="2000" dirty="0" err="1"/>
              <a:t>ктн</a:t>
            </a:r>
            <a:r>
              <a:rPr lang="ru-RU" sz="2000" dirty="0"/>
              <a:t> Семенов В.В., учитель МОУ СОШ 345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9C71EEF3-6145-3C02-4EEC-BBB52187B8BE}"/>
              </a:ext>
            </a:extLst>
          </p:cNvPr>
          <p:cNvSpPr txBox="1">
            <a:spLocks/>
          </p:cNvSpPr>
          <p:nvPr/>
        </p:nvSpPr>
        <p:spPr>
          <a:xfrm>
            <a:off x="0" y="1844824"/>
            <a:ext cx="9144000" cy="16965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400" dirty="0"/>
              <a:t>Тема работы</a:t>
            </a:r>
          </a:p>
        </p:txBody>
      </p:sp>
    </p:spTree>
    <p:extLst>
      <p:ext uri="{BB962C8B-B14F-4D97-AF65-F5344CB8AC3E}">
        <p14:creationId xmlns:p14="http://schemas.microsoft.com/office/powerpoint/2010/main" val="1385132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/>
          <p:nvPr/>
        </p:nvPicPr>
        <p:blipFill>
          <a:blip r:embed="rId2"/>
          <a:stretch>
            <a:fillRect/>
          </a:stretch>
        </p:blipFill>
        <p:spPr>
          <a:xfrm>
            <a:off x="3258766" y="3709741"/>
            <a:ext cx="5256584" cy="29163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57" y="79387"/>
            <a:ext cx="8679956" cy="600683"/>
          </a:xfrm>
        </p:spPr>
        <p:txBody>
          <a:bodyPr>
            <a:normAutofit/>
          </a:bodyPr>
          <a:lstStyle/>
          <a:p>
            <a:r>
              <a:rPr lang="ru-RU" sz="2000" dirty="0"/>
              <a:t>Слайд, который не годится в основную часть, но в приложении - ОК</a:t>
            </a:r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  <p:pic>
        <p:nvPicPr>
          <p:cNvPr id="5" name="Рисунок 4"/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710698"/>
            <a:ext cx="5472608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851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426CAD-C6EF-0195-D5CD-60C09CCA3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txBody>
          <a:bodyPr>
            <a:normAutofit/>
          </a:bodyPr>
          <a:lstStyle/>
          <a:p>
            <a:r>
              <a:rPr lang="ru-RU" sz="3200" dirty="0"/>
              <a:t>Общие рекомендации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3EB554-0DCA-D618-14CD-52A2DB16E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Длительность доклада – не более 7 минут;</a:t>
            </a:r>
          </a:p>
          <a:p>
            <a:r>
              <a:rPr lang="ru-RU" sz="2000" dirty="0"/>
              <a:t>Количество слайдов – от 6 до 12;</a:t>
            </a:r>
          </a:p>
          <a:p>
            <a:r>
              <a:rPr lang="ru-RU" sz="2000" dirty="0"/>
              <a:t>Слайды должны сопровождать и дополнять доклад, не заменять его и не существовать отдельно;</a:t>
            </a:r>
          </a:p>
          <a:p>
            <a:r>
              <a:rPr lang="ru-RU" sz="2000" dirty="0"/>
              <a:t>1 слайд – это 0,5 – 1 минута доклада;</a:t>
            </a:r>
          </a:p>
          <a:p>
            <a:r>
              <a:rPr lang="ru-RU" sz="2000" dirty="0"/>
              <a:t>Последний слайд – это ссылка на реализованную практическую часть (если это веб-проект) или запись видео работы (если это приложение для ПК/телефона или устройство);</a:t>
            </a:r>
          </a:p>
          <a:p>
            <a:r>
              <a:rPr lang="ru-RU" sz="2000" dirty="0"/>
              <a:t>Общие требования: </a:t>
            </a:r>
            <a:r>
              <a:rPr lang="en-US" sz="2000" dirty="0">
                <a:hlinkClick r:id="rId2"/>
              </a:rPr>
              <a:t>https://olymp.bmstu.ru/ru/trebovaniya_k_radote</a:t>
            </a:r>
            <a:r>
              <a:rPr lang="ru-RU" sz="2000" dirty="0"/>
              <a:t>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C37943C-D63F-9EE3-9A2D-144BC447C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337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68784A-F75C-F720-7639-B609C2AE2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986" y="0"/>
            <a:ext cx="8272375" cy="1325563"/>
          </a:xfrm>
        </p:spPr>
        <p:txBody>
          <a:bodyPr>
            <a:normAutofit/>
          </a:bodyPr>
          <a:lstStyle/>
          <a:p>
            <a:r>
              <a:rPr lang="ru-RU" sz="3200" dirty="0"/>
              <a:t>Обязательные, формальные элементы работы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53F5419-D9E1-C3B4-DCC8-1B189149B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6DF4AACC-ECEE-3A0B-3955-0C5664F0E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287" y="1181839"/>
            <a:ext cx="7759774" cy="5191577"/>
          </a:xfrm>
        </p:spPr>
        <p:txBody>
          <a:bodyPr>
            <a:normAutofit lnSpcReduction="10000"/>
          </a:bodyPr>
          <a:lstStyle/>
          <a:p>
            <a:r>
              <a:rPr lang="ru-RU" sz="1700" dirty="0"/>
              <a:t>Цель работы – ради чего делается работа, какую задачу решает </a:t>
            </a:r>
            <a:r>
              <a:rPr lang="ru-RU" sz="1700" b="1" dirty="0"/>
              <a:t>сама работа; </a:t>
            </a:r>
          </a:p>
          <a:p>
            <a:pPr lvl="1"/>
            <a:r>
              <a:rPr lang="ru-RU" sz="1600" dirty="0"/>
              <a:t>Цель у работы одна;</a:t>
            </a:r>
            <a:endParaRPr lang="ru-RU" sz="800" dirty="0"/>
          </a:p>
          <a:p>
            <a:r>
              <a:rPr lang="ru-RU" sz="1700" dirty="0"/>
              <a:t>Задачи работы – какие задачи решаются в процессе создания работы, что делается </a:t>
            </a:r>
            <a:r>
              <a:rPr lang="ru-RU" sz="1700" b="1" dirty="0"/>
              <a:t>автором</a:t>
            </a:r>
            <a:r>
              <a:rPr lang="ru-RU" sz="1700" dirty="0"/>
              <a:t> для того, чтобы цель была достигнута; </a:t>
            </a:r>
          </a:p>
          <a:p>
            <a:pPr lvl="1"/>
            <a:r>
              <a:rPr lang="ru-RU" sz="1600" dirty="0"/>
              <a:t>Задач обычно 2-5, сильно мельчить не надо;</a:t>
            </a:r>
          </a:p>
          <a:p>
            <a:r>
              <a:rPr lang="en-US" sz="1600" dirty="0">
                <a:hlinkClick r:id="rId2"/>
              </a:rPr>
              <a:t>https://edunews.ru/students/vypusknaya/celi-i-zadachi-diploma.html</a:t>
            </a:r>
            <a:r>
              <a:rPr lang="ru-RU" sz="1600" dirty="0"/>
              <a:t> </a:t>
            </a:r>
          </a:p>
          <a:p>
            <a:r>
              <a:rPr lang="ru-RU" sz="1600" dirty="0"/>
              <a:t>Актуальность работы</a:t>
            </a:r>
          </a:p>
          <a:p>
            <a:pPr lvl="1"/>
            <a:r>
              <a:rPr lang="ru-RU" sz="1600" dirty="0"/>
              <a:t>Работа должна быть актуальна, т.е., полезна для общества во времена написания работы (поэтому не очень актуальным будет, например, изучение методов оптимизации работы чего-то, изобретенного несколько веков назад и сейчас не используемого);</a:t>
            </a:r>
          </a:p>
          <a:p>
            <a:pPr lvl="1"/>
            <a:r>
              <a:rPr lang="en-US" sz="1600" dirty="0">
                <a:hlinkClick r:id="rId3"/>
              </a:rPr>
              <a:t>https://edunews.ru/students/vypusknaya/kak-pishetsya-aktualnost-v-diplomnoj-rabote.html</a:t>
            </a:r>
            <a:r>
              <a:rPr lang="ru-RU" sz="1600" dirty="0"/>
              <a:t> </a:t>
            </a:r>
          </a:p>
          <a:p>
            <a:r>
              <a:rPr lang="ru-RU" sz="1600" dirty="0"/>
              <a:t>Практическая ценность работы</a:t>
            </a:r>
          </a:p>
          <a:p>
            <a:pPr lvl="1"/>
            <a:r>
              <a:rPr lang="ru-RU" sz="1500" dirty="0"/>
              <a:t>Практическая ценность работы – ее обозримая польза для общества или кого-то в этом обществе (автоматизация какой-нибудь деятельности, например);</a:t>
            </a:r>
          </a:p>
          <a:p>
            <a:pPr lvl="1"/>
            <a:r>
              <a:rPr lang="ru-RU" sz="1500" dirty="0"/>
              <a:t>Работа, представляемая на инженерное соревнование, должна быть полезна и помогать в деятельности каких-нибудь слоев общества (не обязательно для всех вообще(;</a:t>
            </a:r>
          </a:p>
          <a:p>
            <a:pPr lvl="1"/>
            <a:r>
              <a:rPr lang="en-US" sz="1500" dirty="0">
                <a:hlinkClick r:id="rId4"/>
              </a:rPr>
              <a:t>https://moluch.ru/information/chto-takoe-teoreticheskaya-i-prakticheskaya-znachimost-nauchnoj-raboty/</a:t>
            </a:r>
            <a:r>
              <a:rPr lang="ru-RU" sz="1500" dirty="0"/>
              <a:t> </a:t>
            </a:r>
          </a:p>
          <a:p>
            <a:pPr lvl="1"/>
            <a:endParaRPr lang="en-US" sz="21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8151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F3D636-A170-E9F9-57F3-61DD37A99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Предметная область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780B55-DA54-42B4-DFEB-BCCCB3433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Один плотно заполненный текстом и картинками слайд про контекст вашей работы – что вы автоматизируете, улучшаете, почему сейчас это достойно улучшения (чем плохо?);</a:t>
            </a:r>
          </a:p>
          <a:p>
            <a:r>
              <a:rPr lang="ru-RU" sz="2400" dirty="0"/>
              <a:t>В крайнем случае два, но не больше – основное внимание работе, а не ее контексту;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D5EB010-51A6-3DB0-DCC3-9311796CD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292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A65121-9C65-BF43-C95E-F0894E0E5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Теоретическая часть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FE6E82-E396-10B6-2BA4-7595967C2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Результаты изучения литературы по теме;</a:t>
            </a:r>
          </a:p>
          <a:p>
            <a:r>
              <a:rPr lang="ru-RU" dirty="0"/>
              <a:t>Расчеты, формулы, блок-схемы;</a:t>
            </a:r>
          </a:p>
          <a:p>
            <a:pPr lvl="1"/>
            <a:r>
              <a:rPr lang="ru-RU" dirty="0"/>
              <a:t>Не одиночные, а связанные логически между собой и сопровождаемые короткими текстовыми пояснениями;</a:t>
            </a:r>
          </a:p>
          <a:p>
            <a:r>
              <a:rPr lang="ru-RU" dirty="0"/>
              <a:t>Итогом должна стать постановка задачи вида «для того, чтобы решить проблему А – нужно сделать Б, потому что В»</a:t>
            </a:r>
          </a:p>
          <a:p>
            <a:r>
              <a:rPr lang="ru-RU" dirty="0"/>
              <a:t>1-3 слайда;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2CB9133-EC0B-B705-3069-BEA098886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852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082F9A-B7CD-4806-441F-62A92E6D5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>
            <a:normAutofit/>
          </a:bodyPr>
          <a:lstStyle/>
          <a:p>
            <a:r>
              <a:rPr lang="ru-RU" sz="3200" dirty="0"/>
              <a:t>Практическая часть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1CFAA0-02F0-008C-D55C-B2E64C18B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rmAutofit/>
          </a:bodyPr>
          <a:lstStyle/>
          <a:p>
            <a:r>
              <a:rPr lang="ru-RU" sz="2000" dirty="0"/>
              <a:t>Продолжение теоретической части – делаем Б для решения А;</a:t>
            </a:r>
          </a:p>
          <a:p>
            <a:r>
              <a:rPr lang="ru-RU" sz="2000" dirty="0"/>
              <a:t>Далее описание самого решения – из чего оно состоит, на чем реализовано;</a:t>
            </a:r>
          </a:p>
          <a:p>
            <a:r>
              <a:rPr lang="ru-RU" sz="2000" dirty="0"/>
              <a:t>Выбор технологий для практической части нужно обосновать, например, их актуальностью (выбираем язык С++, потому что он распространен среди программистов, вот ссылка на исследование из интернета);</a:t>
            </a:r>
          </a:p>
          <a:p>
            <a:r>
              <a:rPr lang="ru-RU" sz="2000" dirty="0"/>
              <a:t>Обоснование может быть любым, важно чтобы оно было и основывалось на чем-либо;</a:t>
            </a:r>
          </a:p>
          <a:p>
            <a:r>
              <a:rPr lang="ru-RU" sz="2000" dirty="0"/>
              <a:t>Масса различных методов принятия решений описана здесь: </a:t>
            </a:r>
            <a:r>
              <a:rPr lang="en-US" sz="2000" dirty="0">
                <a:hlinkClick r:id="rId2"/>
              </a:rPr>
              <a:t>https://www.litres.ru/valeriy-chernenkiy/metody-prinyatiya-resheniy-v-sistemah-organizacionnogo-upravleniya-14400017/</a:t>
            </a:r>
            <a:r>
              <a:rPr lang="ru-RU" sz="2000" dirty="0"/>
              <a:t> </a:t>
            </a:r>
          </a:p>
          <a:p>
            <a:r>
              <a:rPr lang="ru-RU" sz="2000" dirty="0"/>
              <a:t>2-5 слайдов;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28FD06-6EB9-792F-5040-760E2CAA9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580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279372"/>
              </p:ext>
            </p:extLst>
          </p:nvPr>
        </p:nvGraphicFramePr>
        <p:xfrm>
          <a:off x="0" y="1916832"/>
          <a:ext cx="9144000" cy="2133720"/>
        </p:xfrm>
        <a:graphic>
          <a:graphicData uri="http://schemas.openxmlformats.org/drawingml/2006/table">
            <a:tbl>
              <a:tblPr/>
              <a:tblGrid>
                <a:gridCol w="2970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65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29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1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Требования</a:t>
                      </a:r>
                      <a:endParaRPr kumimoji="0" lang="ru-RU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marL="59377" marR="59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Каскадная</a:t>
                      </a:r>
                    </a:p>
                  </a:txBody>
                  <a:tcPr marL="59377" marR="59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V-образная</a:t>
                      </a:r>
                    </a:p>
                  </a:txBody>
                  <a:tcPr marL="59377" marR="59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Прототипирование</a:t>
                      </a:r>
                      <a:endParaRPr kumimoji="0" lang="ru-RU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marL="59377" marR="59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Спиральная</a:t>
                      </a:r>
                    </a:p>
                  </a:txBody>
                  <a:tcPr marL="59377" marR="59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RAD</a:t>
                      </a:r>
                    </a:p>
                  </a:txBody>
                  <a:tcPr marL="59377" marR="59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Инкрементная</a:t>
                      </a:r>
                    </a:p>
                  </a:txBody>
                  <a:tcPr marL="59377" marR="59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Являются ли требования легко определимыми и/или хорошо известными?</a:t>
                      </a:r>
                    </a:p>
                  </a:txBody>
                  <a:tcPr marL="59377" marR="59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Могут ли требования быть определены заранее?</a:t>
                      </a:r>
                    </a:p>
                  </a:txBody>
                  <a:tcPr marL="59377" marR="59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Часто ли будут изменяться требования на протяжении жизненного цикла?</a:t>
                      </a:r>
                    </a:p>
                  </a:txBody>
                  <a:tcPr marL="59377" marR="59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Нужно ли демонстрировать требования с целью их определения?</a:t>
                      </a:r>
                    </a:p>
                  </a:txBody>
                  <a:tcPr marL="59377" marR="59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Требуется ли проверка концепции программного средства (системы)?</a:t>
                      </a:r>
                    </a:p>
                  </a:txBody>
                  <a:tcPr marL="59377" marR="59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Будут ли требования изменяться (уточняться) с ростом сложности системы (программного средства)?</a:t>
                      </a:r>
                    </a:p>
                  </a:txBody>
                  <a:tcPr marL="59377" marR="59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868">
                <a:tc>
                  <a:txBody>
                    <a:bodyPr/>
                    <a:lstStyle/>
                    <a:p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Times New Roman" pitchFamily="18" charset="0"/>
                        </a:rPr>
                        <a:t>Нужно ли реализовать основные требования на ранних этапах разработки?</a:t>
                      </a:r>
                    </a:p>
                  </a:txBody>
                  <a:tcPr marL="59377" marR="59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24745"/>
            <a:ext cx="8532948" cy="96298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3200" dirty="0"/>
              <a:t>Пример очень простого обоснования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BF71EA8-5540-4FDB-8A91-5CEDBE114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0F1BA5-7C2D-FE59-0DDD-41CEF459ECB5}"/>
              </a:ext>
            </a:extLst>
          </p:cNvPr>
          <p:cNvSpPr txBox="1"/>
          <p:nvPr/>
        </p:nvSpPr>
        <p:spPr>
          <a:xfrm>
            <a:off x="179512" y="1119733"/>
            <a:ext cx="68928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/>
              <a:t>Шаг 1: Выберем критерии;</a:t>
            </a:r>
          </a:p>
          <a:p>
            <a:r>
              <a:rPr lang="ru-RU" dirty="0"/>
              <a:t>Шаг 2: Выберем сравниваемые варианты;</a:t>
            </a:r>
            <a:endParaRPr lang="ru-RU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A24FC6-21E5-3BFC-5549-9689D0074739}"/>
              </a:ext>
            </a:extLst>
          </p:cNvPr>
          <p:cNvSpPr txBox="1"/>
          <p:nvPr/>
        </p:nvSpPr>
        <p:spPr>
          <a:xfrm>
            <a:off x="179512" y="4233328"/>
            <a:ext cx="85689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/>
              <a:t>Шаг 3: Выберем либо финальный вариант, либо два полуфинальных;</a:t>
            </a:r>
          </a:p>
          <a:p>
            <a:r>
              <a:rPr lang="ru-RU" dirty="0"/>
              <a:t>Шаг 4: Если два полуфинальных – выберем еще один критерий и сравним их между собой; Победитель и будет финальным вариантом;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689442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CFEC64-EB30-0A63-B52F-B63C5497E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плохого слайда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AF79E90-62C2-B4CC-9467-8144B182A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FE7933-E637-41A9-9959-C28BE0557403}"/>
              </a:ext>
            </a:extLst>
          </p:cNvPr>
          <p:cNvSpPr txBox="1"/>
          <p:nvPr/>
        </p:nvSpPr>
        <p:spPr>
          <a:xfrm>
            <a:off x="827584" y="5710020"/>
            <a:ext cx="76877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/>
              <a:t>Нет сопроводительного текста;</a:t>
            </a:r>
          </a:p>
          <a:p>
            <a:r>
              <a:rPr lang="ru-RU" dirty="0"/>
              <a:t>Несет информацию (вероятно), но занимает место отдельным слайдом;</a:t>
            </a:r>
            <a:endParaRPr lang="ru-RU" sz="18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E0317EC-C2CB-8DC1-4E23-A6E83ECC5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255421"/>
            <a:ext cx="5074689" cy="412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432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35D3D6-06BB-6947-B4C0-DDA7A336E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Приложение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D36325-4815-D433-B480-D73A7295A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Сюда можно сложить всю информацию, которую в ходе доклада вы рассказывать не собираетесь, но она может пригодиться при ответах на вопросы;</a:t>
            </a:r>
          </a:p>
          <a:p>
            <a:r>
              <a:rPr lang="ru-RU" dirty="0"/>
              <a:t>Обычно это подробности по контексту работы, теоретические материалы, скриншоты, схемы БД, и так далее;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6FA031-8A60-09BC-1CEC-C6B0868F1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214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5358</TotalTime>
  <Words>780</Words>
  <Application>Microsoft Office PowerPoint</Application>
  <PresentationFormat>Экран (4:3)</PresentationFormat>
  <Paragraphs>117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Office Theme</vt:lpstr>
      <vt:lpstr> Московский государственный технический университет имени Н.Э. Баумана  Олимпиада школьников «Шаг в будущее»</vt:lpstr>
      <vt:lpstr>Общие рекомендации</vt:lpstr>
      <vt:lpstr>Обязательные, формальные элементы работы</vt:lpstr>
      <vt:lpstr>Предметная область</vt:lpstr>
      <vt:lpstr>Теоретическая часть</vt:lpstr>
      <vt:lpstr>Практическая часть</vt:lpstr>
      <vt:lpstr>Пример очень простого обоснования</vt:lpstr>
      <vt:lpstr>Пример плохого слайда</vt:lpstr>
      <vt:lpstr>Приложение</vt:lpstr>
      <vt:lpstr>Слайд, который не годится в основную часть, но в приложении - ОК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государственный технический университет  имени Н.Э. Баумана</dc:title>
  <dc:creator>Strafe</dc:creator>
  <cp:lastModifiedBy>Aleksey Kalistratov</cp:lastModifiedBy>
  <cp:revision>259</cp:revision>
  <cp:lastPrinted>2019-01-27T22:44:04Z</cp:lastPrinted>
  <dcterms:created xsi:type="dcterms:W3CDTF">2018-01-16T20:54:54Z</dcterms:created>
  <dcterms:modified xsi:type="dcterms:W3CDTF">2023-01-16T19:32:08Z</dcterms:modified>
</cp:coreProperties>
</file>