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6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1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7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4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3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7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1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8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3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3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9F94-A466-4596-80F6-509C4AC11B88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F865-57DE-4B7C-B928-10AD7A12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8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синхронный </a:t>
            </a:r>
            <a:r>
              <a:rPr lang="ru-RU" b="1" dirty="0"/>
              <a:t>и </a:t>
            </a:r>
            <a:r>
              <a:rPr lang="ru-RU" b="1" dirty="0" smtClean="0"/>
              <a:t>асинхронный </a:t>
            </a:r>
            <a:r>
              <a:rPr lang="ru-RU" b="1" dirty="0" err="1"/>
              <a:t>JavaScript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5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0664" y="-2629349"/>
            <a:ext cx="8382985" cy="8415506"/>
          </a:xfrm>
          <a:prstGeom prst="rect">
            <a:avLst/>
          </a:prstGeom>
          <a:ln/>
        </p:spPr>
      </p:pic>
      <p:pic>
        <p:nvPicPr>
          <p:cNvPr id="3" name="imag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0377" y="-5413889"/>
            <a:ext cx="8382985" cy="8415506"/>
          </a:xfrm>
          <a:prstGeom prst="rect">
            <a:avLst/>
          </a:prstGeom>
          <a:ln/>
        </p:spPr>
      </p:pic>
      <p:pic>
        <p:nvPicPr>
          <p:cNvPr id="2" name="imag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96" y="1"/>
            <a:ext cx="8915400" cy="8557590"/>
          </a:xfrm>
          <a:prstGeom prst="rect">
            <a:avLst/>
          </a:prstGeom>
          <a:ln/>
        </p:spPr>
      </p:pic>
      <p:sp>
        <p:nvSpPr>
          <p:cNvPr id="5" name="Прямоугольник 4"/>
          <p:cNvSpPr/>
          <p:nvPr/>
        </p:nvSpPr>
        <p:spPr>
          <a:xfrm>
            <a:off x="4492487" y="5834270"/>
            <a:ext cx="4999383" cy="2723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7930" y="4648127"/>
            <a:ext cx="4154557" cy="276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93695" y="3001617"/>
            <a:ext cx="606287" cy="2784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49878" y="-1689652"/>
            <a:ext cx="2233484" cy="487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97357" y="-2236304"/>
            <a:ext cx="8169965" cy="2623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2026" y="1"/>
            <a:ext cx="8393909" cy="6858000"/>
          </a:xfrm>
          <a:prstGeom prst="rect">
            <a:avLst/>
          </a:prstGeom>
          <a:ln/>
        </p:spPr>
      </p:pic>
      <p:sp>
        <p:nvSpPr>
          <p:cNvPr id="2" name="Прямоугольник 1"/>
          <p:cNvSpPr/>
          <p:nvPr/>
        </p:nvSpPr>
        <p:spPr>
          <a:xfrm>
            <a:off x="295015" y="5885842"/>
            <a:ext cx="42173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Асинхронные задачи</a:t>
            </a:r>
            <a:endParaRPr lang="ru-RU" sz="1100" b="1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9270" y="407504"/>
            <a:ext cx="8408506" cy="11151705"/>
          </a:xfrm>
          <a:prstGeom prst="rect">
            <a:avLst/>
          </a:prstGeom>
          <a:ln/>
        </p:spPr>
      </p:pic>
      <p:sp>
        <p:nvSpPr>
          <p:cNvPr id="3" name="Прямоугольник 2"/>
          <p:cNvSpPr/>
          <p:nvPr/>
        </p:nvSpPr>
        <p:spPr>
          <a:xfrm>
            <a:off x="258417" y="6858000"/>
            <a:ext cx="8517835" cy="493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9270" y="407504"/>
            <a:ext cx="8408506" cy="11151705"/>
          </a:xfrm>
          <a:prstGeom prst="rect">
            <a:avLst/>
          </a:prstGeom>
          <a:ln/>
        </p:spPr>
      </p:pic>
      <p:sp>
        <p:nvSpPr>
          <p:cNvPr id="4" name="Прямоугольник 3"/>
          <p:cNvSpPr/>
          <p:nvPr/>
        </p:nvSpPr>
        <p:spPr>
          <a:xfrm>
            <a:off x="5451819" y="2206487"/>
            <a:ext cx="5247861" cy="465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" y="2220774"/>
            <a:ext cx="5172075" cy="4543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60" y="2293868"/>
            <a:ext cx="2581275" cy="2238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269" y="6858000"/>
            <a:ext cx="9153939" cy="471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501" y="410517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Async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/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Await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319" y="1053334"/>
            <a:ext cx="6096000" cy="25930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ru-RU" dirty="0" err="1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setTimeout</a:t>
            </a:r>
            <a:r>
              <a:rPr lang="ru-RU" dirty="0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(</a:t>
            </a:r>
            <a:r>
              <a:rPr lang="ru-RU" dirty="0" err="1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function</a:t>
            </a:r>
            <a:r>
              <a:rPr lang="ru-RU" dirty="0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() {</a:t>
            </a:r>
            <a:endParaRPr lang="ru-RU" dirty="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ru-RU" dirty="0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console.log("</a:t>
            </a:r>
            <a:r>
              <a:rPr lang="ru-RU" dirty="0" err="1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This</a:t>
            </a:r>
            <a:r>
              <a:rPr lang="ru-RU" dirty="0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 </a:t>
            </a:r>
            <a:r>
              <a:rPr lang="ru-RU" dirty="0" err="1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runs</a:t>
            </a:r>
            <a:r>
              <a:rPr lang="ru-RU" dirty="0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 </a:t>
            </a:r>
            <a:r>
              <a:rPr lang="ru-RU" dirty="0" err="1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after</a:t>
            </a:r>
            <a:r>
              <a:rPr lang="ru-RU" dirty="0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 5 </a:t>
            </a:r>
            <a:r>
              <a:rPr lang="ru-RU" dirty="0" err="1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seconds</a:t>
            </a:r>
            <a:r>
              <a:rPr lang="ru-RU" dirty="0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");</a:t>
            </a:r>
            <a:endParaRPr lang="ru-RU" dirty="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}, 5000);</a:t>
            </a:r>
            <a:endParaRPr lang="ru-RU" dirty="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 smtClean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console.log("This runs first");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4325" y="554480"/>
            <a:ext cx="6096000" cy="61837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 err="1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doThingOne</a:t>
            </a: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(function() {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 err="1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doThingTwo</a:t>
            </a: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(function() {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 err="1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doThingThree</a:t>
            </a: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(function() {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 err="1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doThingFour</a:t>
            </a: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(function() {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// Oh no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});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});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});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});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97" y="408845"/>
            <a:ext cx="2345514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Узрите: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промисы</a:t>
            </a:r>
            <a:endParaRPr lang="ru-RU" sz="1100" b="1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055274"/>
            <a:ext cx="6096000" cy="4747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function </a:t>
            </a:r>
            <a:r>
              <a:rPr lang="en-US" dirty="0" err="1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buyCoffee</a:t>
            </a: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() {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return new Promise((resolve, reject) =&gt; {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en-US" dirty="0" err="1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asyncronouslyGetCoffee</a:t>
            </a:r>
            <a:r>
              <a:rPr lang="en-US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(function(coffee) {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ru-RU" dirty="0" err="1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resolve</a:t>
            </a:r>
            <a:r>
              <a:rPr lang="ru-RU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(</a:t>
            </a:r>
            <a:r>
              <a:rPr lang="ru-RU" dirty="0" err="1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coffee</a:t>
            </a:r>
            <a:r>
              <a:rPr lang="ru-RU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);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});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});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Courier New" panose="02070309020205020404" pitchFamily="49" charset="0"/>
                <a:cs typeface="Georgia" panose="02040502050405020303" pitchFamily="18" charset="0"/>
              </a:rPr>
              <a:t>}</a:t>
            </a: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97" y="268801"/>
            <a:ext cx="269054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</a:pP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Понимание промисов</a:t>
            </a:r>
            <a:endParaRPr lang="ru-RU" sz="1050" b="1" dirty="0">
              <a:solidFill>
                <a:srgbClr val="43434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/_ ES5 _/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isMomHappy</a:t>
            </a:r>
            <a:r>
              <a:rPr lang="en-US" dirty="0" smtClean="0"/>
              <a:t> = false;</a:t>
            </a:r>
          </a:p>
          <a:p>
            <a:endParaRPr lang="en-US" dirty="0" smtClean="0"/>
          </a:p>
          <a:p>
            <a:r>
              <a:rPr lang="en-US" dirty="0" smtClean="0"/>
              <a:t>// Promise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willIGetNewPhone</a:t>
            </a:r>
            <a:r>
              <a:rPr lang="en-US" dirty="0" smtClean="0"/>
              <a:t> = new Promise(</a:t>
            </a:r>
          </a:p>
          <a:p>
            <a:r>
              <a:rPr lang="en-US" dirty="0" smtClean="0"/>
              <a:t>   function (resolve, reject) {</a:t>
            </a:r>
          </a:p>
          <a:p>
            <a:r>
              <a:rPr lang="en-US" dirty="0" smtClean="0"/>
              <a:t>       if (</a:t>
            </a:r>
            <a:r>
              <a:rPr lang="en-US" dirty="0" err="1" smtClean="0"/>
              <a:t>isMomHappy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           </a:t>
            </a:r>
            <a:r>
              <a:rPr lang="en-US" dirty="0" err="1" smtClean="0"/>
              <a:t>var</a:t>
            </a:r>
            <a:r>
              <a:rPr lang="en-US" dirty="0" smtClean="0"/>
              <a:t> phone = {</a:t>
            </a:r>
          </a:p>
          <a:p>
            <a:r>
              <a:rPr lang="en-US" dirty="0" smtClean="0"/>
              <a:t>               brand: 'Samsung',</a:t>
            </a:r>
          </a:p>
          <a:p>
            <a:r>
              <a:rPr lang="en-US" dirty="0" smtClean="0"/>
              <a:t>               color: 'black'</a:t>
            </a:r>
          </a:p>
          <a:p>
            <a:r>
              <a:rPr lang="en-US" dirty="0" smtClean="0"/>
              <a:t>           };</a:t>
            </a:r>
          </a:p>
          <a:p>
            <a:r>
              <a:rPr lang="en-US" dirty="0" smtClean="0"/>
              <a:t>           resolve(phone); // </a:t>
            </a:r>
            <a:r>
              <a:rPr lang="ru-RU" dirty="0" smtClean="0"/>
              <a:t>Всё выполнено</a:t>
            </a:r>
          </a:p>
          <a:p>
            <a:r>
              <a:rPr lang="ru-RU" dirty="0" smtClean="0"/>
              <a:t>       } </a:t>
            </a:r>
            <a:r>
              <a:rPr lang="en-US" dirty="0" smtClean="0"/>
              <a:t>else {</a:t>
            </a:r>
          </a:p>
          <a:p>
            <a:r>
              <a:rPr lang="en-US" dirty="0" smtClean="0"/>
              <a:t>           </a:t>
            </a:r>
            <a:r>
              <a:rPr lang="en-US" dirty="0" err="1" smtClean="0"/>
              <a:t>var</a:t>
            </a:r>
            <a:r>
              <a:rPr lang="en-US" dirty="0" smtClean="0"/>
              <a:t> reason = new Error('mom is not happy');</a:t>
            </a:r>
          </a:p>
          <a:p>
            <a:r>
              <a:rPr lang="en-US" dirty="0" smtClean="0"/>
              <a:t>           reject(reason); // reject</a:t>
            </a:r>
          </a:p>
          <a:p>
            <a:r>
              <a:rPr lang="en-US" dirty="0" smtClean="0"/>
              <a:t>       }</a:t>
            </a:r>
          </a:p>
          <a:p>
            <a:endParaRPr lang="en-US" dirty="0" smtClean="0"/>
          </a:p>
          <a:p>
            <a:r>
              <a:rPr lang="en-US" dirty="0" smtClean="0"/>
              <a:t>   }</a:t>
            </a:r>
          </a:p>
          <a:p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310" y="285277"/>
            <a:ext cx="2628027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Применяем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промисы</a:t>
            </a:r>
            <a:endParaRPr lang="ru-RU" sz="1100" b="1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14" y="1378270"/>
            <a:ext cx="6752572" cy="41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54" y="219374"/>
            <a:ext cx="236039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Цепочки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промисов</a:t>
            </a:r>
            <a:endParaRPr lang="ru-RU" sz="1100" b="1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33" y="791594"/>
            <a:ext cx="6752572" cy="2375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049" y="2247025"/>
            <a:ext cx="6752572" cy="47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911" y="252325"/>
            <a:ext cx="329167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Промисы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и асинхронность</a:t>
            </a:r>
            <a:endParaRPr lang="ru-RU" sz="1050" b="1" dirty="0">
              <a:solidFill>
                <a:srgbClr val="43434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20" y="765077"/>
            <a:ext cx="6752572" cy="28070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70357" y="115294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1. before asking Mom</a:t>
            </a:r>
          </a:p>
          <a:p>
            <a:r>
              <a:rPr lang="en-US" dirty="0" smtClean="0"/>
              <a:t>2. Hey friend, I have a new black Samsung phone.</a:t>
            </a:r>
          </a:p>
          <a:p>
            <a:r>
              <a:rPr lang="en-US" dirty="0" smtClean="0"/>
              <a:t>3. after asking mom</a:t>
            </a:r>
          </a:p>
          <a:p>
            <a:r>
              <a:rPr lang="ru-RU" dirty="0" smtClean="0"/>
              <a:t>Но на самом деле вывод будет таким:</a:t>
            </a:r>
          </a:p>
          <a:p>
            <a:r>
              <a:rPr lang="ru-RU" dirty="0" smtClean="0"/>
              <a:t>1. </a:t>
            </a:r>
            <a:r>
              <a:rPr lang="en-US" dirty="0" smtClean="0"/>
              <a:t>before asking Mom</a:t>
            </a:r>
          </a:p>
          <a:p>
            <a:r>
              <a:rPr lang="en-US" dirty="0" smtClean="0"/>
              <a:t>2. after asking mom</a:t>
            </a:r>
          </a:p>
          <a:p>
            <a:r>
              <a:rPr lang="en-US" dirty="0" smtClean="0"/>
              <a:t>3. Hey friend, I have a new black Samsung phone.</a:t>
            </a:r>
            <a:endParaRPr lang="en-US" dirty="0"/>
          </a:p>
        </p:txBody>
      </p:sp>
      <p:pic>
        <p:nvPicPr>
          <p:cNvPr id="5" name="image6.g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12066" y="3646312"/>
            <a:ext cx="6335155" cy="2868445"/>
          </a:xfrm>
          <a:prstGeom prst="rect">
            <a:avLst/>
          </a:prstGeom>
          <a:ln/>
        </p:spPr>
      </p:pic>
      <p:sp>
        <p:nvSpPr>
          <p:cNvPr id="6" name="Прямоугольник 5"/>
          <p:cNvSpPr/>
          <p:nvPr/>
        </p:nvSpPr>
        <p:spPr>
          <a:xfrm>
            <a:off x="5296930" y="4688119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ru-RU" b="1" i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Почему? Потому что жизнь (или JS) никого не ждёт.</a:t>
            </a:r>
            <a:endParaRPr lang="ru-RU" sz="2000" dirty="0"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2480" y="348006"/>
            <a:ext cx="6104238" cy="788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Execution Context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40627" y="2198128"/>
            <a:ext cx="5641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111111"/>
                </a:solidFill>
                <a:latin typeface="-apple-system"/>
              </a:rPr>
              <a:t>Компонент </a:t>
            </a:r>
            <a:r>
              <a:rPr lang="ru-RU" sz="4000" dirty="0">
                <a:solidFill>
                  <a:srgbClr val="111111"/>
                </a:solidFill>
                <a:latin typeface="-apple-system"/>
              </a:rPr>
              <a:t>памяти. </a:t>
            </a:r>
            <a:endParaRPr lang="en-US" sz="4000" dirty="0" smtClean="0">
              <a:solidFill>
                <a:srgbClr val="111111"/>
              </a:solidFill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111111"/>
                </a:solidFill>
                <a:latin typeface="-apple-system"/>
              </a:rPr>
              <a:t>Компонент </a:t>
            </a:r>
            <a:r>
              <a:rPr lang="ru-RU" sz="4000" dirty="0">
                <a:solidFill>
                  <a:srgbClr val="111111"/>
                </a:solidFill>
                <a:latin typeface="-apple-system"/>
              </a:rPr>
              <a:t>кода.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480" y="4224637"/>
            <a:ext cx="1145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111111"/>
                </a:solidFill>
                <a:latin typeface="-apple-system"/>
              </a:rPr>
              <a:t>JavaScript</a:t>
            </a:r>
            <a:r>
              <a:rPr lang="ru-RU" sz="3600" b="1" dirty="0">
                <a:solidFill>
                  <a:srgbClr val="111111"/>
                </a:solidFill>
                <a:latin typeface="-apple-system"/>
              </a:rPr>
              <a:t> - это синхронный однопоточный язык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0627" y="5812949"/>
            <a:ext cx="3846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11111"/>
                </a:solidFill>
                <a:latin typeface="-apple-system"/>
              </a:rPr>
              <a:t>Стек вызовов</a:t>
            </a:r>
          </a:p>
        </p:txBody>
      </p:sp>
    </p:spTree>
    <p:extLst>
      <p:ext uri="{BB962C8B-B14F-4D97-AF65-F5344CB8AC3E}">
        <p14:creationId xmlns:p14="http://schemas.microsoft.com/office/powerpoint/2010/main" val="12720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99" y="153471"/>
            <a:ext cx="424686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</a:pP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Промисы в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ES5, ES6/2015, ES7/Next</a:t>
            </a:r>
            <a:endParaRPr lang="ru-RU" sz="1050" b="1" dirty="0">
              <a:solidFill>
                <a:srgbClr val="43434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73" y="1176435"/>
            <a:ext cx="6752572" cy="51806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59205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// Вызываем </a:t>
            </a:r>
            <a:r>
              <a:rPr lang="ru-RU" dirty="0" err="1" smtClean="0"/>
              <a:t>промис</a:t>
            </a:r>
            <a:endParaRPr lang="ru-RU" dirty="0" smtClean="0"/>
          </a:p>
          <a:p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err="1" smtClean="0"/>
              <a:t>askMom</a:t>
            </a:r>
            <a:r>
              <a:rPr lang="en-US" dirty="0" smtClean="0"/>
              <a:t> = function () {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willIGetNewPhone</a:t>
            </a:r>
            <a:endParaRPr lang="en-US" dirty="0" smtClean="0"/>
          </a:p>
          <a:p>
            <a:r>
              <a:rPr lang="en-US" dirty="0" smtClean="0"/>
              <a:t>       .then(</a:t>
            </a:r>
            <a:r>
              <a:rPr lang="en-US" dirty="0" err="1" smtClean="0"/>
              <a:t>showOff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.then(fulfilled =&gt; console.log(fulfilled)) // fat arrow</a:t>
            </a:r>
          </a:p>
          <a:p>
            <a:r>
              <a:rPr lang="en-US" dirty="0" smtClean="0"/>
              <a:t>       .catch(error =&gt; console.log(</a:t>
            </a:r>
            <a:r>
              <a:rPr lang="en-US" dirty="0" err="1" smtClean="0"/>
              <a:t>error.message</a:t>
            </a:r>
            <a:r>
              <a:rPr lang="en-US" dirty="0" smtClean="0"/>
              <a:t>)); // fat arrow</a:t>
            </a:r>
          </a:p>
          <a:p>
            <a:r>
              <a:rPr lang="en-US" dirty="0" smtClean="0"/>
              <a:t>};</a:t>
            </a:r>
          </a:p>
          <a:p>
            <a:endParaRPr lang="en-US" dirty="0" smtClean="0"/>
          </a:p>
          <a:p>
            <a:r>
              <a:rPr lang="en-US" dirty="0" err="1" smtClean="0"/>
              <a:t>askMom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36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18" y="262237"/>
            <a:ext cx="340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Мир до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промисов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 — 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колбэки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04" y="954028"/>
            <a:ext cx="6752572" cy="3022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01" y="3211715"/>
            <a:ext cx="6752572" cy="28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14" y="317416"/>
            <a:ext cx="6752572" cy="62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184" y="235850"/>
            <a:ext cx="2486193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Побег из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колбэк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ада</a:t>
            </a:r>
            <a:endParaRPr lang="ru-RU" sz="1100" b="1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71" y="235850"/>
            <a:ext cx="6752572" cy="58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81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418" y="309990"/>
            <a:ext cx="156966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Observables</a:t>
            </a:r>
            <a:endParaRPr lang="ru-RU" sz="1050" b="1" dirty="0">
              <a:solidFill>
                <a:srgbClr val="43434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63" y="748572"/>
            <a:ext cx="6752572" cy="47486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31675" y="475856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…</a:t>
            </a:r>
          </a:p>
          <a:p>
            <a:r>
              <a:rPr lang="en-US" dirty="0" err="1" smtClean="0"/>
              <a:t>addAsync</a:t>
            </a:r>
            <a:r>
              <a:rPr lang="en-US" dirty="0" smtClean="0"/>
              <a:t>(1,2)</a:t>
            </a:r>
          </a:p>
          <a:p>
            <a:r>
              <a:rPr lang="en-US" dirty="0" smtClean="0"/>
              <a:t> .delay(3000) // </a:t>
            </a:r>
            <a:r>
              <a:rPr lang="ru-RU" dirty="0" smtClean="0"/>
              <a:t>Задержка в 3 секунды</a:t>
            </a:r>
          </a:p>
          <a:p>
            <a:r>
              <a:rPr lang="ru-RU" dirty="0" smtClean="0"/>
              <a:t> .</a:t>
            </a:r>
            <a:r>
              <a:rPr lang="en-US" dirty="0" smtClean="0"/>
              <a:t>do(x =&gt; </a:t>
            </a:r>
            <a:r>
              <a:rPr lang="en-US" dirty="0" err="1" smtClean="0"/>
              <a:t>resultA</a:t>
            </a:r>
            <a:r>
              <a:rPr lang="en-US" dirty="0" smtClean="0"/>
              <a:t> = x)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82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955" y="309990"/>
            <a:ext cx="22781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Как это работает</a:t>
            </a:r>
            <a:endParaRPr lang="ru-RU" sz="1100" b="1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98" y="965510"/>
            <a:ext cx="6752572" cy="2356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330" y="1616523"/>
            <a:ext cx="6752572" cy="1054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784" y="3085825"/>
            <a:ext cx="6752572" cy="34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20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14" y="-1212046"/>
            <a:ext cx="6752572" cy="9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44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38" y="260563"/>
            <a:ext cx="613982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2900"/>
              </a:spcBef>
              <a:spcAft>
                <a:spcPts val="0"/>
              </a:spcAft>
            </a:pPr>
            <a:r>
              <a:rPr lang="ru-RU" b="1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Пример, на который важно обратить внимание</a:t>
            </a:r>
            <a:endParaRPr lang="ru-RU" sz="1400" dirty="0"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95" y="1043375"/>
            <a:ext cx="6752572" cy="1080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25" y="2221386"/>
            <a:ext cx="6752572" cy="1080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946" y="3728910"/>
            <a:ext cx="6752572" cy="1080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968" y="5021731"/>
            <a:ext cx="6752572" cy="1295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384" y="6317652"/>
            <a:ext cx="6752572" cy="6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21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300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0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308" y="1106698"/>
            <a:ext cx="10668000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ru-RU" sz="4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r>
              <a:rPr lang="ru-RU" sz="4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ru-RU" sz="4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Runtime</a:t>
            </a:r>
            <a:r>
              <a:rPr lang="ru-RU" sz="4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ru-RU" sz="4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Стек вызовов.</a:t>
            </a:r>
            <a:endParaRPr lang="ru-RU" sz="40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Параллельность и цикл событий.</a:t>
            </a:r>
            <a:endParaRPr lang="ru-RU" sz="40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55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838" y="9085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Fira Sans"/>
              </a:rPr>
              <a:t>Что такое </a:t>
            </a:r>
            <a:r>
              <a:rPr lang="en-US" dirty="0">
                <a:solidFill>
                  <a:srgbClr val="000000"/>
                </a:solidFill>
                <a:latin typeface="Fira Sans"/>
              </a:rPr>
              <a:t>JavaScript?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5838" y="985734"/>
            <a:ext cx="80977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JavaScript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был представлен в 1995 году как способ добавлять программы на веб-страницы в браузере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Netscape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Navigator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5838" y="234188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Он называется стандарт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ECMAScript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65838" y="31132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ira Sans"/>
              </a:rPr>
              <a:t>HTML </a:t>
            </a:r>
            <a:r>
              <a:rPr lang="ru-RU" dirty="0">
                <a:solidFill>
                  <a:srgbClr val="000000"/>
                </a:solidFill>
                <a:latin typeface="Fira Sans"/>
              </a:rPr>
              <a:t>и </a:t>
            </a:r>
            <a:r>
              <a:rPr lang="en-US" dirty="0">
                <a:solidFill>
                  <a:srgbClr val="000000"/>
                </a:solidFill>
                <a:latin typeface="Fira Sans"/>
              </a:rPr>
              <a:t>JavaScript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5438" y="3482601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Внимание, тест.&lt;/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&gt;alert("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Привет!");&lt;/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75438" y="4773596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&lt;h1&gt;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Внимание, тест.&lt;/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script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="code/hello.js"&gt;&lt;/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40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720" y="459945"/>
            <a:ext cx="5857409" cy="7757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latin typeface="+mj-lt"/>
                <a:ea typeface="+mj-ea"/>
                <a:cs typeface="+mj-cs"/>
              </a:rPr>
              <a:t>Движки браузеров</a:t>
            </a:r>
          </a:p>
        </p:txBody>
      </p:sp>
      <p:pic>
        <p:nvPicPr>
          <p:cNvPr id="3" name="Рисунок 2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676"/>
            <a:ext cx="5103409" cy="2472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103409" y="2633368"/>
            <a:ext cx="7088591" cy="305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Движок состоит из двух основных компонентов: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Куча памяти — здесь происходит распределение памяти.</a:t>
            </a:r>
            <a:endParaRPr lang="ru-RU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Стек вызовов — здесь находятся стековые кадры в процессе исполнения кода.</a:t>
            </a:r>
            <a:endParaRPr lang="ru-RU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1" y="3814119"/>
            <a:ext cx="4386718" cy="3043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8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542" y="233954"/>
            <a:ext cx="7309917" cy="7017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400" b="1" dirty="0" err="1">
                <a:latin typeface="+mj-lt"/>
                <a:ea typeface="+mj-ea"/>
                <a:cs typeface="+mj-cs"/>
              </a:rPr>
              <a:t>JavaScript</a:t>
            </a:r>
            <a:r>
              <a:rPr lang="ru-RU" sz="4400" b="1" dirty="0">
                <a:latin typeface="+mj-lt"/>
                <a:ea typeface="+mj-ea"/>
                <a:cs typeface="+mj-cs"/>
              </a:rPr>
              <a:t> </a:t>
            </a:r>
            <a:r>
              <a:rPr lang="ru-RU" sz="4400" b="1" dirty="0" err="1">
                <a:latin typeface="+mj-lt"/>
                <a:ea typeface="+mj-ea"/>
                <a:cs typeface="+mj-cs"/>
              </a:rPr>
              <a:t>Runtime</a:t>
            </a:r>
            <a:r>
              <a:rPr lang="ru-RU" sz="4400" b="1" dirty="0">
                <a:latin typeface="+mj-lt"/>
                <a:ea typeface="+mj-ea"/>
                <a:cs typeface="+mj-cs"/>
              </a:rPr>
              <a:t> </a:t>
            </a:r>
            <a:r>
              <a:rPr lang="ru-RU" sz="4400" b="1" dirty="0" err="1">
                <a:latin typeface="+mj-lt"/>
                <a:ea typeface="+mj-ea"/>
                <a:cs typeface="+mj-cs"/>
              </a:rPr>
              <a:t>Environment</a:t>
            </a:r>
            <a:r>
              <a:rPr lang="ru-RU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7438" y="1240485"/>
            <a:ext cx="6096000" cy="23834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API;</a:t>
            </a:r>
            <a:endParaRPr lang="ru-RU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Очередь обратных вызовов или очередь сообщений;</a:t>
            </a:r>
            <a:endParaRPr lang="ru-RU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событий;</a:t>
            </a:r>
            <a:endParaRPr lang="ru-RU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 событий.</a:t>
            </a:r>
            <a:endParaRPr lang="ru-RU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53" y="2339546"/>
            <a:ext cx="6536398" cy="3970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4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783" y="144172"/>
            <a:ext cx="6099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внутреннее устройство движка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9783" y="2118125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Компиляция и интерпретация</a:t>
            </a:r>
            <a:endParaRPr lang="ru-RU" dirty="0"/>
          </a:p>
        </p:txBody>
      </p:sp>
      <p:pic>
        <p:nvPicPr>
          <p:cNvPr id="4" name="Рисунок 3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62" y="840260"/>
            <a:ext cx="7254034" cy="130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97" y="2368952"/>
            <a:ext cx="7006899" cy="128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4" y="3878647"/>
            <a:ext cx="4451120" cy="2456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лилиния 8"/>
          <p:cNvSpPr/>
          <p:nvPr/>
        </p:nvSpPr>
        <p:spPr>
          <a:xfrm>
            <a:off x="2106365" y="3959409"/>
            <a:ext cx="1254789" cy="1118135"/>
          </a:xfrm>
          <a:custGeom>
            <a:avLst/>
            <a:gdLst>
              <a:gd name="connsiteX0" fmla="*/ 43711 w 1254789"/>
              <a:gd name="connsiteY0" fmla="*/ 68894 h 1118135"/>
              <a:gd name="connsiteX1" fmla="*/ 43711 w 1254789"/>
              <a:gd name="connsiteY1" fmla="*/ 68894 h 1118135"/>
              <a:gd name="connsiteX2" fmla="*/ 60186 w 1254789"/>
              <a:gd name="connsiteY2" fmla="*/ 151272 h 1118135"/>
              <a:gd name="connsiteX3" fmla="*/ 35473 w 1254789"/>
              <a:gd name="connsiteY3" fmla="*/ 217175 h 1118135"/>
              <a:gd name="connsiteX4" fmla="*/ 10759 w 1254789"/>
              <a:gd name="connsiteY4" fmla="*/ 266602 h 1118135"/>
              <a:gd name="connsiteX5" fmla="*/ 10759 w 1254789"/>
              <a:gd name="connsiteY5" fmla="*/ 406645 h 1118135"/>
              <a:gd name="connsiteX6" fmla="*/ 18997 w 1254789"/>
              <a:gd name="connsiteY6" fmla="*/ 431359 h 1118135"/>
              <a:gd name="connsiteX7" fmla="*/ 43711 w 1254789"/>
              <a:gd name="connsiteY7" fmla="*/ 456072 h 1118135"/>
              <a:gd name="connsiteX8" fmla="*/ 76662 w 1254789"/>
              <a:gd name="connsiteY8" fmla="*/ 513737 h 1118135"/>
              <a:gd name="connsiteX9" fmla="*/ 101376 w 1254789"/>
              <a:gd name="connsiteY9" fmla="*/ 546688 h 1118135"/>
              <a:gd name="connsiteX10" fmla="*/ 109613 w 1254789"/>
              <a:gd name="connsiteY10" fmla="*/ 571402 h 1118135"/>
              <a:gd name="connsiteX11" fmla="*/ 134327 w 1254789"/>
              <a:gd name="connsiteY11" fmla="*/ 604353 h 1118135"/>
              <a:gd name="connsiteX12" fmla="*/ 150803 w 1254789"/>
              <a:gd name="connsiteY12" fmla="*/ 629067 h 1118135"/>
              <a:gd name="connsiteX13" fmla="*/ 159040 w 1254789"/>
              <a:gd name="connsiteY13" fmla="*/ 802061 h 1118135"/>
              <a:gd name="connsiteX14" fmla="*/ 175516 w 1254789"/>
              <a:gd name="connsiteY14" fmla="*/ 851488 h 1118135"/>
              <a:gd name="connsiteX15" fmla="*/ 200230 w 1254789"/>
              <a:gd name="connsiteY15" fmla="*/ 909153 h 1118135"/>
              <a:gd name="connsiteX16" fmla="*/ 216705 w 1254789"/>
              <a:gd name="connsiteY16" fmla="*/ 1040959 h 1118135"/>
              <a:gd name="connsiteX17" fmla="*/ 249657 w 1254789"/>
              <a:gd name="connsiteY17" fmla="*/ 1090386 h 1118135"/>
              <a:gd name="connsiteX18" fmla="*/ 373224 w 1254789"/>
              <a:gd name="connsiteY18" fmla="*/ 1098623 h 1118135"/>
              <a:gd name="connsiteX19" fmla="*/ 587408 w 1254789"/>
              <a:gd name="connsiteY19" fmla="*/ 1115099 h 1118135"/>
              <a:gd name="connsiteX20" fmla="*/ 908684 w 1254789"/>
              <a:gd name="connsiteY20" fmla="*/ 1098623 h 1118135"/>
              <a:gd name="connsiteX21" fmla="*/ 958111 w 1254789"/>
              <a:gd name="connsiteY21" fmla="*/ 1082148 h 1118135"/>
              <a:gd name="connsiteX22" fmla="*/ 1015776 w 1254789"/>
              <a:gd name="connsiteY22" fmla="*/ 1065672 h 1118135"/>
              <a:gd name="connsiteX23" fmla="*/ 1073440 w 1254789"/>
              <a:gd name="connsiteY23" fmla="*/ 991532 h 1118135"/>
              <a:gd name="connsiteX24" fmla="*/ 1089916 w 1254789"/>
              <a:gd name="connsiteY24" fmla="*/ 966818 h 1118135"/>
              <a:gd name="connsiteX25" fmla="*/ 1106392 w 1254789"/>
              <a:gd name="connsiteY25" fmla="*/ 909153 h 1118135"/>
              <a:gd name="connsiteX26" fmla="*/ 1114630 w 1254789"/>
              <a:gd name="connsiteY26" fmla="*/ 884440 h 1118135"/>
              <a:gd name="connsiteX27" fmla="*/ 1139343 w 1254789"/>
              <a:gd name="connsiteY27" fmla="*/ 867964 h 1118135"/>
              <a:gd name="connsiteX28" fmla="*/ 1155819 w 1254789"/>
              <a:gd name="connsiteY28" fmla="*/ 793823 h 1118135"/>
              <a:gd name="connsiteX29" fmla="*/ 1172294 w 1254789"/>
              <a:gd name="connsiteY29" fmla="*/ 727921 h 1118135"/>
              <a:gd name="connsiteX30" fmla="*/ 1197008 w 1254789"/>
              <a:gd name="connsiteY30" fmla="*/ 686732 h 1118135"/>
              <a:gd name="connsiteX31" fmla="*/ 1205246 w 1254789"/>
              <a:gd name="connsiteY31" fmla="*/ 662018 h 1118135"/>
              <a:gd name="connsiteX32" fmla="*/ 1221721 w 1254789"/>
              <a:gd name="connsiteY32" fmla="*/ 587877 h 1118135"/>
              <a:gd name="connsiteX33" fmla="*/ 1229959 w 1254789"/>
              <a:gd name="connsiteY33" fmla="*/ 563164 h 1118135"/>
              <a:gd name="connsiteX34" fmla="*/ 1238197 w 1254789"/>
              <a:gd name="connsiteY34" fmla="*/ 530213 h 1118135"/>
              <a:gd name="connsiteX35" fmla="*/ 1246435 w 1254789"/>
              <a:gd name="connsiteY35" fmla="*/ 431359 h 1118135"/>
              <a:gd name="connsiteX36" fmla="*/ 1254673 w 1254789"/>
              <a:gd name="connsiteY36" fmla="*/ 398407 h 1118135"/>
              <a:gd name="connsiteX37" fmla="*/ 1246435 w 1254789"/>
              <a:gd name="connsiteY37" fmla="*/ 134796 h 1118135"/>
              <a:gd name="connsiteX38" fmla="*/ 1221721 w 1254789"/>
              <a:gd name="connsiteY38" fmla="*/ 110083 h 1118135"/>
              <a:gd name="connsiteX39" fmla="*/ 1197008 w 1254789"/>
              <a:gd name="connsiteY39" fmla="*/ 101845 h 1118135"/>
              <a:gd name="connsiteX40" fmla="*/ 1139343 w 1254789"/>
              <a:gd name="connsiteY40" fmla="*/ 77132 h 1118135"/>
              <a:gd name="connsiteX41" fmla="*/ 1114630 w 1254789"/>
              <a:gd name="connsiteY41" fmla="*/ 60656 h 1118135"/>
              <a:gd name="connsiteX42" fmla="*/ 1073440 w 1254789"/>
              <a:gd name="connsiteY42" fmla="*/ 52418 h 1118135"/>
              <a:gd name="connsiteX43" fmla="*/ 966349 w 1254789"/>
              <a:gd name="connsiteY43" fmla="*/ 35942 h 1118135"/>
              <a:gd name="connsiteX44" fmla="*/ 925159 w 1254789"/>
              <a:gd name="connsiteY44" fmla="*/ 19467 h 1118135"/>
              <a:gd name="connsiteX45" fmla="*/ 274370 w 1254789"/>
              <a:gd name="connsiteY45" fmla="*/ 19467 h 1118135"/>
              <a:gd name="connsiteX46" fmla="*/ 249657 w 1254789"/>
              <a:gd name="connsiteY46" fmla="*/ 27705 h 1118135"/>
              <a:gd name="connsiteX47" fmla="*/ 159040 w 1254789"/>
              <a:gd name="connsiteY47" fmla="*/ 44180 h 1118135"/>
              <a:gd name="connsiteX48" fmla="*/ 109613 w 1254789"/>
              <a:gd name="connsiteY48" fmla="*/ 60656 h 1118135"/>
              <a:gd name="connsiteX49" fmla="*/ 43711 w 1254789"/>
              <a:gd name="connsiteY49" fmla="*/ 68894 h 11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4789" h="1118135">
                <a:moveTo>
                  <a:pt x="43711" y="68894"/>
                </a:moveTo>
                <a:lnTo>
                  <a:pt x="43711" y="68894"/>
                </a:lnTo>
                <a:cubicBezTo>
                  <a:pt x="49203" y="96353"/>
                  <a:pt x="58323" y="123331"/>
                  <a:pt x="60186" y="151272"/>
                </a:cubicBezTo>
                <a:cubicBezTo>
                  <a:pt x="62991" y="193344"/>
                  <a:pt x="50535" y="187052"/>
                  <a:pt x="35473" y="217175"/>
                </a:cubicBezTo>
                <a:cubicBezTo>
                  <a:pt x="1366" y="285388"/>
                  <a:pt x="57978" y="195774"/>
                  <a:pt x="10759" y="266602"/>
                </a:cubicBezTo>
                <a:cubicBezTo>
                  <a:pt x="-4963" y="329487"/>
                  <a:pt x="-2142" y="303441"/>
                  <a:pt x="10759" y="406645"/>
                </a:cubicBezTo>
                <a:cubicBezTo>
                  <a:pt x="11836" y="415262"/>
                  <a:pt x="14180" y="424134"/>
                  <a:pt x="18997" y="431359"/>
                </a:cubicBezTo>
                <a:cubicBezTo>
                  <a:pt x="25459" y="441052"/>
                  <a:pt x="36253" y="447122"/>
                  <a:pt x="43711" y="456072"/>
                </a:cubicBezTo>
                <a:cubicBezTo>
                  <a:pt x="66380" y="483275"/>
                  <a:pt x="56524" y="481517"/>
                  <a:pt x="76662" y="513737"/>
                </a:cubicBezTo>
                <a:cubicBezTo>
                  <a:pt x="83939" y="525380"/>
                  <a:pt x="93138" y="535704"/>
                  <a:pt x="101376" y="546688"/>
                </a:cubicBezTo>
                <a:cubicBezTo>
                  <a:pt x="104122" y="554926"/>
                  <a:pt x="105305" y="563863"/>
                  <a:pt x="109613" y="571402"/>
                </a:cubicBezTo>
                <a:cubicBezTo>
                  <a:pt x="116425" y="583323"/>
                  <a:pt x="126347" y="593181"/>
                  <a:pt x="134327" y="604353"/>
                </a:cubicBezTo>
                <a:cubicBezTo>
                  <a:pt x="140082" y="612410"/>
                  <a:pt x="145311" y="620829"/>
                  <a:pt x="150803" y="629067"/>
                </a:cubicBezTo>
                <a:cubicBezTo>
                  <a:pt x="153549" y="686732"/>
                  <a:pt x="152665" y="744684"/>
                  <a:pt x="159040" y="802061"/>
                </a:cubicBezTo>
                <a:cubicBezTo>
                  <a:pt x="160958" y="819322"/>
                  <a:pt x="171304" y="834640"/>
                  <a:pt x="175516" y="851488"/>
                </a:cubicBezTo>
                <a:cubicBezTo>
                  <a:pt x="186155" y="894045"/>
                  <a:pt x="177473" y="875020"/>
                  <a:pt x="200230" y="909153"/>
                </a:cubicBezTo>
                <a:cubicBezTo>
                  <a:pt x="221555" y="973135"/>
                  <a:pt x="200515" y="903349"/>
                  <a:pt x="216705" y="1040959"/>
                </a:cubicBezTo>
                <a:cubicBezTo>
                  <a:pt x="219257" y="1062651"/>
                  <a:pt x="222595" y="1085876"/>
                  <a:pt x="249657" y="1090386"/>
                </a:cubicBezTo>
                <a:cubicBezTo>
                  <a:pt x="290376" y="1097172"/>
                  <a:pt x="332035" y="1095877"/>
                  <a:pt x="373224" y="1098623"/>
                </a:cubicBezTo>
                <a:cubicBezTo>
                  <a:pt x="453268" y="1125304"/>
                  <a:pt x="423061" y="1117750"/>
                  <a:pt x="587408" y="1115099"/>
                </a:cubicBezTo>
                <a:cubicBezTo>
                  <a:pt x="694627" y="1113370"/>
                  <a:pt x="908684" y="1098623"/>
                  <a:pt x="908684" y="1098623"/>
                </a:cubicBezTo>
                <a:cubicBezTo>
                  <a:pt x="925160" y="1093131"/>
                  <a:pt x="941263" y="1086360"/>
                  <a:pt x="958111" y="1082148"/>
                </a:cubicBezTo>
                <a:cubicBezTo>
                  <a:pt x="999486" y="1071804"/>
                  <a:pt x="980321" y="1077490"/>
                  <a:pt x="1015776" y="1065672"/>
                </a:cubicBezTo>
                <a:cubicBezTo>
                  <a:pt x="1054491" y="1026957"/>
                  <a:pt x="1034026" y="1050653"/>
                  <a:pt x="1073440" y="991532"/>
                </a:cubicBezTo>
                <a:cubicBezTo>
                  <a:pt x="1078932" y="983294"/>
                  <a:pt x="1086785" y="976211"/>
                  <a:pt x="1089916" y="966818"/>
                </a:cubicBezTo>
                <a:cubicBezTo>
                  <a:pt x="1109668" y="907565"/>
                  <a:pt x="1085704" y="981560"/>
                  <a:pt x="1106392" y="909153"/>
                </a:cubicBezTo>
                <a:cubicBezTo>
                  <a:pt x="1108778" y="900804"/>
                  <a:pt x="1109206" y="891221"/>
                  <a:pt x="1114630" y="884440"/>
                </a:cubicBezTo>
                <a:cubicBezTo>
                  <a:pt x="1120815" y="876709"/>
                  <a:pt x="1131105" y="873456"/>
                  <a:pt x="1139343" y="867964"/>
                </a:cubicBezTo>
                <a:cubicBezTo>
                  <a:pt x="1167877" y="753833"/>
                  <a:pt x="1124460" y="929713"/>
                  <a:pt x="1155819" y="793823"/>
                </a:cubicBezTo>
                <a:cubicBezTo>
                  <a:pt x="1160910" y="771759"/>
                  <a:pt x="1160644" y="747337"/>
                  <a:pt x="1172294" y="727921"/>
                </a:cubicBezTo>
                <a:cubicBezTo>
                  <a:pt x="1180532" y="714191"/>
                  <a:pt x="1189847" y="701053"/>
                  <a:pt x="1197008" y="686732"/>
                </a:cubicBezTo>
                <a:cubicBezTo>
                  <a:pt x="1200891" y="678965"/>
                  <a:pt x="1202860" y="670367"/>
                  <a:pt x="1205246" y="662018"/>
                </a:cubicBezTo>
                <a:cubicBezTo>
                  <a:pt x="1222163" y="602809"/>
                  <a:pt x="1204730" y="655843"/>
                  <a:pt x="1221721" y="587877"/>
                </a:cubicBezTo>
                <a:cubicBezTo>
                  <a:pt x="1223827" y="579453"/>
                  <a:pt x="1227573" y="571513"/>
                  <a:pt x="1229959" y="563164"/>
                </a:cubicBezTo>
                <a:cubicBezTo>
                  <a:pt x="1233069" y="552278"/>
                  <a:pt x="1235451" y="541197"/>
                  <a:pt x="1238197" y="530213"/>
                </a:cubicBezTo>
                <a:cubicBezTo>
                  <a:pt x="1240943" y="497262"/>
                  <a:pt x="1242334" y="464169"/>
                  <a:pt x="1246435" y="431359"/>
                </a:cubicBezTo>
                <a:cubicBezTo>
                  <a:pt x="1247839" y="420124"/>
                  <a:pt x="1254673" y="409729"/>
                  <a:pt x="1254673" y="398407"/>
                </a:cubicBezTo>
                <a:cubicBezTo>
                  <a:pt x="1254673" y="310494"/>
                  <a:pt x="1256417" y="222141"/>
                  <a:pt x="1246435" y="134796"/>
                </a:cubicBezTo>
                <a:cubicBezTo>
                  <a:pt x="1245112" y="123221"/>
                  <a:pt x="1231414" y="116545"/>
                  <a:pt x="1221721" y="110083"/>
                </a:cubicBezTo>
                <a:cubicBezTo>
                  <a:pt x="1214496" y="105266"/>
                  <a:pt x="1204989" y="105266"/>
                  <a:pt x="1197008" y="101845"/>
                </a:cubicBezTo>
                <a:cubicBezTo>
                  <a:pt x="1125770" y="71313"/>
                  <a:pt x="1197289" y="96445"/>
                  <a:pt x="1139343" y="77132"/>
                </a:cubicBezTo>
                <a:cubicBezTo>
                  <a:pt x="1131105" y="71640"/>
                  <a:pt x="1123900" y="64132"/>
                  <a:pt x="1114630" y="60656"/>
                </a:cubicBezTo>
                <a:cubicBezTo>
                  <a:pt x="1101520" y="55740"/>
                  <a:pt x="1087108" y="55455"/>
                  <a:pt x="1073440" y="52418"/>
                </a:cubicBezTo>
                <a:cubicBezTo>
                  <a:pt x="1002095" y="36563"/>
                  <a:pt x="1083084" y="48913"/>
                  <a:pt x="966349" y="35942"/>
                </a:cubicBezTo>
                <a:cubicBezTo>
                  <a:pt x="952619" y="30450"/>
                  <a:pt x="939935" y="20050"/>
                  <a:pt x="925159" y="19467"/>
                </a:cubicBezTo>
                <a:cubicBezTo>
                  <a:pt x="411836" y="-795"/>
                  <a:pt x="523110" y="-11626"/>
                  <a:pt x="274370" y="19467"/>
                </a:cubicBezTo>
                <a:cubicBezTo>
                  <a:pt x="266132" y="22213"/>
                  <a:pt x="258134" y="25821"/>
                  <a:pt x="249657" y="27705"/>
                </a:cubicBezTo>
                <a:cubicBezTo>
                  <a:pt x="215732" y="35244"/>
                  <a:pt x="192035" y="35181"/>
                  <a:pt x="159040" y="44180"/>
                </a:cubicBezTo>
                <a:cubicBezTo>
                  <a:pt x="142285" y="48750"/>
                  <a:pt x="126089" y="55164"/>
                  <a:pt x="109613" y="60656"/>
                </a:cubicBezTo>
                <a:cubicBezTo>
                  <a:pt x="79076" y="70835"/>
                  <a:pt x="54695" y="67521"/>
                  <a:pt x="43711" y="68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65" y="4053650"/>
            <a:ext cx="1231212" cy="10238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27435" y="5404497"/>
            <a:ext cx="4766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Компиляция </a:t>
            </a:r>
            <a:r>
              <a:rPr lang="ru-RU" sz="32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Just-in-time</a:t>
            </a:r>
            <a:endParaRPr lang="ru-RU" sz="3200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98" y="362465"/>
            <a:ext cx="6792913" cy="5090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27355" y="5458743"/>
            <a:ext cx="5608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/>
              <a:t>Abstract</a:t>
            </a:r>
            <a:r>
              <a:rPr lang="ru-RU" sz="4000" dirty="0"/>
              <a:t> </a:t>
            </a:r>
            <a:r>
              <a:rPr lang="ru-RU" sz="4000" dirty="0" err="1"/>
              <a:t>Syntax</a:t>
            </a:r>
            <a:r>
              <a:rPr lang="ru-RU" sz="4000" dirty="0"/>
              <a:t> </a:t>
            </a:r>
            <a:r>
              <a:rPr lang="ru-RU" sz="4000" dirty="0" err="1"/>
              <a:t>Tree</a:t>
            </a:r>
            <a:r>
              <a:rPr lang="ru-RU" sz="4000" dirty="0"/>
              <a:t> (AST)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469" y="492896"/>
            <a:ext cx="4766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Компиляция </a:t>
            </a:r>
            <a:r>
              <a:rPr lang="ru-RU" sz="32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Just-in-time</a:t>
            </a:r>
            <a:endParaRPr lang="ru-RU" sz="3200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6634" y="4481800"/>
            <a:ext cx="1341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й этап</a:t>
            </a:r>
            <a:endParaRPr lang="ru-RU" sz="2400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216" y="5689575"/>
            <a:ext cx="25346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й этап</a:t>
            </a:r>
          </a:p>
          <a:p>
            <a:r>
              <a:rPr lang="ru-RU" sz="32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Компиляция</a:t>
            </a:r>
            <a:endParaRPr lang="ru-RU" sz="3200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1" y="1309816"/>
            <a:ext cx="8806248" cy="4753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4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54" y="392369"/>
            <a:ext cx="270619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Синхронные задачи</a:t>
            </a:r>
            <a:endParaRPr lang="ru-RU" sz="1100" b="1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image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4" y="760929"/>
            <a:ext cx="9119286" cy="60970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08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10496</TotalTime>
  <Words>459</Words>
  <Application>Microsoft Office PowerPoint</Application>
  <PresentationFormat>Широкоэкранный</PresentationFormat>
  <Paragraphs>115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-apple-system</vt:lpstr>
      <vt:lpstr>Arial</vt:lpstr>
      <vt:lpstr>Calibri</vt:lpstr>
      <vt:lpstr>Calibri Light</vt:lpstr>
      <vt:lpstr>Consolas</vt:lpstr>
      <vt:lpstr>Courier New</vt:lpstr>
      <vt:lpstr>Fira Sans</vt:lpstr>
      <vt:lpstr>Georgia</vt:lpstr>
      <vt:lpstr>Symbol</vt:lpstr>
      <vt:lpstr>Times New Roman</vt:lpstr>
      <vt:lpstr>Тема Office</vt:lpstr>
      <vt:lpstr>синхронный и асинхронный JavaScript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синхронный и асинхронный JavaScript</dc:title>
  <dc:creator>Пользователь</dc:creator>
  <cp:lastModifiedBy>Пользователь</cp:lastModifiedBy>
  <cp:revision>26</cp:revision>
  <dcterms:created xsi:type="dcterms:W3CDTF">2022-04-21T11:59:18Z</dcterms:created>
  <dcterms:modified xsi:type="dcterms:W3CDTF">2022-05-04T18:49:06Z</dcterms:modified>
</cp:coreProperties>
</file>