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EBA42A86-B629-594D-9620-C3FCB5868D43}" type="datetimeFigureOut">
              <a:rPr lang="en-US" smtClean="0"/>
              <a:t>22.10.14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0560B16A-B8FF-CD43-A4A5-7D0CF681A0B6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Relationship Id="rId3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Relationship Id="rId3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Relationship Id="rId3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wmf"/><Relationship Id="rId3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Relationship Id="rId3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Relationship Id="rId3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 smtClean="0"/>
              <a:t>Диаграмма композитной структуры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75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Кооперация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collaboration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– классификатор, предназначенный для описания некоторой структуры элементов или ролей, которые выполняют специализированные функции и совместно производят желаемую функциональность</a:t>
            </a:r>
          </a:p>
          <a:p>
            <a:pPr eaLnBrk="1" hangingPunct="1"/>
            <a:r>
              <a:rPr lang="ru-RU" i="1">
                <a:latin typeface="Arial Narrow" charset="0"/>
              </a:rPr>
              <a:t>Роль кооперации (</a:t>
            </a:r>
            <a:r>
              <a:rPr lang="en-US" i="1">
                <a:latin typeface="Arial Narrow" charset="0"/>
              </a:rPr>
              <a:t>collaboration role</a:t>
            </a:r>
            <a:r>
              <a:rPr lang="ru-RU" i="1">
                <a:latin typeface="Arial Narrow" charset="0"/>
              </a:rPr>
              <a:t>)</a:t>
            </a:r>
            <a:r>
              <a:rPr lang="ru-RU">
                <a:latin typeface="Arial Narrow" charset="0"/>
              </a:rPr>
              <a:t> специфицирует требуемое множество характеристик, которые должен иметь соответствующий участник кооперации</a:t>
            </a:r>
          </a:p>
        </p:txBody>
      </p:sp>
    </p:spTree>
    <p:extLst>
      <p:ext uri="{BB962C8B-B14F-4D97-AF65-F5344CB8AC3E}">
        <p14:creationId xmlns:p14="http://schemas.microsoft.com/office/powerpoint/2010/main" val="342233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Внутренняя структура кооперации Наблюдатель </a:t>
            </a:r>
          </a:p>
        </p:txBody>
      </p:sp>
      <p:pic>
        <p:nvPicPr>
          <p:cNvPr id="56323" name="Picture 4" descr="Рис_05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1936750"/>
            <a:ext cx="78914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 descr="Рис_05_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149725"/>
            <a:ext cx="46323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515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Применение кооперации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collaboration use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1582738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- представляет собой описание реализации кооперации в форме множества взаимодействующих элементов  посредством связывания этих элементов с ролями данной кооперации. </a:t>
            </a:r>
          </a:p>
        </p:txBody>
      </p:sp>
      <p:pic>
        <p:nvPicPr>
          <p:cNvPr id="57348" name="Picture 4" descr="Рис_05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163888"/>
            <a:ext cx="60753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 descr="Рис_05_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529138"/>
            <a:ext cx="7345363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9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Два применения кооперации Продажа </a:t>
            </a:r>
          </a:p>
        </p:txBody>
      </p:sp>
      <p:pic>
        <p:nvPicPr>
          <p:cNvPr id="58371" name="Picture 4" descr="Рис_05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73238"/>
            <a:ext cx="7777163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5" descr="Рис_05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121150"/>
            <a:ext cx="460851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337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Шаблон кооперации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Шаблон кооперации является параметризованной кооперацией, которой соответствует целое семейство коопераций</a:t>
            </a:r>
          </a:p>
          <a:p>
            <a:pPr eaLnBrk="1" hangingPunct="1"/>
            <a:r>
              <a:rPr lang="ru-RU">
                <a:latin typeface="Arial Narrow" charset="0"/>
              </a:rPr>
              <a:t>Параметрами шаблона кооперации являются типы ее частей или ролей</a:t>
            </a:r>
          </a:p>
          <a:p>
            <a:pPr eaLnBrk="1" hangingPunct="1"/>
            <a:r>
              <a:rPr lang="ru-RU">
                <a:latin typeface="Arial Narrow" charset="0"/>
              </a:rPr>
              <a:t>Отдельная кооперация этого семейства может быть получена связыванием параметров шаблона кооперации с конкретными классами</a:t>
            </a:r>
          </a:p>
          <a:p>
            <a:pPr eaLnBrk="1" hangingPunct="1"/>
            <a:r>
              <a:rPr lang="ru-RU">
                <a:latin typeface="Arial Narrow" charset="0"/>
              </a:rPr>
              <a:t>Шаблоны коопераций находят практическое применение при рассмотрении стандартных паттернов проектирования. </a:t>
            </a:r>
          </a:p>
        </p:txBody>
      </p:sp>
    </p:spTree>
    <p:extLst>
      <p:ext uri="{BB962C8B-B14F-4D97-AF65-F5344CB8AC3E}">
        <p14:creationId xmlns:p14="http://schemas.microsoft.com/office/powerpoint/2010/main" val="1815861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6963" y="277813"/>
            <a:ext cx="8569837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Шаблон кооперации паттерна </a:t>
            </a:r>
            <a:r>
              <a:rPr lang="ru-RU" dirty="0" smtClean="0">
                <a:latin typeface="Arial Narrow" charset="0"/>
              </a:rPr>
              <a:t>Наблюдатель и </a:t>
            </a:r>
            <a:r>
              <a:rPr lang="ru-RU" dirty="0">
                <a:latin typeface="Arial Narrow" charset="0"/>
              </a:rPr>
              <a:t>его связывание</a:t>
            </a:r>
          </a:p>
        </p:txBody>
      </p:sp>
      <p:pic>
        <p:nvPicPr>
          <p:cNvPr id="60419" name="Picture 4" descr="Рис_05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97050"/>
            <a:ext cx="6805613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5" descr="Рис_05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652963"/>
            <a:ext cx="8064500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87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Альтернативное связывание кооперации Наблюдатель с шаблоном кооперации </a:t>
            </a:r>
          </a:p>
        </p:txBody>
      </p:sp>
      <p:pic>
        <p:nvPicPr>
          <p:cNvPr id="61443" name="Picture 4" descr="Рис_05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92288"/>
            <a:ext cx="7416800" cy="473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877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</a:rPr>
              <a:t>Диаграмма композитной структуры</a:t>
            </a:r>
            <a:endParaRPr lang="ru-RU">
              <a:latin typeface="Arial Narrow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en-US" dirty="0">
                <a:latin typeface="Arial Narrow" charset="0"/>
              </a:rPr>
              <a:t>– </a:t>
            </a:r>
            <a:r>
              <a:rPr lang="ru-RU" dirty="0" smtClean="0">
                <a:latin typeface="Arial Narrow" charset="0"/>
              </a:rPr>
              <a:t>диаграмма, которая изображает внутреннюю структуру классификаторов таких, как класс, компонент или кооперация, включая точки взаимодействия классификатора с другими частями системы</a:t>
            </a:r>
            <a:r>
              <a:rPr lang="en-US" dirty="0" smtClean="0">
                <a:latin typeface="Arial Narrow" charset="0"/>
              </a:rPr>
              <a:t>.</a:t>
            </a:r>
            <a:r>
              <a:rPr lang="ru-RU" dirty="0" smtClean="0">
                <a:latin typeface="Arial Narrow" charset="0"/>
              </a:rPr>
              <a:t> </a:t>
            </a:r>
            <a:endParaRPr lang="ru-RU" dirty="0">
              <a:latin typeface="Arial Narrow" charset="0"/>
            </a:endParaRPr>
          </a:p>
          <a:p>
            <a:pPr eaLnBrk="1" hangingPunct="1"/>
            <a:r>
              <a:rPr lang="ru-RU" i="1" dirty="0">
                <a:latin typeface="Arial Narrow" charset="0"/>
              </a:rPr>
              <a:t>Внутренняя структура (</a:t>
            </a:r>
            <a:r>
              <a:rPr lang="en-US" i="1" dirty="0" err="1">
                <a:latin typeface="Arial Narrow" charset="0"/>
              </a:rPr>
              <a:t>i</a:t>
            </a:r>
            <a:r>
              <a:rPr lang="ru-RU" i="1" dirty="0" err="1">
                <a:latin typeface="Arial Narrow" charset="0"/>
              </a:rPr>
              <a:t>nternal</a:t>
            </a:r>
            <a:r>
              <a:rPr lang="ru-RU" i="1" dirty="0">
                <a:latin typeface="Arial Narrow" charset="0"/>
              </a:rPr>
              <a:t> </a:t>
            </a:r>
            <a:r>
              <a:rPr lang="en-US" i="1" dirty="0">
                <a:latin typeface="Arial Narrow" charset="0"/>
              </a:rPr>
              <a:t>s</a:t>
            </a:r>
            <a:r>
              <a:rPr lang="ru-RU" i="1" dirty="0" err="1">
                <a:latin typeface="Arial Narrow" charset="0"/>
              </a:rPr>
              <a:t>tructure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структура взаимодействующих элементов модели, которые создаются в экземпляре содержащего их классификатора</a:t>
            </a:r>
          </a:p>
          <a:p>
            <a:pPr eaLnBrk="1" hangingPunct="1"/>
            <a:r>
              <a:rPr lang="ru-RU" i="1" dirty="0">
                <a:latin typeface="Arial Narrow" charset="0"/>
              </a:rPr>
              <a:t>Свойство (</a:t>
            </a:r>
            <a:r>
              <a:rPr lang="en-US" i="1" dirty="0">
                <a:latin typeface="Arial Narrow" charset="0"/>
              </a:rPr>
              <a:t>p</a:t>
            </a:r>
            <a:r>
              <a:rPr lang="ru-RU" i="1" dirty="0" err="1">
                <a:latin typeface="Arial Narrow" charset="0"/>
              </a:rPr>
              <a:t>roperty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множество экземпляров, которые являются собственностью содержащего их экземпляра классификатора</a:t>
            </a:r>
          </a:p>
        </p:txBody>
      </p:sp>
    </p:spTree>
    <p:extLst>
      <p:ext uri="{BB962C8B-B14F-4D97-AF65-F5344CB8AC3E}">
        <p14:creationId xmlns:p14="http://schemas.microsoft.com/office/powerpoint/2010/main" val="4847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Часть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part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свойство, которое является элементом внутренней структуры композитного классификатора, в частном случае – класса</a:t>
            </a:r>
          </a:p>
          <a:p>
            <a:pPr eaLnBrk="1" hangingPunct="1"/>
            <a:r>
              <a:rPr lang="ru-RU">
                <a:latin typeface="Arial Narrow" charset="0"/>
              </a:rPr>
              <a:t>Синтаксис части в БНФ:</a:t>
            </a:r>
            <a:endParaRPr lang="ru-RU" i="1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>
                <a:latin typeface="Arial Narrow" charset="0"/>
              </a:rPr>
              <a:t>&lt;имя-части&gt;::= [&lt;собственное-имя-части&gt;]  [: &lt;имя-класса&gt;] [[&lt;кратность&gt;]] | [&lt;имя-класса&gt;],</a:t>
            </a:r>
            <a:endParaRPr lang="ru-RU">
              <a:latin typeface="Arial Narrow" charset="0"/>
            </a:endParaRPr>
          </a:p>
          <a:p>
            <a:pPr eaLnBrk="1" hangingPunct="1"/>
            <a:r>
              <a:rPr lang="ru-RU">
                <a:latin typeface="Arial Narrow" charset="0"/>
              </a:rPr>
              <a:t>где &lt;</a:t>
            </a:r>
            <a:r>
              <a:rPr lang="ru-RU" i="1">
                <a:latin typeface="Arial Narrow" charset="0"/>
              </a:rPr>
              <a:t>собственное-имя-части&gt; </a:t>
            </a:r>
            <a:r>
              <a:rPr lang="ru-RU">
                <a:latin typeface="Arial Narrow" charset="0"/>
              </a:rPr>
              <a:t>является именем экземпляра класса и обычно записывается со строчной буквы,</a:t>
            </a:r>
          </a:p>
          <a:p>
            <a:pPr eaLnBrk="1" hangingPunct="1"/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имя-класса</a:t>
            </a:r>
            <a:r>
              <a:rPr lang="ru-RU">
                <a:latin typeface="Arial Narrow" charset="0"/>
              </a:rPr>
              <a:t>&gt; является именем соответствующего класса, от которого инстанцируется данная часть или свойство</a:t>
            </a:r>
          </a:p>
          <a:p>
            <a:pPr eaLnBrk="1" hangingPunct="1"/>
            <a:r>
              <a:rPr lang="ru-RU">
                <a:latin typeface="Arial Narrow" charset="0"/>
              </a:rPr>
              <a:t>Кратность части может быть также показана в правом верхнем углу прямоугольника части </a:t>
            </a:r>
          </a:p>
        </p:txBody>
      </p:sp>
    </p:spTree>
    <p:extLst>
      <p:ext uri="{BB962C8B-B14F-4D97-AF65-F5344CB8AC3E}">
        <p14:creationId xmlns:p14="http://schemas.microsoft.com/office/powerpoint/2010/main" val="536624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изображения композитного класса </a:t>
            </a:r>
          </a:p>
        </p:txBody>
      </p:sp>
      <p:pic>
        <p:nvPicPr>
          <p:cNvPr id="49155" name="Picture 4" descr="Рис_05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089400"/>
            <a:ext cx="7993062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5" descr="Рис_05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16113"/>
            <a:ext cx="45466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457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Соединитель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connector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484313"/>
            <a:ext cx="7848600" cy="5256212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– отношение, которое обеспечивает взаимосвязь или коммуникацию между двумя или более экземплярами классификаторов, в частном случае – экземплярами классов</a:t>
            </a: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Соединитель изображается с использованием нотации для ассоциации. Необязательная строка имени соединителя должна удовлетворять следующему синтаксису:</a:t>
            </a:r>
            <a:endParaRPr lang="ru-RU" i="1">
              <a:latin typeface="Arial Narrow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i="1">
                <a:latin typeface="Arial Narrow" charset="0"/>
              </a:rPr>
              <a:t>&lt;имя-соединителя&gt;::= ( [ имя ]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: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&lt;имя-класса&gt; ) | &lt;имя&gt;</a:t>
            </a:r>
            <a:endParaRPr lang="ru-RU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где &lt;</a:t>
            </a:r>
            <a:r>
              <a:rPr lang="ru-RU" i="1">
                <a:latin typeface="Arial Narrow" charset="0"/>
              </a:rPr>
              <a:t>имя</a:t>
            </a:r>
            <a:r>
              <a:rPr lang="ru-RU">
                <a:latin typeface="Arial Narrow" charset="0"/>
              </a:rPr>
              <a:t>&gt; является собственным именем соединителя, а &lt;</a:t>
            </a:r>
            <a:r>
              <a:rPr lang="ru-RU" i="1">
                <a:latin typeface="Arial Narrow" charset="0"/>
              </a:rPr>
              <a:t>имя-ассоциации</a:t>
            </a:r>
            <a:r>
              <a:rPr lang="ru-RU">
                <a:latin typeface="Arial Narrow" charset="0"/>
              </a:rPr>
              <a:t>&gt; является именем ассоциации или ее типом</a:t>
            </a: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Дополнительно выше или перед именем соединителя может быть помещен стереотип в виде ключевого слова в угловых кавычках</a:t>
            </a: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После или ниже имени соединителя может быть помещено строка-свойство</a:t>
            </a:r>
          </a:p>
        </p:txBody>
      </p:sp>
    </p:spTree>
    <p:extLst>
      <p:ext uri="{BB962C8B-B14F-4D97-AF65-F5344CB8AC3E}">
        <p14:creationId xmlns:p14="http://schemas.microsoft.com/office/powerpoint/2010/main" val="200031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Фрагменты композитной структуры для класса Автомобиль </a:t>
            </a:r>
          </a:p>
        </p:txBody>
      </p:sp>
      <p:pic>
        <p:nvPicPr>
          <p:cNvPr id="51203" name="Picture 4" descr="Рис_05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1916113"/>
            <a:ext cx="6913562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5" descr="Рис_05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4941888"/>
            <a:ext cx="665956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161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Порт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port</a:t>
            </a:r>
            <a:r>
              <a:rPr lang="ru-RU" i="1">
                <a:latin typeface="Arial Narrow" charset="0"/>
              </a:rPr>
              <a:t>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1655763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– свойство классификатора, которое специфицирует отдельную точку взаимодействия между этим классификатором и его окружением или между классификатором и его внутренними частями</a:t>
            </a:r>
          </a:p>
        </p:txBody>
      </p:sp>
      <p:pic>
        <p:nvPicPr>
          <p:cNvPr id="52228" name="Picture 4" descr="Рис_05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584575"/>
            <a:ext cx="7489825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444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Нотация предоставляемого и требуемого интерфейсов для порта класса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701800"/>
            <a:ext cx="7848600" cy="23749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i="1">
                <a:latin typeface="Arial Narrow" charset="0"/>
              </a:rPr>
              <a:t>Предоставляемый интерфейс</a:t>
            </a:r>
            <a:r>
              <a:rPr lang="ru-RU">
                <a:latin typeface="Arial Narrow" charset="0"/>
              </a:rPr>
              <a:t> (</a:t>
            </a:r>
            <a:r>
              <a:rPr lang="en-US">
                <a:latin typeface="Arial Narrow" charset="0"/>
              </a:rPr>
              <a:t>provided interface</a:t>
            </a:r>
            <a:r>
              <a:rPr lang="ru-RU">
                <a:latin typeface="Arial Narrow" charset="0"/>
              </a:rPr>
              <a:t>) порта характеризует запросы, которые могут быть переданы через этот порт классу от его окружения</a:t>
            </a:r>
          </a:p>
          <a:p>
            <a:pPr eaLnBrk="1" hangingPunct="1"/>
            <a:r>
              <a:rPr lang="ru-RU" i="1">
                <a:latin typeface="Arial Narrow" charset="0"/>
              </a:rPr>
              <a:t>Требуемый интерфейс</a:t>
            </a:r>
            <a:r>
              <a:rPr lang="ru-RU">
                <a:latin typeface="Arial Narrow" charset="0"/>
              </a:rPr>
              <a:t> (</a:t>
            </a:r>
            <a:r>
              <a:rPr lang="en-US">
                <a:latin typeface="Arial Narrow" charset="0"/>
              </a:rPr>
              <a:t>required interface</a:t>
            </a:r>
            <a:r>
              <a:rPr lang="ru-RU">
                <a:latin typeface="Arial Narrow" charset="0"/>
              </a:rPr>
              <a:t>) порта характеризует запросы, которые могут быть переданы от класса к его окружению через этот порт</a:t>
            </a:r>
          </a:p>
        </p:txBody>
      </p:sp>
      <p:pic>
        <p:nvPicPr>
          <p:cNvPr id="53252" name="Picture 4" descr="Рис_05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508500"/>
            <a:ext cx="745172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318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 композитной структуры  класса Автомобиль </a:t>
            </a:r>
          </a:p>
        </p:txBody>
      </p:sp>
      <p:pic>
        <p:nvPicPr>
          <p:cNvPr id="54275" name="Picture 4" descr="Рис_05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046288"/>
            <a:ext cx="774065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915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5</TotalTime>
  <Words>443</Words>
  <Application>Microsoft Macintosh PowerPoint</Application>
  <PresentationFormat>On-screen Show (4:3)</PresentationFormat>
  <Paragraphs>41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Осень</vt:lpstr>
      <vt:lpstr>Диаграмма композитной структуры</vt:lpstr>
      <vt:lpstr>Диаграмма композитной структуры</vt:lpstr>
      <vt:lpstr>Часть (part)</vt:lpstr>
      <vt:lpstr>Примеры изображения композитного класса </vt:lpstr>
      <vt:lpstr>Соединитель (connector)</vt:lpstr>
      <vt:lpstr>Фрагменты композитной структуры для класса Автомобиль </vt:lpstr>
      <vt:lpstr>Порт (port)</vt:lpstr>
      <vt:lpstr>Нотация предоставляемого и требуемого интерфейсов для порта класса </vt:lpstr>
      <vt:lpstr>Пример композитной структуры  класса Автомобиль </vt:lpstr>
      <vt:lpstr>Кооперация (collaboration)</vt:lpstr>
      <vt:lpstr>Внутренняя структура кооперации Наблюдатель </vt:lpstr>
      <vt:lpstr>Применение кооперации (collaboration use)</vt:lpstr>
      <vt:lpstr>Два применения кооперации Продажа </vt:lpstr>
      <vt:lpstr>Шаблон кооперации</vt:lpstr>
      <vt:lpstr>Шаблон кооперации паттерна Наблюдатель и его связывание</vt:lpstr>
      <vt:lpstr>Альтернативное связывание кооперации Наблюдатель с шаблоном кооперации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Диаграмма композитной структуры</dc:title>
  <dc:creator>baldin</dc:creator>
  <cp:lastModifiedBy>Александр Балдин</cp:lastModifiedBy>
  <cp:revision>4</cp:revision>
  <dcterms:created xsi:type="dcterms:W3CDTF">2013-09-26T13:52:05Z</dcterms:created>
  <dcterms:modified xsi:type="dcterms:W3CDTF">2014-10-22T14:10:25Z</dcterms:modified>
</cp:coreProperties>
</file>