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6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3474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233475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33476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33477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3478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33479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480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481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3482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33483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33484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33485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33486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33487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88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89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0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1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2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3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4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5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6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7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8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9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0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1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2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3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4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5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6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7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8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9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0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1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2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3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4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5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6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7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8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9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0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1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2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33523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33524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5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6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7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8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9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0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1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2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3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4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5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33536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7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8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9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0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1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2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3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4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5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6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7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8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9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0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1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2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3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4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5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6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7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8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9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0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1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2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3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4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5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6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7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8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9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70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71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3572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33573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74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3575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33576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7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8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9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0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1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2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3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4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3585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33586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87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88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89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90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91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592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3593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94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5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6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7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33598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pPr lvl="0"/>
            <a:r>
              <a:rPr lang="ru-RU" noProof="0" smtClean="0"/>
              <a:t>Click to edit Master title style</a:t>
            </a:r>
          </a:p>
        </p:txBody>
      </p:sp>
      <p:sp>
        <p:nvSpPr>
          <p:cNvPr id="233599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ru-RU" noProof="0" smtClean="0"/>
              <a:t>Click to edit Master subtitle style</a:t>
            </a:r>
          </a:p>
        </p:txBody>
      </p:sp>
      <p:sp>
        <p:nvSpPr>
          <p:cNvPr id="233600" name="Rectangle 12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EBA42A86-B629-594D-9620-C3FCB5868D43}" type="datetimeFigureOut">
              <a:rPr lang="en-US" smtClean="0"/>
              <a:t>22.10.14</a:t>
            </a:fld>
            <a:endParaRPr lang="en-US"/>
          </a:p>
        </p:txBody>
      </p:sp>
      <p:sp>
        <p:nvSpPr>
          <p:cNvPr id="233601" name="Rectangle 12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endParaRPr lang="en-US"/>
          </a:p>
        </p:txBody>
      </p:sp>
      <p:sp>
        <p:nvSpPr>
          <p:cNvPr id="233602" name="Rectangle 13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0560B16A-B8FF-CD43-A4A5-7D0CF681A0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A42A86-B629-594D-9620-C3FCB5868D43}" type="datetimeFigureOut">
              <a:rPr lang="en-US" smtClean="0"/>
              <a:t>22.10.14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0B16A-B8FF-CD43-A4A5-7D0CF681A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1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A42A86-B629-594D-9620-C3FCB5868D43}" type="datetimeFigureOut">
              <a:rPr lang="en-US" smtClean="0"/>
              <a:t>22.10.14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0B16A-B8FF-CD43-A4A5-7D0CF681A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06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BA42A86-B629-594D-9620-C3FCB5868D43}" type="datetimeFigureOut">
              <a:rPr lang="en-US" smtClean="0"/>
              <a:t>22.10.14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560B16A-B8FF-CD43-A4A5-7D0CF681A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2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BA42A86-B629-594D-9620-C3FCB5868D43}" type="datetimeFigureOut">
              <a:rPr lang="en-US" smtClean="0"/>
              <a:t>22.10.14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560B16A-B8FF-CD43-A4A5-7D0CF681A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54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A42A86-B629-594D-9620-C3FCB5868D43}" type="datetimeFigureOut">
              <a:rPr lang="en-US" smtClean="0"/>
              <a:t>22.10.14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0B16A-B8FF-CD43-A4A5-7D0CF681A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87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A42A86-B629-594D-9620-C3FCB5868D43}" type="datetimeFigureOut">
              <a:rPr lang="en-US" smtClean="0"/>
              <a:t>22.10.14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0B16A-B8FF-CD43-A4A5-7D0CF681A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0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A42A86-B629-594D-9620-C3FCB5868D43}" type="datetimeFigureOut">
              <a:rPr lang="en-US" smtClean="0"/>
              <a:t>22.10.14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0B16A-B8FF-CD43-A4A5-7D0CF681A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A42A86-B629-594D-9620-C3FCB5868D43}" type="datetimeFigureOut">
              <a:rPr lang="en-US" smtClean="0"/>
              <a:t>22.10.14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0B16A-B8FF-CD43-A4A5-7D0CF681A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4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A42A86-B629-594D-9620-C3FCB5868D43}" type="datetimeFigureOut">
              <a:rPr lang="en-US" smtClean="0"/>
              <a:t>22.10.14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0B16A-B8FF-CD43-A4A5-7D0CF681A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A42A86-B629-594D-9620-C3FCB5868D43}" type="datetimeFigureOut">
              <a:rPr lang="en-US" smtClean="0"/>
              <a:t>22.10.14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0B16A-B8FF-CD43-A4A5-7D0CF681A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11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A42A86-B629-594D-9620-C3FCB5868D43}" type="datetimeFigureOut">
              <a:rPr lang="en-US" smtClean="0"/>
              <a:t>22.10.14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0B16A-B8FF-CD43-A4A5-7D0CF681A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2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A42A86-B629-594D-9620-C3FCB5868D43}" type="datetimeFigureOut">
              <a:rPr lang="en-US" smtClean="0"/>
              <a:t>22.10.14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0B16A-B8FF-CD43-A4A5-7D0CF681A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20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450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232451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32452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32453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2454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32455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456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457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2458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32459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32460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32461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32462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32463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4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5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6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7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8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9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0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1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2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3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4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5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6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7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8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9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0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1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2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3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4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5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6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7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8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9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0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1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2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3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4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5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6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7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8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32499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32500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1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2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3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4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5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6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7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8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9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10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11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32512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3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4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5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6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7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8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9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0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1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2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3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4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5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6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7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8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9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0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1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2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3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4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5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6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7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8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9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0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1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2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3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4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5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6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7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2548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32549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50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2551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32552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3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4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5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6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7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8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9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60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2561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32562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63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64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5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6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7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2568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2569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2570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1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2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3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32574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EBA42A86-B629-594D-9620-C3FCB5868D43}" type="datetimeFigureOut">
              <a:rPr lang="en-US" smtClean="0"/>
              <a:t>22.10.14</a:t>
            </a:fld>
            <a:endParaRPr lang="en-US"/>
          </a:p>
        </p:txBody>
      </p:sp>
      <p:sp>
        <p:nvSpPr>
          <p:cNvPr id="232575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32576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0560B16A-B8FF-CD43-A4A5-7D0CF681A0B6}" type="slidenum">
              <a:rPr lang="en-US" smtClean="0"/>
              <a:t>‹#›</a:t>
            </a:fld>
            <a:endParaRPr lang="en-US"/>
          </a:p>
        </p:txBody>
      </p:sp>
      <p:sp>
        <p:nvSpPr>
          <p:cNvPr id="232577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32578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wmf"/><Relationship Id="rId3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wmf"/><Relationship Id="rId3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wmf"/><Relationship Id="rId3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wmf"/><Relationship Id="rId3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3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 dirty="0" smtClean="0"/>
              <a:t>Диаграмма композитной структуры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75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Кооперация </a:t>
            </a:r>
            <a:r>
              <a:rPr lang="ru-RU" i="1">
                <a:latin typeface="Arial Narrow" charset="0"/>
              </a:rPr>
              <a:t>(</a:t>
            </a:r>
            <a:r>
              <a:rPr lang="en-US" i="1">
                <a:latin typeface="Arial Narrow" charset="0"/>
              </a:rPr>
              <a:t>collaboration</a:t>
            </a:r>
            <a:r>
              <a:rPr lang="ru-RU" i="1">
                <a:latin typeface="Arial Narrow" charset="0"/>
              </a:rPr>
              <a:t>)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ru-RU">
                <a:latin typeface="Arial Narrow" charset="0"/>
              </a:rPr>
              <a:t>– классификатор, предназначенный для описания некоторой структуры элементов или ролей, которые выполняют специализированные функции и совместно производят желаемую функциональность</a:t>
            </a:r>
          </a:p>
          <a:p>
            <a:pPr eaLnBrk="1" hangingPunct="1"/>
            <a:r>
              <a:rPr lang="ru-RU" i="1">
                <a:latin typeface="Arial Narrow" charset="0"/>
              </a:rPr>
              <a:t>Роль кооперации (</a:t>
            </a:r>
            <a:r>
              <a:rPr lang="en-US" i="1">
                <a:latin typeface="Arial Narrow" charset="0"/>
              </a:rPr>
              <a:t>collaboration role</a:t>
            </a:r>
            <a:r>
              <a:rPr lang="ru-RU" i="1">
                <a:latin typeface="Arial Narrow" charset="0"/>
              </a:rPr>
              <a:t>)</a:t>
            </a:r>
            <a:r>
              <a:rPr lang="ru-RU">
                <a:latin typeface="Arial Narrow" charset="0"/>
              </a:rPr>
              <a:t> специфицирует требуемое множество характеристик, которые должен иметь соответствующий участник кооперации</a:t>
            </a:r>
          </a:p>
        </p:txBody>
      </p:sp>
    </p:spTree>
    <p:extLst>
      <p:ext uri="{BB962C8B-B14F-4D97-AF65-F5344CB8AC3E}">
        <p14:creationId xmlns:p14="http://schemas.microsoft.com/office/powerpoint/2010/main" val="3422334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Внутренняя структура кооперации Наблюдатель </a:t>
            </a:r>
          </a:p>
        </p:txBody>
      </p:sp>
      <p:pic>
        <p:nvPicPr>
          <p:cNvPr id="56323" name="Picture 4" descr="Рис_05_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150" y="1936750"/>
            <a:ext cx="7891463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4" name="Picture 6" descr="Рис_05_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149725"/>
            <a:ext cx="4632325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3515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Применение кооперации </a:t>
            </a:r>
            <a:r>
              <a:rPr lang="ru-RU" i="1">
                <a:latin typeface="Arial Narrow" charset="0"/>
              </a:rPr>
              <a:t>(</a:t>
            </a:r>
            <a:r>
              <a:rPr lang="en-US" i="1">
                <a:latin typeface="Arial Narrow" charset="0"/>
              </a:rPr>
              <a:t>collaboration use</a:t>
            </a:r>
            <a:r>
              <a:rPr lang="ru-RU" i="1">
                <a:latin typeface="Arial Narrow" charset="0"/>
              </a:rPr>
              <a:t>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1485900"/>
            <a:ext cx="7848600" cy="1582738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ru-RU">
                <a:latin typeface="Arial Narrow" charset="0"/>
              </a:rPr>
              <a:t>- представляет собой описание реализации кооперации в форме множества взаимодействующих элементов  посредством связывания этих элементов с ролями данной кооперации. </a:t>
            </a:r>
          </a:p>
        </p:txBody>
      </p:sp>
      <p:pic>
        <p:nvPicPr>
          <p:cNvPr id="57348" name="Picture 4" descr="Рис_05_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3163888"/>
            <a:ext cx="6075363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49" name="Picture 5" descr="Рис_05_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4529138"/>
            <a:ext cx="7345363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39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Два применения кооперации Продажа </a:t>
            </a:r>
          </a:p>
        </p:txBody>
      </p:sp>
      <p:pic>
        <p:nvPicPr>
          <p:cNvPr id="58371" name="Picture 4" descr="Рис_05_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773238"/>
            <a:ext cx="7777163" cy="208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2" name="Picture 5" descr="Рис_05_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4121150"/>
            <a:ext cx="4608512" cy="254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2337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Шаблон кооперации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ru-RU">
                <a:latin typeface="Arial Narrow" charset="0"/>
              </a:rPr>
              <a:t>Шаблон кооперации является параметризованной кооперацией, которой соответствует целое семейство коопераций</a:t>
            </a:r>
          </a:p>
          <a:p>
            <a:pPr eaLnBrk="1" hangingPunct="1"/>
            <a:r>
              <a:rPr lang="ru-RU">
                <a:latin typeface="Arial Narrow" charset="0"/>
              </a:rPr>
              <a:t>Параметрами шаблона кооперации являются типы ее частей или ролей</a:t>
            </a:r>
          </a:p>
          <a:p>
            <a:pPr eaLnBrk="1" hangingPunct="1"/>
            <a:r>
              <a:rPr lang="ru-RU">
                <a:latin typeface="Arial Narrow" charset="0"/>
              </a:rPr>
              <a:t>Отдельная кооперация этого семейства может быть получена связыванием параметров шаблона кооперации с конкретными классами</a:t>
            </a:r>
          </a:p>
          <a:p>
            <a:pPr eaLnBrk="1" hangingPunct="1"/>
            <a:r>
              <a:rPr lang="ru-RU">
                <a:latin typeface="Arial Narrow" charset="0"/>
              </a:rPr>
              <a:t>Шаблоны коопераций находят практическое применение при рассмотрении стандартных паттернов проектирования. </a:t>
            </a:r>
          </a:p>
        </p:txBody>
      </p:sp>
    </p:spTree>
    <p:extLst>
      <p:ext uri="{BB962C8B-B14F-4D97-AF65-F5344CB8AC3E}">
        <p14:creationId xmlns:p14="http://schemas.microsoft.com/office/powerpoint/2010/main" val="1815861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6963" y="277813"/>
            <a:ext cx="8569837" cy="1139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dirty="0">
                <a:latin typeface="Arial Narrow" charset="0"/>
              </a:rPr>
              <a:t>Шаблон кооперации паттерна </a:t>
            </a:r>
            <a:r>
              <a:rPr lang="ru-RU" dirty="0" smtClean="0">
                <a:latin typeface="Arial Narrow" charset="0"/>
              </a:rPr>
              <a:t>Наблюдатель и </a:t>
            </a:r>
            <a:r>
              <a:rPr lang="ru-RU" dirty="0">
                <a:latin typeface="Arial Narrow" charset="0"/>
              </a:rPr>
              <a:t>его связывание</a:t>
            </a:r>
          </a:p>
        </p:txBody>
      </p:sp>
      <p:pic>
        <p:nvPicPr>
          <p:cNvPr id="60419" name="Picture 4" descr="Рис_05_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797050"/>
            <a:ext cx="6805613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0" name="Picture 5" descr="Рис_05_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652963"/>
            <a:ext cx="8064500" cy="161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2875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Альтернативное связывание кооперации Наблюдатель с шаблоном кооперации </a:t>
            </a:r>
          </a:p>
        </p:txBody>
      </p:sp>
      <p:pic>
        <p:nvPicPr>
          <p:cNvPr id="61443" name="Picture 4" descr="Рис_05_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792288"/>
            <a:ext cx="7416800" cy="473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8877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</a:rPr>
              <a:t>Диаграмма композитной структуры</a:t>
            </a:r>
            <a:endParaRPr lang="ru-RU">
              <a:latin typeface="Arial Narrow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/>
            <a:r>
              <a:rPr lang="en-US" dirty="0">
                <a:latin typeface="Arial Narrow" charset="0"/>
              </a:rPr>
              <a:t>– </a:t>
            </a:r>
            <a:r>
              <a:rPr lang="ru-RU" dirty="0" smtClean="0">
                <a:latin typeface="Arial Narrow" charset="0"/>
              </a:rPr>
              <a:t>диаграмма, которая изображает внутреннюю структуру классификаторов таких, как класс, компонент или кооперация, включая точки взаимодействия классификатора с другими частями системы</a:t>
            </a:r>
            <a:r>
              <a:rPr lang="en-US" dirty="0" smtClean="0">
                <a:latin typeface="Arial Narrow" charset="0"/>
              </a:rPr>
              <a:t>.</a:t>
            </a:r>
            <a:r>
              <a:rPr lang="ru-RU" dirty="0" smtClean="0">
                <a:latin typeface="Arial Narrow" charset="0"/>
              </a:rPr>
              <a:t> </a:t>
            </a:r>
            <a:endParaRPr lang="ru-RU" dirty="0">
              <a:latin typeface="Arial Narrow" charset="0"/>
            </a:endParaRPr>
          </a:p>
          <a:p>
            <a:pPr eaLnBrk="1" hangingPunct="1"/>
            <a:r>
              <a:rPr lang="ru-RU" i="1" dirty="0">
                <a:latin typeface="Arial Narrow" charset="0"/>
              </a:rPr>
              <a:t>Внутренняя структура (</a:t>
            </a:r>
            <a:r>
              <a:rPr lang="en-US" i="1" dirty="0" err="1">
                <a:latin typeface="Arial Narrow" charset="0"/>
              </a:rPr>
              <a:t>i</a:t>
            </a:r>
            <a:r>
              <a:rPr lang="ru-RU" i="1" dirty="0" err="1">
                <a:latin typeface="Arial Narrow" charset="0"/>
              </a:rPr>
              <a:t>nternal</a:t>
            </a:r>
            <a:r>
              <a:rPr lang="ru-RU" i="1" dirty="0">
                <a:latin typeface="Arial Narrow" charset="0"/>
              </a:rPr>
              <a:t> </a:t>
            </a:r>
            <a:r>
              <a:rPr lang="en-US" i="1" dirty="0">
                <a:latin typeface="Arial Narrow" charset="0"/>
              </a:rPr>
              <a:t>s</a:t>
            </a:r>
            <a:r>
              <a:rPr lang="ru-RU" i="1" dirty="0" err="1">
                <a:latin typeface="Arial Narrow" charset="0"/>
              </a:rPr>
              <a:t>tructure</a:t>
            </a:r>
            <a:r>
              <a:rPr lang="ru-RU" i="1" dirty="0">
                <a:latin typeface="Arial Narrow" charset="0"/>
              </a:rPr>
              <a:t>)</a:t>
            </a:r>
            <a:r>
              <a:rPr lang="ru-RU" dirty="0">
                <a:latin typeface="Arial Narrow" charset="0"/>
              </a:rPr>
              <a:t> – структура взаимодействующих элементов модели, которые создаются в экземпляре содержащего их классификатора</a:t>
            </a:r>
          </a:p>
          <a:p>
            <a:pPr eaLnBrk="1" hangingPunct="1"/>
            <a:r>
              <a:rPr lang="ru-RU" i="1" dirty="0">
                <a:latin typeface="Arial Narrow" charset="0"/>
              </a:rPr>
              <a:t>Свойство (</a:t>
            </a:r>
            <a:r>
              <a:rPr lang="en-US" i="1" dirty="0">
                <a:latin typeface="Arial Narrow" charset="0"/>
              </a:rPr>
              <a:t>p</a:t>
            </a:r>
            <a:r>
              <a:rPr lang="ru-RU" i="1" dirty="0" err="1">
                <a:latin typeface="Arial Narrow" charset="0"/>
              </a:rPr>
              <a:t>roperty</a:t>
            </a:r>
            <a:r>
              <a:rPr lang="ru-RU" i="1" dirty="0">
                <a:latin typeface="Arial Narrow" charset="0"/>
              </a:rPr>
              <a:t>)</a:t>
            </a:r>
            <a:r>
              <a:rPr lang="ru-RU" dirty="0">
                <a:latin typeface="Arial Narrow" charset="0"/>
              </a:rPr>
              <a:t> – множество экземпляров, которые являются собственностью содержащего их экземпляра классификатора</a:t>
            </a:r>
          </a:p>
        </p:txBody>
      </p:sp>
    </p:spTree>
    <p:extLst>
      <p:ext uri="{BB962C8B-B14F-4D97-AF65-F5344CB8AC3E}">
        <p14:creationId xmlns:p14="http://schemas.microsoft.com/office/powerpoint/2010/main" val="4847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Часть </a:t>
            </a:r>
            <a:r>
              <a:rPr lang="ru-RU" i="1">
                <a:latin typeface="Arial Narrow" charset="0"/>
              </a:rPr>
              <a:t>(</a:t>
            </a:r>
            <a:r>
              <a:rPr lang="en-US" i="1">
                <a:latin typeface="Arial Narrow" charset="0"/>
              </a:rPr>
              <a:t>part</a:t>
            </a:r>
            <a:r>
              <a:rPr lang="ru-RU" i="1">
                <a:latin typeface="Arial Narrow" charset="0"/>
              </a:rPr>
              <a:t>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/>
            <a:r>
              <a:rPr lang="ru-RU">
                <a:latin typeface="Arial Narrow" charset="0"/>
              </a:rPr>
              <a:t>свойство, которое является элементом внутренней структуры композитного классификатора, в частном случае – класса</a:t>
            </a:r>
          </a:p>
          <a:p>
            <a:pPr eaLnBrk="1" hangingPunct="1"/>
            <a:r>
              <a:rPr lang="ru-RU">
                <a:latin typeface="Arial Narrow" charset="0"/>
              </a:rPr>
              <a:t>Синтаксис части в БНФ:</a:t>
            </a:r>
            <a:endParaRPr lang="ru-RU" i="1">
              <a:latin typeface="Arial Narrow" charset="0"/>
            </a:endParaRPr>
          </a:p>
          <a:p>
            <a:pPr eaLnBrk="1" hangingPunct="1">
              <a:buFontTx/>
              <a:buNone/>
            </a:pPr>
            <a:r>
              <a:rPr lang="ru-RU" i="1">
                <a:latin typeface="Arial Narrow" charset="0"/>
              </a:rPr>
              <a:t>&lt;имя-части&gt;::= [&lt;собственное-имя-части&gt;]  [: &lt;имя-класса&gt;] [[&lt;кратность&gt;]] | [&lt;имя-класса&gt;],</a:t>
            </a:r>
            <a:endParaRPr lang="ru-RU">
              <a:latin typeface="Arial Narrow" charset="0"/>
            </a:endParaRPr>
          </a:p>
          <a:p>
            <a:pPr eaLnBrk="1" hangingPunct="1"/>
            <a:r>
              <a:rPr lang="ru-RU">
                <a:latin typeface="Arial Narrow" charset="0"/>
              </a:rPr>
              <a:t>где &lt;</a:t>
            </a:r>
            <a:r>
              <a:rPr lang="ru-RU" i="1">
                <a:latin typeface="Arial Narrow" charset="0"/>
              </a:rPr>
              <a:t>собственное-имя-части&gt; </a:t>
            </a:r>
            <a:r>
              <a:rPr lang="ru-RU">
                <a:latin typeface="Arial Narrow" charset="0"/>
              </a:rPr>
              <a:t>является именем экземпляра класса и обычно записывается со строчной буквы,</a:t>
            </a:r>
          </a:p>
          <a:p>
            <a:pPr eaLnBrk="1" hangingPunct="1"/>
            <a:r>
              <a:rPr lang="ru-RU">
                <a:latin typeface="Arial Narrow" charset="0"/>
              </a:rPr>
              <a:t>&lt;</a:t>
            </a:r>
            <a:r>
              <a:rPr lang="ru-RU" i="1">
                <a:latin typeface="Arial Narrow" charset="0"/>
              </a:rPr>
              <a:t>имя-класса</a:t>
            </a:r>
            <a:r>
              <a:rPr lang="ru-RU">
                <a:latin typeface="Arial Narrow" charset="0"/>
              </a:rPr>
              <a:t>&gt; является именем соответствующего класса, от которого инстанцируется данная часть или свойство</a:t>
            </a:r>
          </a:p>
          <a:p>
            <a:pPr eaLnBrk="1" hangingPunct="1"/>
            <a:r>
              <a:rPr lang="ru-RU">
                <a:latin typeface="Arial Narrow" charset="0"/>
              </a:rPr>
              <a:t>Кратность части может быть также показана в правом верхнем углу прямоугольника части </a:t>
            </a:r>
          </a:p>
        </p:txBody>
      </p:sp>
    </p:spTree>
    <p:extLst>
      <p:ext uri="{BB962C8B-B14F-4D97-AF65-F5344CB8AC3E}">
        <p14:creationId xmlns:p14="http://schemas.microsoft.com/office/powerpoint/2010/main" val="536624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Примеры изображения композитного класса </a:t>
            </a:r>
          </a:p>
        </p:txBody>
      </p:sp>
      <p:pic>
        <p:nvPicPr>
          <p:cNvPr id="49155" name="Picture 4" descr="Рис_05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4089400"/>
            <a:ext cx="7993062" cy="243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6" name="Picture 5" descr="Рис_05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16113"/>
            <a:ext cx="45466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0457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Соединитель </a:t>
            </a:r>
            <a:r>
              <a:rPr lang="ru-RU" i="1">
                <a:latin typeface="Arial Narrow" charset="0"/>
              </a:rPr>
              <a:t>(</a:t>
            </a:r>
            <a:r>
              <a:rPr lang="en-US" i="1">
                <a:latin typeface="Arial Narrow" charset="0"/>
              </a:rPr>
              <a:t>connector</a:t>
            </a:r>
            <a:r>
              <a:rPr lang="ru-RU" i="1">
                <a:latin typeface="Arial Narrow" charset="0"/>
              </a:rPr>
              <a:t>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1187450" y="1484313"/>
            <a:ext cx="7848600" cy="5256212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ru-RU">
                <a:latin typeface="Arial Narrow" charset="0"/>
              </a:rPr>
              <a:t>– отношение, которое обеспечивает взаимосвязь или коммуникацию между двумя или более экземплярами классификаторов, в частном случае – экземплярами классов</a:t>
            </a:r>
          </a:p>
          <a:p>
            <a:pPr eaLnBrk="1" hangingPunct="1">
              <a:lnSpc>
                <a:spcPct val="90000"/>
              </a:lnSpc>
            </a:pPr>
            <a:r>
              <a:rPr lang="ru-RU">
                <a:latin typeface="Arial Narrow" charset="0"/>
              </a:rPr>
              <a:t>Соединитель изображается с использованием нотации для ассоциации. Необязательная строка имени соединителя должна удовлетворять следующему синтаксису:</a:t>
            </a:r>
            <a:endParaRPr lang="ru-RU" i="1">
              <a:latin typeface="Arial Narrow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i="1">
                <a:latin typeface="Arial Narrow" charset="0"/>
              </a:rPr>
              <a:t>&lt;имя-соединителя&gt;::= ( [ имя ] </a:t>
            </a:r>
            <a:r>
              <a:rPr lang="ja-JP" altLang="ru-RU" i="1">
                <a:latin typeface="Arial Narrow" charset="0"/>
              </a:rPr>
              <a:t>‘</a:t>
            </a:r>
            <a:r>
              <a:rPr lang="ru-RU" i="1">
                <a:latin typeface="Arial Narrow" charset="0"/>
              </a:rPr>
              <a:t>:</a:t>
            </a:r>
            <a:r>
              <a:rPr lang="ja-JP" altLang="ru-RU" i="1">
                <a:latin typeface="Arial Narrow" charset="0"/>
              </a:rPr>
              <a:t>’</a:t>
            </a:r>
            <a:r>
              <a:rPr lang="ru-RU" i="1">
                <a:latin typeface="Arial Narrow" charset="0"/>
              </a:rPr>
              <a:t> &lt;имя-класса&gt; ) | &lt;имя&gt;</a:t>
            </a:r>
            <a:endParaRPr lang="ru-RU">
              <a:latin typeface="Arial Narrow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>
                <a:latin typeface="Arial Narrow" charset="0"/>
              </a:rPr>
              <a:t>где &lt;</a:t>
            </a:r>
            <a:r>
              <a:rPr lang="ru-RU" i="1">
                <a:latin typeface="Arial Narrow" charset="0"/>
              </a:rPr>
              <a:t>имя</a:t>
            </a:r>
            <a:r>
              <a:rPr lang="ru-RU">
                <a:latin typeface="Arial Narrow" charset="0"/>
              </a:rPr>
              <a:t>&gt; является собственным именем соединителя, а &lt;</a:t>
            </a:r>
            <a:r>
              <a:rPr lang="ru-RU" i="1">
                <a:latin typeface="Arial Narrow" charset="0"/>
              </a:rPr>
              <a:t>имя-ассоциации</a:t>
            </a:r>
            <a:r>
              <a:rPr lang="ru-RU">
                <a:latin typeface="Arial Narrow" charset="0"/>
              </a:rPr>
              <a:t>&gt; является именем ассоциации или ее типом</a:t>
            </a:r>
          </a:p>
          <a:p>
            <a:pPr eaLnBrk="1" hangingPunct="1">
              <a:lnSpc>
                <a:spcPct val="90000"/>
              </a:lnSpc>
            </a:pPr>
            <a:r>
              <a:rPr lang="ru-RU">
                <a:latin typeface="Arial Narrow" charset="0"/>
              </a:rPr>
              <a:t>Дополнительно выше или перед именем соединителя может быть помещен стереотип в виде ключевого слова в угловых кавычках</a:t>
            </a:r>
          </a:p>
          <a:p>
            <a:pPr eaLnBrk="1" hangingPunct="1">
              <a:lnSpc>
                <a:spcPct val="90000"/>
              </a:lnSpc>
            </a:pPr>
            <a:r>
              <a:rPr lang="ru-RU">
                <a:latin typeface="Arial Narrow" charset="0"/>
              </a:rPr>
              <a:t>После или ниже имени соединителя может быть помещено строка-свойство</a:t>
            </a:r>
          </a:p>
        </p:txBody>
      </p:sp>
    </p:spTree>
    <p:extLst>
      <p:ext uri="{BB962C8B-B14F-4D97-AF65-F5344CB8AC3E}">
        <p14:creationId xmlns:p14="http://schemas.microsoft.com/office/powerpoint/2010/main" val="2000317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Фрагменты композитной структуры для класса Автомобиль </a:t>
            </a:r>
          </a:p>
        </p:txBody>
      </p:sp>
      <p:pic>
        <p:nvPicPr>
          <p:cNvPr id="51203" name="Picture 4" descr="Рис_05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788" y="1916113"/>
            <a:ext cx="6913562" cy="211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4" name="Picture 5" descr="Рис_05_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4941888"/>
            <a:ext cx="6659563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0161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Порт </a:t>
            </a:r>
            <a:r>
              <a:rPr lang="ru-RU" i="1">
                <a:latin typeface="Arial Narrow" charset="0"/>
              </a:rPr>
              <a:t>(</a:t>
            </a:r>
            <a:r>
              <a:rPr lang="en-US" i="1">
                <a:latin typeface="Arial Narrow" charset="0"/>
              </a:rPr>
              <a:t>port</a:t>
            </a:r>
            <a:r>
              <a:rPr lang="ru-RU" i="1">
                <a:latin typeface="Arial Narrow" charset="0"/>
              </a:rPr>
              <a:t>)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1485900"/>
            <a:ext cx="7848600" cy="1655763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ru-RU">
                <a:latin typeface="Arial Narrow" charset="0"/>
              </a:rPr>
              <a:t>– свойство классификатора, которое специфицирует отдельную точку взаимодействия между этим классификатором и его окружением или между классификатором и его внутренними частями</a:t>
            </a:r>
          </a:p>
        </p:txBody>
      </p:sp>
      <p:pic>
        <p:nvPicPr>
          <p:cNvPr id="52228" name="Picture 4" descr="Рис_05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3584575"/>
            <a:ext cx="7489825" cy="128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2444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Нотация предоставляемого и требуемого интерфейсов для порта класса 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1701800"/>
            <a:ext cx="7848600" cy="23749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ru-RU" i="1">
                <a:latin typeface="Arial Narrow" charset="0"/>
              </a:rPr>
              <a:t>Предоставляемый интерфейс</a:t>
            </a:r>
            <a:r>
              <a:rPr lang="ru-RU">
                <a:latin typeface="Arial Narrow" charset="0"/>
              </a:rPr>
              <a:t> (</a:t>
            </a:r>
            <a:r>
              <a:rPr lang="en-US">
                <a:latin typeface="Arial Narrow" charset="0"/>
              </a:rPr>
              <a:t>provided interface</a:t>
            </a:r>
            <a:r>
              <a:rPr lang="ru-RU">
                <a:latin typeface="Arial Narrow" charset="0"/>
              </a:rPr>
              <a:t>) порта характеризует запросы, которые могут быть переданы через этот порт классу от его окружения</a:t>
            </a:r>
          </a:p>
          <a:p>
            <a:pPr eaLnBrk="1" hangingPunct="1"/>
            <a:r>
              <a:rPr lang="ru-RU" i="1">
                <a:latin typeface="Arial Narrow" charset="0"/>
              </a:rPr>
              <a:t>Требуемый интерфейс</a:t>
            </a:r>
            <a:r>
              <a:rPr lang="ru-RU">
                <a:latin typeface="Arial Narrow" charset="0"/>
              </a:rPr>
              <a:t> (</a:t>
            </a:r>
            <a:r>
              <a:rPr lang="en-US">
                <a:latin typeface="Arial Narrow" charset="0"/>
              </a:rPr>
              <a:t>required interface</a:t>
            </a:r>
            <a:r>
              <a:rPr lang="ru-RU">
                <a:latin typeface="Arial Narrow" charset="0"/>
              </a:rPr>
              <a:t>) порта характеризует запросы, которые могут быть переданы от класса к его окружению через этот порт</a:t>
            </a:r>
          </a:p>
        </p:txBody>
      </p:sp>
      <p:pic>
        <p:nvPicPr>
          <p:cNvPr id="53252" name="Picture 4" descr="Рис_05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4508500"/>
            <a:ext cx="7451725" cy="142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6318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 композитной структуры  класса Автомобиль </a:t>
            </a:r>
          </a:p>
        </p:txBody>
      </p:sp>
      <p:pic>
        <p:nvPicPr>
          <p:cNvPr id="54275" name="Picture 4" descr="Рис_05_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046288"/>
            <a:ext cx="7740650" cy="332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2915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Осень">
  <a:themeElements>
    <a:clrScheme name="Тарелка 6">
      <a:dk1>
        <a:srgbClr val="000000"/>
      </a:dk1>
      <a:lt1>
        <a:srgbClr val="DDDCC5"/>
      </a:lt1>
      <a:dk2>
        <a:srgbClr val="000000"/>
      </a:dk2>
      <a:lt2>
        <a:srgbClr val="B9B695"/>
      </a:lt2>
      <a:accent1>
        <a:srgbClr val="EAEBE9"/>
      </a:accent1>
      <a:accent2>
        <a:srgbClr val="BFBFAB"/>
      </a:accent2>
      <a:accent3>
        <a:srgbClr val="EBEBDF"/>
      </a:accent3>
      <a:accent4>
        <a:srgbClr val="000000"/>
      </a:accent4>
      <a:accent5>
        <a:srgbClr val="F3F3F2"/>
      </a:accent5>
      <a:accent6>
        <a:srgbClr val="ADAD9B"/>
      </a:accent6>
      <a:hlink>
        <a:srgbClr val="009900"/>
      </a:hlink>
      <a:folHlink>
        <a:srgbClr val="336600"/>
      </a:folHlink>
    </a:clrScheme>
    <a:fontScheme name="Тарелка">
      <a:majorFont>
        <a:latin typeface="Arial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Тарелка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Осень.thmx</Template>
  <TotalTime>5</TotalTime>
  <Words>443</Words>
  <Application>Microsoft Macintosh PowerPoint</Application>
  <PresentationFormat>On-screen Show (4:3)</PresentationFormat>
  <Paragraphs>41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Осень</vt:lpstr>
      <vt:lpstr>Диаграмма композитной структуры</vt:lpstr>
      <vt:lpstr>Диаграмма композитной структуры</vt:lpstr>
      <vt:lpstr>Часть (part)</vt:lpstr>
      <vt:lpstr>Примеры изображения композитного класса </vt:lpstr>
      <vt:lpstr>Соединитель (connector)</vt:lpstr>
      <vt:lpstr>Фрагменты композитной структуры для класса Автомобиль </vt:lpstr>
      <vt:lpstr>Порт (port)</vt:lpstr>
      <vt:lpstr>Нотация предоставляемого и требуемого интерфейсов для порта класса </vt:lpstr>
      <vt:lpstr>Пример композитной структуры  класса Автомобиль </vt:lpstr>
      <vt:lpstr>Кооперация (collaboration)</vt:lpstr>
      <vt:lpstr>Внутренняя структура кооперации Наблюдатель </vt:lpstr>
      <vt:lpstr>Применение кооперации (collaboration use)</vt:lpstr>
      <vt:lpstr>Два применения кооперации Продажа </vt:lpstr>
      <vt:lpstr>Шаблон кооперации</vt:lpstr>
      <vt:lpstr>Шаблон кооперации паттерна Наблюдатель и его связывание</vt:lpstr>
      <vt:lpstr>Альтернативное связывание кооперации Наблюдатель с шаблоном кооперации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Диаграмма композитной структуры</dc:title>
  <dc:creator>baldin</dc:creator>
  <cp:lastModifiedBy>Александр Балдин</cp:lastModifiedBy>
  <cp:revision>4</cp:revision>
  <dcterms:created xsi:type="dcterms:W3CDTF">2013-09-26T13:52:05Z</dcterms:created>
  <dcterms:modified xsi:type="dcterms:W3CDTF">2014-10-22T14:10:25Z</dcterms:modified>
</cp:coreProperties>
</file>