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25" r:id="rId1"/>
  </p:sldMasterIdLst>
  <p:notesMasterIdLst>
    <p:notesMasterId r:id="rId41"/>
  </p:notesMasterIdLst>
  <p:sldIdLst>
    <p:sldId id="257" r:id="rId2"/>
    <p:sldId id="258" r:id="rId3"/>
    <p:sldId id="259" r:id="rId4"/>
    <p:sldId id="260" r:id="rId5"/>
    <p:sldId id="265" r:id="rId6"/>
    <p:sldId id="264" r:id="rId7"/>
    <p:sldId id="266" r:id="rId8"/>
    <p:sldId id="267" r:id="rId9"/>
    <p:sldId id="273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-4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printerSettings" Target="printerSettings/printerSettings1.bin"/><Relationship Id="rId43" Type="http://schemas.openxmlformats.org/officeDocument/2006/relationships/presProps" Target="presProps.xml"/><Relationship Id="rId44" Type="http://schemas.openxmlformats.org/officeDocument/2006/relationships/viewProps" Target="viewProps.xml"/><Relationship Id="rId4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12329-C405-E848-A8BC-5AB16623C9DA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C7A511-539F-FA40-A276-3F13EA6084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427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797F92E-B9C6-BC41-B680-54FA5FE02123}" type="slidenum">
              <a:rPr lang="ru-RU"/>
              <a:pPr/>
              <a:t>2</a:t>
            </a:fld>
            <a:endParaRPr lang="ru-RU"/>
          </a:p>
        </p:txBody>
      </p:sp>
      <p:sp>
        <p:nvSpPr>
          <p:cNvPr id="262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4AD104-1A88-4E42-8B0D-1D97F78961E5}" type="slidenum">
              <a:rPr lang="ru-RU"/>
              <a:pPr/>
              <a:t>6</a:t>
            </a:fld>
            <a:endParaRPr lang="ru-RU"/>
          </a:p>
        </p:txBody>
      </p:sp>
      <p:sp>
        <p:nvSpPr>
          <p:cNvPr id="261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1pPr>
            <a:lvl2pPr marL="742950" indent="-28575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2pPr>
            <a:lvl3pPr marL="11430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3pPr>
            <a:lvl4pPr marL="16002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4pPr>
            <a:lvl5pPr marL="2057400" indent="-228600" eaLnBrk="0" hangingPunct="0"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5pPr>
            <a:lvl6pPr marL="25146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6pPr>
            <a:lvl7pPr marL="29718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7pPr>
            <a:lvl8pPr marL="34290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8pPr>
            <a:lvl9pPr marL="3886200" indent="-228600" algn="ctr" eaLnBrk="0" fontAlgn="base" hangingPunct="0">
              <a:lnSpc>
                <a:spcPct val="150000"/>
              </a:lnSpc>
              <a:spcBef>
                <a:spcPct val="50000"/>
              </a:spcBef>
              <a:spcAft>
                <a:spcPct val="50000"/>
              </a:spcAft>
              <a:defRPr sz="4600">
                <a:solidFill>
                  <a:schemeClr val="tx1"/>
                </a:solidFill>
                <a:latin typeface="Arial Narrow" charset="0"/>
                <a:ea typeface="ＭＳ Ｐゴシック" charset="0"/>
              </a:defRPr>
            </a:lvl9pPr>
          </a:lstStyle>
          <a:p>
            <a:pPr eaLnBrk="1" hangingPunct="1"/>
            <a:fld id="{6D901582-5E55-2C48-AA68-BF42FEAC9AD8}" type="slidenum">
              <a:rPr lang="en-US" sz="1200">
                <a:latin typeface="Times New Roman" charset="0"/>
              </a:rPr>
              <a:pPr eaLnBrk="1" hangingPunct="1"/>
              <a:t>7</a:t>
            </a:fld>
            <a:endParaRPr lang="en-US" sz="1200">
              <a:latin typeface="Times New Roman" charset="0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474" name="Group 2"/>
          <p:cNvGrpSpPr>
            <a:grpSpLocks/>
          </p:cNvGrpSpPr>
          <p:nvPr/>
        </p:nvGrpSpPr>
        <p:grpSpPr bwMode="auto">
          <a:xfrm>
            <a:off x="-633413" y="798513"/>
            <a:ext cx="7542213" cy="6029325"/>
            <a:chOff x="-384" y="480"/>
            <a:chExt cx="4751" cy="3798"/>
          </a:xfrm>
        </p:grpSpPr>
        <p:grpSp>
          <p:nvGrpSpPr>
            <p:cNvPr id="233475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3476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3477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478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3479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0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481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3482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3483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3484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3485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3486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3487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8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89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0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1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2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3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4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5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6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7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8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499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0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1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2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3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4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5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6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7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8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09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0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1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2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3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4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5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6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7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8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19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0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1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22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3523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3524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5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6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7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8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29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0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1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2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3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4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3535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3536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7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8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39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0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1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2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3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4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5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6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7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8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49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0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1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2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3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4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5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6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7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8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59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0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1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2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3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4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5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6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7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8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69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0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3571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3572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3573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74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3575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3576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7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8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79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0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1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2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3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3584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3585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3586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7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3588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89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0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3591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3592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3593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3594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5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6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3597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3598" name="Rectangle 12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00200"/>
            <a:ext cx="7772400" cy="1973263"/>
          </a:xfrm>
        </p:spPr>
        <p:txBody>
          <a:bodyPr/>
          <a:lstStyle>
            <a:lvl1pPr>
              <a:defRPr sz="5100"/>
            </a:lvl1pPr>
          </a:lstStyle>
          <a:p>
            <a:pPr lvl="0"/>
            <a:r>
              <a:rPr lang="ru-RU" noProof="0" smtClean="0"/>
              <a:t>Click to edit Master title style</a:t>
            </a:r>
          </a:p>
        </p:txBody>
      </p:sp>
      <p:sp>
        <p:nvSpPr>
          <p:cNvPr id="233599" name="Rectangle 12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0"/>
              <a:buNone/>
              <a:defRPr/>
            </a:lvl1pPr>
          </a:lstStyle>
          <a:p>
            <a:pPr lvl="0"/>
            <a:r>
              <a:rPr lang="ru-RU" noProof="0" smtClean="0"/>
              <a:t>Click to edit Master subtitle style</a:t>
            </a:r>
          </a:p>
        </p:txBody>
      </p:sp>
      <p:sp>
        <p:nvSpPr>
          <p:cNvPr id="233600" name="Rectangle 12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3601" name="Rectangle 129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endParaRPr lang="en-US"/>
          </a:p>
        </p:txBody>
      </p:sp>
      <p:sp>
        <p:nvSpPr>
          <p:cNvPr id="233602" name="Rectangle 13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effectLst/>
              </a:defRPr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01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06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A4FC57E5-7D58-A04C-8033-3FB41FD314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2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35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287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909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99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0491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21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211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829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20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450" name="Group 2"/>
          <p:cNvGrpSpPr>
            <a:grpSpLocks/>
          </p:cNvGrpSpPr>
          <p:nvPr/>
        </p:nvGrpSpPr>
        <p:grpSpPr bwMode="auto">
          <a:xfrm>
            <a:off x="-609600" y="762000"/>
            <a:ext cx="7542213" cy="6029325"/>
            <a:chOff x="-384" y="480"/>
            <a:chExt cx="4751" cy="3798"/>
          </a:xfrm>
        </p:grpSpPr>
        <p:grpSp>
          <p:nvGrpSpPr>
            <p:cNvPr id="232451" name="Group 3"/>
            <p:cNvGrpSpPr>
              <a:grpSpLocks/>
            </p:cNvGrpSpPr>
            <p:nvPr/>
          </p:nvGrpSpPr>
          <p:grpSpPr bwMode="auto">
            <a:xfrm>
              <a:off x="-384" y="480"/>
              <a:ext cx="4751" cy="3798"/>
              <a:chOff x="0" y="522"/>
              <a:chExt cx="4751" cy="3798"/>
            </a:xfrm>
          </p:grpSpPr>
          <p:grpSp>
            <p:nvGrpSpPr>
              <p:cNvPr id="232452" name="Group 4"/>
              <p:cNvGrpSpPr>
                <a:grpSpLocks/>
              </p:cNvGrpSpPr>
              <p:nvPr userDrawn="1"/>
            </p:nvGrpSpPr>
            <p:grpSpPr bwMode="auto">
              <a:xfrm>
                <a:off x="0" y="522"/>
                <a:ext cx="4751" cy="3794"/>
                <a:chOff x="0" y="522"/>
                <a:chExt cx="4751" cy="3794"/>
              </a:xfrm>
            </p:grpSpPr>
            <p:sp>
              <p:nvSpPr>
                <p:cNvPr id="232453" name="Freeform 5"/>
                <p:cNvSpPr>
                  <a:spLocks/>
                </p:cNvSpPr>
                <p:nvPr userDrawn="1"/>
              </p:nvSpPr>
              <p:spPr bwMode="hidden">
                <a:xfrm>
                  <a:off x="628" y="1241"/>
                  <a:ext cx="3281" cy="3075"/>
                </a:xfrm>
                <a:custGeom>
                  <a:avLst/>
                  <a:gdLst>
                    <a:gd name="T0" fmla="*/ 502 w 3271"/>
                    <a:gd name="T1" fmla="*/ 1990 h 3075"/>
                    <a:gd name="T2" fmla="*/ 186 w 3271"/>
                    <a:gd name="T3" fmla="*/ 1474 h 3075"/>
                    <a:gd name="T4" fmla="*/ 66 w 3271"/>
                    <a:gd name="T5" fmla="*/ 1169 h 3075"/>
                    <a:gd name="T6" fmla="*/ 12 w 3271"/>
                    <a:gd name="T7" fmla="*/ 875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09 w 3271"/>
                    <a:gd name="T13" fmla="*/ 216 h 3075"/>
                    <a:gd name="T14" fmla="*/ 508 w 3271"/>
                    <a:gd name="T15" fmla="*/ 42 h 3075"/>
                    <a:gd name="T16" fmla="*/ 891 w 3271"/>
                    <a:gd name="T17" fmla="*/ 6 h 3075"/>
                    <a:gd name="T18" fmla="*/ 1334 w 3271"/>
                    <a:gd name="T19" fmla="*/ 102 h 3075"/>
                    <a:gd name="T20" fmla="*/ 1806 w 3271"/>
                    <a:gd name="T21" fmla="*/ 324 h 3075"/>
                    <a:gd name="T22" fmla="*/ 2272 w 3271"/>
                    <a:gd name="T23" fmla="*/ 659 h 3075"/>
                    <a:gd name="T24" fmla="*/ 2769 w 3271"/>
                    <a:gd name="T25" fmla="*/ 1187 h 3075"/>
                    <a:gd name="T26" fmla="*/ 3085 w 3271"/>
                    <a:gd name="T27" fmla="*/ 1702 h 3075"/>
                    <a:gd name="T28" fmla="*/ 3205 w 3271"/>
                    <a:gd name="T29" fmla="*/ 2008 h 3075"/>
                    <a:gd name="T30" fmla="*/ 3259 w 3271"/>
                    <a:gd name="T31" fmla="*/ 2302 h 3075"/>
                    <a:gd name="T32" fmla="*/ 3253 w 3271"/>
                    <a:gd name="T33" fmla="*/ 2565 h 3075"/>
                    <a:gd name="T34" fmla="*/ 3187 w 3271"/>
                    <a:gd name="T35" fmla="*/ 2781 h 3075"/>
                    <a:gd name="T36" fmla="*/ 3068 w 3271"/>
                    <a:gd name="T37" fmla="*/ 2961 h 3075"/>
                    <a:gd name="T38" fmla="*/ 2918 w 3271"/>
                    <a:gd name="T39" fmla="*/ 3075 h 3075"/>
                    <a:gd name="T40" fmla="*/ 3068 w 3271"/>
                    <a:gd name="T41" fmla="*/ 2967 h 3075"/>
                    <a:gd name="T42" fmla="*/ 3193 w 3271"/>
                    <a:gd name="T43" fmla="*/ 2787 h 3075"/>
                    <a:gd name="T44" fmla="*/ 3259 w 3271"/>
                    <a:gd name="T45" fmla="*/ 2565 h 3075"/>
                    <a:gd name="T46" fmla="*/ 3265 w 3271"/>
                    <a:gd name="T47" fmla="*/ 2302 h 3075"/>
                    <a:gd name="T48" fmla="*/ 3211 w 3271"/>
                    <a:gd name="T49" fmla="*/ 2008 h 3075"/>
                    <a:gd name="T50" fmla="*/ 3091 w 3271"/>
                    <a:gd name="T51" fmla="*/ 1702 h 3075"/>
                    <a:gd name="T52" fmla="*/ 2775 w 3271"/>
                    <a:gd name="T53" fmla="*/ 1181 h 3075"/>
                    <a:gd name="T54" fmla="*/ 2278 w 3271"/>
                    <a:gd name="T55" fmla="*/ 653 h 3075"/>
                    <a:gd name="T56" fmla="*/ 1806 w 3271"/>
                    <a:gd name="T57" fmla="*/ 318 h 3075"/>
                    <a:gd name="T58" fmla="*/ 1334 w 3271"/>
                    <a:gd name="T59" fmla="*/ 96 h 3075"/>
                    <a:gd name="T60" fmla="*/ 891 w 3271"/>
                    <a:gd name="T61" fmla="*/ 0 h 3075"/>
                    <a:gd name="T62" fmla="*/ 502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75 h 3075"/>
                    <a:gd name="T72" fmla="*/ 60 w 3271"/>
                    <a:gd name="T73" fmla="*/ 1169 h 3075"/>
                    <a:gd name="T74" fmla="*/ 180 w 3271"/>
                    <a:gd name="T75" fmla="*/ 1474 h 3075"/>
                    <a:gd name="T76" fmla="*/ 353 w 3271"/>
                    <a:gd name="T77" fmla="*/ 1786 h 3075"/>
                    <a:gd name="T78" fmla="*/ 849 w 3271"/>
                    <a:gd name="T79" fmla="*/ 2380 h 3075"/>
                    <a:gd name="T80" fmla="*/ 1244 w 3271"/>
                    <a:gd name="T81" fmla="*/ 2709 h 3075"/>
                    <a:gd name="T82" fmla="*/ 1656 w 3271"/>
                    <a:gd name="T83" fmla="*/ 2961 h 3075"/>
                    <a:gd name="T84" fmla="*/ 1937 w 3271"/>
                    <a:gd name="T85" fmla="*/ 3075 h 3075"/>
                    <a:gd name="T86" fmla="*/ 1525 w 3271"/>
                    <a:gd name="T87" fmla="*/ 2889 h 3075"/>
                    <a:gd name="T88" fmla="*/ 1118 w 3271"/>
                    <a:gd name="T89" fmla="*/ 2607 h 3075"/>
                    <a:gd name="T90" fmla="*/ 849 w 3271"/>
                    <a:gd name="T91" fmla="*/ 2380 h 30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454" name="Group 6"/>
                <p:cNvGrpSpPr>
                  <a:grpSpLocks/>
                </p:cNvGrpSpPr>
                <p:nvPr userDrawn="1"/>
              </p:nvGrpSpPr>
              <p:grpSpPr bwMode="auto">
                <a:xfrm>
                  <a:off x="0" y="522"/>
                  <a:ext cx="4751" cy="3794"/>
                  <a:chOff x="0" y="522"/>
                  <a:chExt cx="4751" cy="3794"/>
                </a:xfrm>
              </p:grpSpPr>
              <p:sp>
                <p:nvSpPr>
                  <p:cNvPr id="232455" name="Freeform 7"/>
                  <p:cNvSpPr>
                    <a:spLocks/>
                  </p:cNvSpPr>
                  <p:nvPr userDrawn="1"/>
                </p:nvSpPr>
                <p:spPr bwMode="hidden">
                  <a:xfrm>
                    <a:off x="400" y="815"/>
                    <a:ext cx="3964" cy="3501"/>
                  </a:xfrm>
                  <a:custGeom>
                    <a:avLst/>
                    <a:gdLst>
                      <a:gd name="T0" fmla="*/ 3946 w 3952"/>
                      <a:gd name="T1" fmla="*/ 2860 h 3501"/>
                      <a:gd name="T2" fmla="*/ 3910 w 3952"/>
                      <a:gd name="T3" fmla="*/ 2614 h 3501"/>
                      <a:gd name="T4" fmla="*/ 3839 w 3952"/>
                      <a:gd name="T5" fmla="*/ 2368 h 3501"/>
                      <a:gd name="T6" fmla="*/ 3731 w 3952"/>
                      <a:gd name="T7" fmla="*/ 2110 h 3501"/>
                      <a:gd name="T8" fmla="*/ 3593 w 3952"/>
                      <a:gd name="T9" fmla="*/ 1853 h 3501"/>
                      <a:gd name="T10" fmla="*/ 3432 w 3952"/>
                      <a:gd name="T11" fmla="*/ 1595 h 3501"/>
                      <a:gd name="T12" fmla="*/ 3241 w 3952"/>
                      <a:gd name="T13" fmla="*/ 1343 h 3501"/>
                      <a:gd name="T14" fmla="*/ 3025 w 3952"/>
                      <a:gd name="T15" fmla="*/ 1103 h 3501"/>
                      <a:gd name="T16" fmla="*/ 2721 w 3952"/>
                      <a:gd name="T17" fmla="*/ 815 h 3501"/>
                      <a:gd name="T18" fmla="*/ 2332 w 3952"/>
                      <a:gd name="T19" fmla="*/ 522 h 3501"/>
                      <a:gd name="T20" fmla="*/ 1943 w 3952"/>
                      <a:gd name="T21" fmla="*/ 288 h 3501"/>
                      <a:gd name="T22" fmla="*/ 1555 w 3952"/>
                      <a:gd name="T23" fmla="*/ 126 h 3501"/>
                      <a:gd name="T24" fmla="*/ 1184 w 3952"/>
                      <a:gd name="T25" fmla="*/ 24 h 3501"/>
                      <a:gd name="T26" fmla="*/ 837 w 3952"/>
                      <a:gd name="T27" fmla="*/ 0 h 3501"/>
                      <a:gd name="T28" fmla="*/ 526 w 3952"/>
                      <a:gd name="T29" fmla="*/ 48 h 3501"/>
                      <a:gd name="T30" fmla="*/ 263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69 w 3952"/>
                      <a:gd name="T39" fmla="*/ 174 h 3501"/>
                      <a:gd name="T40" fmla="*/ 526 w 3952"/>
                      <a:gd name="T41" fmla="*/ 48 h 3501"/>
                      <a:gd name="T42" fmla="*/ 837 w 3952"/>
                      <a:gd name="T43" fmla="*/ 6 h 3501"/>
                      <a:gd name="T44" fmla="*/ 1184 w 3952"/>
                      <a:gd name="T45" fmla="*/ 30 h 3501"/>
                      <a:gd name="T46" fmla="*/ 1555 w 3952"/>
                      <a:gd name="T47" fmla="*/ 132 h 3501"/>
                      <a:gd name="T48" fmla="*/ 1943 w 3952"/>
                      <a:gd name="T49" fmla="*/ 294 h 3501"/>
                      <a:gd name="T50" fmla="*/ 2332 w 3952"/>
                      <a:gd name="T51" fmla="*/ 528 h 3501"/>
                      <a:gd name="T52" fmla="*/ 2715 w 3952"/>
                      <a:gd name="T53" fmla="*/ 821 h 3501"/>
                      <a:gd name="T54" fmla="*/ 3127 w 3952"/>
                      <a:gd name="T55" fmla="*/ 1223 h 3501"/>
                      <a:gd name="T56" fmla="*/ 3336 w 3952"/>
                      <a:gd name="T57" fmla="*/ 1469 h 3501"/>
                      <a:gd name="T58" fmla="*/ 3510 w 3952"/>
                      <a:gd name="T59" fmla="*/ 1727 h 3501"/>
                      <a:gd name="T60" fmla="*/ 3665 w 3952"/>
                      <a:gd name="T61" fmla="*/ 1984 h 3501"/>
                      <a:gd name="T62" fmla="*/ 3785 w 3952"/>
                      <a:gd name="T63" fmla="*/ 2236 h 3501"/>
                      <a:gd name="T64" fmla="*/ 3875 w 3952"/>
                      <a:gd name="T65" fmla="*/ 2494 h 3501"/>
                      <a:gd name="T66" fmla="*/ 3934 w 3952"/>
                      <a:gd name="T67" fmla="*/ 2740 h 3501"/>
                      <a:gd name="T68" fmla="*/ 3952 w 3952"/>
                      <a:gd name="T69" fmla="*/ 2973 h 3501"/>
                      <a:gd name="T70" fmla="*/ 3922 w 3952"/>
                      <a:gd name="T71" fmla="*/ 3255 h 3501"/>
                      <a:gd name="T72" fmla="*/ 3833 w 3952"/>
                      <a:gd name="T73" fmla="*/ 3501 h 3501"/>
                      <a:gd name="T74" fmla="*/ 3886 w 3952"/>
                      <a:gd name="T75" fmla="*/ 3387 h 3501"/>
                      <a:gd name="T76" fmla="*/ 3946 w 3952"/>
                      <a:gd name="T77" fmla="*/ 3123 h 3501"/>
                      <a:gd name="T78" fmla="*/ 3952 w 3952"/>
                      <a:gd name="T79" fmla="*/ 2973 h 350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</a:cxnLst>
                    <a:rect l="0" t="0" r="r" b="b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6" name="Freeform 8"/>
                  <p:cNvSpPr>
                    <a:spLocks/>
                  </p:cNvSpPr>
                  <p:nvPr userDrawn="1"/>
                </p:nvSpPr>
                <p:spPr bwMode="hidden">
                  <a:xfrm>
                    <a:off x="406" y="953"/>
                    <a:ext cx="3803" cy="3363"/>
                  </a:xfrm>
                  <a:custGeom>
                    <a:avLst/>
                    <a:gdLst>
                      <a:gd name="T0" fmla="*/ 676 w 3791"/>
                      <a:gd name="T1" fmla="*/ 2416 h 3363"/>
                      <a:gd name="T2" fmla="*/ 419 w 3791"/>
                      <a:gd name="T3" fmla="*/ 2062 h 3363"/>
                      <a:gd name="T4" fmla="*/ 215 w 3791"/>
                      <a:gd name="T5" fmla="*/ 1703 h 3363"/>
                      <a:gd name="T6" fmla="*/ 78 w 3791"/>
                      <a:gd name="T7" fmla="*/ 1343 h 3363"/>
                      <a:gd name="T8" fmla="*/ 12 w 3791"/>
                      <a:gd name="T9" fmla="*/ 1001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39 w 3791"/>
                      <a:gd name="T15" fmla="*/ 246 h 3363"/>
                      <a:gd name="T16" fmla="*/ 580 w 3791"/>
                      <a:gd name="T17" fmla="*/ 48 h 3363"/>
                      <a:gd name="T18" fmla="*/ 1028 w 3791"/>
                      <a:gd name="T19" fmla="*/ 6 h 3363"/>
                      <a:gd name="T20" fmla="*/ 1543 w 3791"/>
                      <a:gd name="T21" fmla="*/ 120 h 3363"/>
                      <a:gd name="T22" fmla="*/ 2087 w 3791"/>
                      <a:gd name="T23" fmla="*/ 378 h 3363"/>
                      <a:gd name="T24" fmla="*/ 2631 w 3791"/>
                      <a:gd name="T25" fmla="*/ 773 h 3363"/>
                      <a:gd name="T26" fmla="*/ 3115 w 3791"/>
                      <a:gd name="T27" fmla="*/ 1265 h 3363"/>
                      <a:gd name="T28" fmla="*/ 3378 w 3791"/>
                      <a:gd name="T29" fmla="*/ 1625 h 3363"/>
                      <a:gd name="T30" fmla="*/ 3582 w 3791"/>
                      <a:gd name="T31" fmla="*/ 1984 h 3363"/>
                      <a:gd name="T32" fmla="*/ 3719 w 3791"/>
                      <a:gd name="T33" fmla="*/ 2344 h 3363"/>
                      <a:gd name="T34" fmla="*/ 3785 w 3791"/>
                      <a:gd name="T35" fmla="*/ 2686 h 3363"/>
                      <a:gd name="T36" fmla="*/ 3749 w 3791"/>
                      <a:gd name="T37" fmla="*/ 3105 h 3363"/>
                      <a:gd name="T38" fmla="*/ 3629 w 3791"/>
                      <a:gd name="T39" fmla="*/ 3363 h 3363"/>
                      <a:gd name="T40" fmla="*/ 3779 w 3791"/>
                      <a:gd name="T41" fmla="*/ 2967 h 3363"/>
                      <a:gd name="T42" fmla="*/ 3791 w 3791"/>
                      <a:gd name="T43" fmla="*/ 2794 h 3363"/>
                      <a:gd name="T44" fmla="*/ 3749 w 3791"/>
                      <a:gd name="T45" fmla="*/ 2458 h 3363"/>
                      <a:gd name="T46" fmla="*/ 3635 w 3791"/>
                      <a:gd name="T47" fmla="*/ 2104 h 3363"/>
                      <a:gd name="T48" fmla="*/ 3456 w 3791"/>
                      <a:gd name="T49" fmla="*/ 1739 h 3363"/>
                      <a:gd name="T50" fmla="*/ 3211 w 3791"/>
                      <a:gd name="T51" fmla="*/ 1385 h 3363"/>
                      <a:gd name="T52" fmla="*/ 2804 w 3791"/>
                      <a:gd name="T53" fmla="*/ 929 h 3363"/>
                      <a:gd name="T54" fmla="*/ 2272 w 3791"/>
                      <a:gd name="T55" fmla="*/ 492 h 3363"/>
                      <a:gd name="T56" fmla="*/ 1722 w 3791"/>
                      <a:gd name="T57" fmla="*/ 192 h 3363"/>
                      <a:gd name="T58" fmla="*/ 1190 w 3791"/>
                      <a:gd name="T59" fmla="*/ 24 h 3363"/>
                      <a:gd name="T60" fmla="*/ 717 w 3791"/>
                      <a:gd name="T61" fmla="*/ 12 h 3363"/>
                      <a:gd name="T62" fmla="*/ 335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93 h 3363"/>
                      <a:gd name="T70" fmla="*/ 42 w 3791"/>
                      <a:gd name="T71" fmla="*/ 1229 h 3363"/>
                      <a:gd name="T72" fmla="*/ 161 w 3791"/>
                      <a:gd name="T73" fmla="*/ 1583 h 3363"/>
                      <a:gd name="T74" fmla="*/ 341 w 3791"/>
                      <a:gd name="T75" fmla="*/ 1942 h 3363"/>
                      <a:gd name="T76" fmla="*/ 580 w 3791"/>
                      <a:gd name="T77" fmla="*/ 2302 h 3363"/>
                      <a:gd name="T78" fmla="*/ 987 w 3791"/>
                      <a:gd name="T79" fmla="*/ 2758 h 3363"/>
                      <a:gd name="T80" fmla="*/ 1596 w 3791"/>
                      <a:gd name="T81" fmla="*/ 3237 h 3363"/>
                      <a:gd name="T82" fmla="*/ 1596 w 3791"/>
                      <a:gd name="T83" fmla="*/ 3237 h 3363"/>
                      <a:gd name="T84" fmla="*/ 993 w 3791"/>
                      <a:gd name="T85" fmla="*/ 2758 h 336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</a:cxnLst>
                    <a:rect l="0" t="0" r="r" b="b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457" name="Freeform 9"/>
                  <p:cNvSpPr>
                    <a:spLocks/>
                  </p:cNvSpPr>
                  <p:nvPr userDrawn="1"/>
                </p:nvSpPr>
                <p:spPr bwMode="hidden">
                  <a:xfrm>
                    <a:off x="514" y="1091"/>
                    <a:ext cx="3538" cy="3225"/>
                  </a:xfrm>
                  <a:custGeom>
                    <a:avLst/>
                    <a:gdLst>
                      <a:gd name="T0" fmla="*/ 538 w 3527"/>
                      <a:gd name="T1" fmla="*/ 2146 h 3225"/>
                      <a:gd name="T2" fmla="*/ 317 w 3527"/>
                      <a:gd name="T3" fmla="*/ 1816 h 3225"/>
                      <a:gd name="T4" fmla="*/ 149 w 3527"/>
                      <a:gd name="T5" fmla="*/ 1481 h 3225"/>
                      <a:gd name="T6" fmla="*/ 41 w 3527"/>
                      <a:gd name="T7" fmla="*/ 1151 h 3225"/>
                      <a:gd name="T8" fmla="*/ 0 w 3527"/>
                      <a:gd name="T9" fmla="*/ 839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17 w 3527"/>
                      <a:gd name="T15" fmla="*/ 150 h 3225"/>
                      <a:gd name="T16" fmla="*/ 669 w 3527"/>
                      <a:gd name="T17" fmla="*/ 12 h 3225"/>
                      <a:gd name="T18" fmla="*/ 1112 w 3527"/>
                      <a:gd name="T19" fmla="*/ 24 h 3225"/>
                      <a:gd name="T20" fmla="*/ 1608 w 3527"/>
                      <a:gd name="T21" fmla="*/ 174 h 3225"/>
                      <a:gd name="T22" fmla="*/ 2116 w 3527"/>
                      <a:gd name="T23" fmla="*/ 456 h 3225"/>
                      <a:gd name="T24" fmla="*/ 2613 w 3527"/>
                      <a:gd name="T25" fmla="*/ 857 h 3225"/>
                      <a:gd name="T26" fmla="*/ 3073 w 3527"/>
                      <a:gd name="T27" fmla="*/ 1391 h 3225"/>
                      <a:gd name="T28" fmla="*/ 3276 w 3527"/>
                      <a:gd name="T29" fmla="*/ 1726 h 3225"/>
                      <a:gd name="T30" fmla="*/ 3426 w 3527"/>
                      <a:gd name="T31" fmla="*/ 2062 h 3225"/>
                      <a:gd name="T32" fmla="*/ 3509 w 3527"/>
                      <a:gd name="T33" fmla="*/ 2386 h 3225"/>
                      <a:gd name="T34" fmla="*/ 3521 w 3527"/>
                      <a:gd name="T35" fmla="*/ 2680 h 3225"/>
                      <a:gd name="T36" fmla="*/ 3474 w 3527"/>
                      <a:gd name="T37" fmla="*/ 2931 h 3225"/>
                      <a:gd name="T38" fmla="*/ 3360 w 3527"/>
                      <a:gd name="T39" fmla="*/ 3141 h 3225"/>
                      <a:gd name="T40" fmla="*/ 3282 w 3527"/>
                      <a:gd name="T41" fmla="*/ 3225 h 3225"/>
                      <a:gd name="T42" fmla="*/ 3312 w 3527"/>
                      <a:gd name="T43" fmla="*/ 3201 h 3225"/>
                      <a:gd name="T44" fmla="*/ 3444 w 3527"/>
                      <a:gd name="T45" fmla="*/ 3009 h 3225"/>
                      <a:gd name="T46" fmla="*/ 3515 w 3527"/>
                      <a:gd name="T47" fmla="*/ 2769 h 3225"/>
                      <a:gd name="T48" fmla="*/ 3521 w 3527"/>
                      <a:gd name="T49" fmla="*/ 2488 h 3225"/>
                      <a:gd name="T50" fmla="*/ 3462 w 3527"/>
                      <a:gd name="T51" fmla="*/ 2170 h 3225"/>
                      <a:gd name="T52" fmla="*/ 3336 w 3527"/>
                      <a:gd name="T53" fmla="*/ 1834 h 3225"/>
                      <a:gd name="T54" fmla="*/ 3145 w 3527"/>
                      <a:gd name="T55" fmla="*/ 1499 h 3225"/>
                      <a:gd name="T56" fmla="*/ 2816 w 3527"/>
                      <a:gd name="T57" fmla="*/ 1061 h 3225"/>
                      <a:gd name="T58" fmla="*/ 2284 w 3527"/>
                      <a:gd name="T59" fmla="*/ 575 h 3225"/>
                      <a:gd name="T60" fmla="*/ 1775 w 3527"/>
                      <a:gd name="T61" fmla="*/ 252 h 3225"/>
                      <a:gd name="T62" fmla="*/ 1273 w 3527"/>
                      <a:gd name="T63" fmla="*/ 60 h 3225"/>
                      <a:gd name="T64" fmla="*/ 807 w 3527"/>
                      <a:gd name="T65" fmla="*/ 0 h 3225"/>
                      <a:gd name="T66" fmla="*/ 418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43 h 3225"/>
                      <a:gd name="T76" fmla="*/ 101 w 3527"/>
                      <a:gd name="T77" fmla="*/ 1373 h 3225"/>
                      <a:gd name="T78" fmla="*/ 251 w 3527"/>
                      <a:gd name="T79" fmla="*/ 1708 h 3225"/>
                      <a:gd name="T80" fmla="*/ 454 w 3527"/>
                      <a:gd name="T81" fmla="*/ 2038 h 3225"/>
                      <a:gd name="T82" fmla="*/ 914 w 3527"/>
                      <a:gd name="T83" fmla="*/ 2572 h 3225"/>
                      <a:gd name="T84" fmla="*/ 1255 w 3527"/>
                      <a:gd name="T85" fmla="*/ 2865 h 3225"/>
                      <a:gd name="T86" fmla="*/ 1608 w 3527"/>
                      <a:gd name="T87" fmla="*/ 3099 h 3225"/>
                      <a:gd name="T88" fmla="*/ 1853 w 3527"/>
                      <a:gd name="T89" fmla="*/ 3225 h 3225"/>
                      <a:gd name="T90" fmla="*/ 1494 w 3527"/>
                      <a:gd name="T91" fmla="*/ 3027 h 3225"/>
                      <a:gd name="T92" fmla="*/ 1142 w 3527"/>
                      <a:gd name="T93" fmla="*/ 2769 h 3225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</a:cxnLst>
                    <a:rect l="0" t="0" r="r" b="b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grpSp>
                <p:nvGrpSpPr>
                  <p:cNvPr id="232458" name="Group 10"/>
                  <p:cNvGrpSpPr>
                    <a:grpSpLocks/>
                  </p:cNvGrpSpPr>
                  <p:nvPr userDrawn="1"/>
                </p:nvGrpSpPr>
                <p:grpSpPr bwMode="auto">
                  <a:xfrm>
                    <a:off x="0" y="522"/>
                    <a:ext cx="4751" cy="3794"/>
                    <a:chOff x="0" y="522"/>
                    <a:chExt cx="4751" cy="3794"/>
                  </a:xfrm>
                </p:grpSpPr>
                <p:sp>
                  <p:nvSpPr>
                    <p:cNvPr id="232459" name="Freeform 11"/>
                    <p:cNvSpPr>
                      <a:spLocks/>
                    </p:cNvSpPr>
                    <p:nvPr userDrawn="1"/>
                  </p:nvSpPr>
                  <p:spPr bwMode="hidden">
                    <a:xfrm>
                      <a:off x="400" y="522"/>
                      <a:ext cx="4264" cy="3794"/>
                    </a:xfrm>
                    <a:custGeom>
                      <a:avLst/>
                      <a:gdLst>
                        <a:gd name="T0" fmla="*/ 4245 w 4251"/>
                        <a:gd name="T1" fmla="*/ 3237 h 3794"/>
                        <a:gd name="T2" fmla="*/ 4203 w 4251"/>
                        <a:gd name="T3" fmla="*/ 2961 h 3794"/>
                        <a:gd name="T4" fmla="*/ 4120 w 4251"/>
                        <a:gd name="T5" fmla="*/ 2679 h 3794"/>
                        <a:gd name="T6" fmla="*/ 4000 w 4251"/>
                        <a:gd name="T7" fmla="*/ 2391 h 3794"/>
                        <a:gd name="T8" fmla="*/ 3845 w 4251"/>
                        <a:gd name="T9" fmla="*/ 2098 h 3794"/>
                        <a:gd name="T10" fmla="*/ 3659 w 4251"/>
                        <a:gd name="T11" fmla="*/ 1810 h 3794"/>
                        <a:gd name="T12" fmla="*/ 3438 w 4251"/>
                        <a:gd name="T13" fmla="*/ 1528 h 3794"/>
                        <a:gd name="T14" fmla="*/ 3193 w 4251"/>
                        <a:gd name="T15" fmla="*/ 1252 h 3794"/>
                        <a:gd name="T16" fmla="*/ 2858 w 4251"/>
                        <a:gd name="T17" fmla="*/ 935 h 3794"/>
                        <a:gd name="T18" fmla="*/ 2434 w 4251"/>
                        <a:gd name="T19" fmla="*/ 605 h 3794"/>
                        <a:gd name="T20" fmla="*/ 1991 w 4251"/>
                        <a:gd name="T21" fmla="*/ 341 h 3794"/>
                        <a:gd name="T22" fmla="*/ 1549 w 4251"/>
                        <a:gd name="T23" fmla="*/ 143 h 3794"/>
                        <a:gd name="T24" fmla="*/ 1124 w 4251"/>
                        <a:gd name="T25" fmla="*/ 35 h 3794"/>
                        <a:gd name="T26" fmla="*/ 741 w 4251"/>
                        <a:gd name="T27" fmla="*/ 0 h 3794"/>
                        <a:gd name="T28" fmla="*/ 401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3 w 4251"/>
                        <a:gd name="T35" fmla="*/ 101 h 3794"/>
                        <a:gd name="T36" fmla="*/ 586 w 4251"/>
                        <a:gd name="T37" fmla="*/ 18 h 3794"/>
                        <a:gd name="T38" fmla="*/ 957 w 4251"/>
                        <a:gd name="T39" fmla="*/ 18 h 3794"/>
                        <a:gd name="T40" fmla="*/ 1357 w 4251"/>
                        <a:gd name="T41" fmla="*/ 95 h 3794"/>
                        <a:gd name="T42" fmla="*/ 1782 w 4251"/>
                        <a:gd name="T43" fmla="*/ 245 h 3794"/>
                        <a:gd name="T44" fmla="*/ 2212 w 4251"/>
                        <a:gd name="T45" fmla="*/ 467 h 3794"/>
                        <a:gd name="T46" fmla="*/ 2643 w 4251"/>
                        <a:gd name="T47" fmla="*/ 761 h 3794"/>
                        <a:gd name="T48" fmla="*/ 3061 w 4251"/>
                        <a:gd name="T49" fmla="*/ 1120 h 3794"/>
                        <a:gd name="T50" fmla="*/ 3318 w 4251"/>
                        <a:gd name="T51" fmla="*/ 1390 h 3794"/>
                        <a:gd name="T52" fmla="*/ 3552 w 4251"/>
                        <a:gd name="T53" fmla="*/ 1666 h 3794"/>
                        <a:gd name="T54" fmla="*/ 3755 w 4251"/>
                        <a:gd name="T55" fmla="*/ 1954 h 3794"/>
                        <a:gd name="T56" fmla="*/ 3922 w 4251"/>
                        <a:gd name="T57" fmla="*/ 2247 h 3794"/>
                        <a:gd name="T58" fmla="*/ 4060 w 4251"/>
                        <a:gd name="T59" fmla="*/ 2535 h 3794"/>
                        <a:gd name="T60" fmla="*/ 4162 w 4251"/>
                        <a:gd name="T61" fmla="*/ 2823 h 3794"/>
                        <a:gd name="T62" fmla="*/ 4221 w 4251"/>
                        <a:gd name="T63" fmla="*/ 3105 h 3794"/>
                        <a:gd name="T64" fmla="*/ 4245 w 4251"/>
                        <a:gd name="T65" fmla="*/ 3368 h 3794"/>
                        <a:gd name="T66" fmla="*/ 4233 w 4251"/>
                        <a:gd name="T67" fmla="*/ 3590 h 3794"/>
                        <a:gd name="T68" fmla="*/ 4185 w 4251"/>
                        <a:gd name="T69" fmla="*/ 3794 h 3794"/>
                        <a:gd name="T70" fmla="*/ 4215 w 4251"/>
                        <a:gd name="T71" fmla="*/ 3692 h 3794"/>
                        <a:gd name="T72" fmla="*/ 4245 w 4251"/>
                        <a:gd name="T73" fmla="*/ 3482 h 3794"/>
                        <a:gd name="T74" fmla="*/ 4251 w 4251"/>
                        <a:gd name="T75" fmla="*/ 3368 h 3794"/>
                      </a:gdLst>
                      <a:ahLst/>
                      <a:cxnLst>
                        <a:cxn ang="0">
                          <a:pos x="T0" y="T1"/>
                        </a:cxn>
                        <a:cxn ang="0">
                          <a:pos x="T2" y="T3"/>
                        </a:cxn>
                        <a:cxn ang="0">
                          <a:pos x="T4" y="T5"/>
                        </a:cxn>
                        <a:cxn ang="0">
                          <a:pos x="T6" y="T7"/>
                        </a:cxn>
                        <a:cxn ang="0">
                          <a:pos x="T8" y="T9"/>
                        </a:cxn>
                        <a:cxn ang="0">
                          <a:pos x="T10" y="T11"/>
                        </a:cxn>
                        <a:cxn ang="0">
                          <a:pos x="T12" y="T13"/>
                        </a:cxn>
                        <a:cxn ang="0">
                          <a:pos x="T14" y="T15"/>
                        </a:cxn>
                        <a:cxn ang="0">
                          <a:pos x="T16" y="T17"/>
                        </a:cxn>
                        <a:cxn ang="0">
                          <a:pos x="T18" y="T19"/>
                        </a:cxn>
                        <a:cxn ang="0">
                          <a:pos x="T20" y="T21"/>
                        </a:cxn>
                        <a:cxn ang="0">
                          <a:pos x="T22" y="T23"/>
                        </a:cxn>
                        <a:cxn ang="0">
                          <a:pos x="T24" y="T25"/>
                        </a:cxn>
                        <a:cxn ang="0">
                          <a:pos x="T26" y="T27"/>
                        </a:cxn>
                        <a:cxn ang="0">
                          <a:pos x="T28" y="T29"/>
                        </a:cxn>
                        <a:cxn ang="0">
                          <a:pos x="T30" y="T31"/>
                        </a:cxn>
                        <a:cxn ang="0">
                          <a:pos x="T32" y="T33"/>
                        </a:cxn>
                        <a:cxn ang="0">
                          <a:pos x="T34" y="T35"/>
                        </a:cxn>
                        <a:cxn ang="0">
                          <a:pos x="T36" y="T37"/>
                        </a:cxn>
                        <a:cxn ang="0">
                          <a:pos x="T38" y="T39"/>
                        </a:cxn>
                        <a:cxn ang="0">
                          <a:pos x="T40" y="T41"/>
                        </a:cxn>
                        <a:cxn ang="0">
                          <a:pos x="T42" y="T43"/>
                        </a:cxn>
                        <a:cxn ang="0">
                          <a:pos x="T44" y="T45"/>
                        </a:cxn>
                        <a:cxn ang="0">
                          <a:pos x="T46" y="T47"/>
                        </a:cxn>
                        <a:cxn ang="0">
                          <a:pos x="T48" y="T49"/>
                        </a:cxn>
                        <a:cxn ang="0">
                          <a:pos x="T50" y="T51"/>
                        </a:cxn>
                        <a:cxn ang="0">
                          <a:pos x="T52" y="T53"/>
                        </a:cxn>
                        <a:cxn ang="0">
                          <a:pos x="T54" y="T55"/>
                        </a:cxn>
                        <a:cxn ang="0">
                          <a:pos x="T56" y="T57"/>
                        </a:cxn>
                        <a:cxn ang="0">
                          <a:pos x="T58" y="T59"/>
                        </a:cxn>
                        <a:cxn ang="0">
                          <a:pos x="T60" y="T61"/>
                        </a:cxn>
                        <a:cxn ang="0">
                          <a:pos x="T62" y="T63"/>
                        </a:cxn>
                        <a:cxn ang="0">
                          <a:pos x="T64" y="T65"/>
                        </a:cxn>
                        <a:cxn ang="0">
                          <a:pos x="T66" y="T67"/>
                        </a:cxn>
                        <a:cxn ang="0">
                          <a:pos x="T68" y="T69"/>
                        </a:cxn>
                        <a:cxn ang="0">
                          <a:pos x="T70" y="T71"/>
                        </a:cxn>
                        <a:cxn ang="0">
                          <a:pos x="T72" y="T73"/>
                        </a:cxn>
                        <a:cxn ang="0">
                          <a:pos x="T74" y="T75"/>
                        </a:cxn>
                      </a:cxnLst>
                      <a:rect l="0" t="0" r="r" b="b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chemeClr val="accent2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/>
                    <a:lstStyle/>
                    <a:p>
                      <a:endParaRPr lang="en-US"/>
                    </a:p>
                  </p:txBody>
                </p:sp>
                <p:grpSp>
                  <p:nvGrpSpPr>
                    <p:cNvPr id="232460" name="Group 12"/>
                    <p:cNvGrpSpPr>
                      <a:grpSpLocks/>
                    </p:cNvGrpSpPr>
                    <p:nvPr userDrawn="1"/>
                  </p:nvGrpSpPr>
                  <p:grpSpPr bwMode="auto">
                    <a:xfrm>
                      <a:off x="0" y="659"/>
                      <a:ext cx="4751" cy="3657"/>
                      <a:chOff x="0" y="659"/>
                      <a:chExt cx="4751" cy="3657"/>
                    </a:xfrm>
                  </p:grpSpPr>
                  <p:sp>
                    <p:nvSpPr>
                      <p:cNvPr id="232461" name="Freeform 13"/>
                      <p:cNvSpPr>
                        <a:spLocks/>
                      </p:cNvSpPr>
                      <p:nvPr userDrawn="1"/>
                    </p:nvSpPr>
                    <p:spPr bwMode="hidden">
                      <a:xfrm>
                        <a:off x="400" y="659"/>
                        <a:ext cx="4121" cy="3657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2 w 4108"/>
                          <a:gd name="T3" fmla="*/ 54 h 3657"/>
                          <a:gd name="T4" fmla="*/ 771 w 4108"/>
                          <a:gd name="T5" fmla="*/ 6 h 3657"/>
                          <a:gd name="T6" fmla="*/ 1136 w 4108"/>
                          <a:gd name="T7" fmla="*/ 36 h 3657"/>
                          <a:gd name="T8" fmla="*/ 1537 w 4108"/>
                          <a:gd name="T9" fmla="*/ 144 h 3657"/>
                          <a:gd name="T10" fmla="*/ 1949 w 4108"/>
                          <a:gd name="T11" fmla="*/ 324 h 3657"/>
                          <a:gd name="T12" fmla="*/ 2368 w 4108"/>
                          <a:gd name="T13" fmla="*/ 570 h 3657"/>
                          <a:gd name="T14" fmla="*/ 2780 w 4108"/>
                          <a:gd name="T15" fmla="*/ 888 h 3657"/>
                          <a:gd name="T16" fmla="*/ 3103 w 4108"/>
                          <a:gd name="T17" fmla="*/ 1193 h 3657"/>
                          <a:gd name="T18" fmla="*/ 3336 w 4108"/>
                          <a:gd name="T19" fmla="*/ 1451 h 3657"/>
                          <a:gd name="T20" fmla="*/ 3540 w 4108"/>
                          <a:gd name="T21" fmla="*/ 1721 h 3657"/>
                          <a:gd name="T22" fmla="*/ 3719 w 4108"/>
                          <a:gd name="T23" fmla="*/ 1997 h 3657"/>
                          <a:gd name="T24" fmla="*/ 3863 w 4108"/>
                          <a:gd name="T25" fmla="*/ 2272 h 3657"/>
                          <a:gd name="T26" fmla="*/ 3976 w 4108"/>
                          <a:gd name="T27" fmla="*/ 2548 h 3657"/>
                          <a:gd name="T28" fmla="*/ 4060 w 4108"/>
                          <a:gd name="T29" fmla="*/ 2818 h 3657"/>
                          <a:gd name="T30" fmla="*/ 4102 w 4108"/>
                          <a:gd name="T31" fmla="*/ 3070 h 3657"/>
                          <a:gd name="T32" fmla="*/ 4102 w 4108"/>
                          <a:gd name="T33" fmla="*/ 3321 h 3657"/>
                          <a:gd name="T34" fmla="*/ 4060 w 4108"/>
                          <a:gd name="T35" fmla="*/ 3549 h 3657"/>
                          <a:gd name="T36" fmla="*/ 4030 w 4108"/>
                          <a:gd name="T37" fmla="*/ 3657 h 3657"/>
                          <a:gd name="T38" fmla="*/ 4090 w 4108"/>
                          <a:gd name="T39" fmla="*/ 3447 h 3657"/>
                          <a:gd name="T40" fmla="*/ 4108 w 4108"/>
                          <a:gd name="T41" fmla="*/ 3213 h 3657"/>
                          <a:gd name="T42" fmla="*/ 4102 w 4108"/>
                          <a:gd name="T43" fmla="*/ 3070 h 3657"/>
                          <a:gd name="T44" fmla="*/ 4060 w 4108"/>
                          <a:gd name="T45" fmla="*/ 2812 h 3657"/>
                          <a:gd name="T46" fmla="*/ 3982 w 4108"/>
                          <a:gd name="T47" fmla="*/ 2548 h 3657"/>
                          <a:gd name="T48" fmla="*/ 3869 w 4108"/>
                          <a:gd name="T49" fmla="*/ 2272 h 3657"/>
                          <a:gd name="T50" fmla="*/ 3725 w 4108"/>
                          <a:gd name="T51" fmla="*/ 1997 h 3657"/>
                          <a:gd name="T52" fmla="*/ 3546 w 4108"/>
                          <a:gd name="T53" fmla="*/ 1721 h 3657"/>
                          <a:gd name="T54" fmla="*/ 3342 w 4108"/>
                          <a:gd name="T55" fmla="*/ 1451 h 3657"/>
                          <a:gd name="T56" fmla="*/ 3109 w 4108"/>
                          <a:gd name="T57" fmla="*/ 1187 h 3657"/>
                          <a:gd name="T58" fmla="*/ 2792 w 4108"/>
                          <a:gd name="T59" fmla="*/ 888 h 3657"/>
                          <a:gd name="T60" fmla="*/ 2386 w 4108"/>
                          <a:gd name="T61" fmla="*/ 576 h 3657"/>
                          <a:gd name="T62" fmla="*/ 1967 w 4108"/>
                          <a:gd name="T63" fmla="*/ 330 h 3657"/>
                          <a:gd name="T64" fmla="*/ 1543 w 4108"/>
                          <a:gd name="T65" fmla="*/ 144 h 3657"/>
                          <a:gd name="T66" fmla="*/ 1130 w 4108"/>
                          <a:gd name="T67" fmla="*/ 30 h 3657"/>
                          <a:gd name="T68" fmla="*/ 753 w 4108"/>
                          <a:gd name="T69" fmla="*/ 0 h 3657"/>
                          <a:gd name="T70" fmla="*/ 431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  <a:cxn ang="0">
                            <a:pos x="T8" y="T9"/>
                          </a:cxn>
                          <a:cxn ang="0">
                            <a:pos x="T10" y="T11"/>
                          </a:cxn>
                          <a:cxn ang="0">
                            <a:pos x="T12" y="T13"/>
                          </a:cxn>
                          <a:cxn ang="0">
                            <a:pos x="T14" y="T15"/>
                          </a:cxn>
                          <a:cxn ang="0">
                            <a:pos x="T16" y="T17"/>
                          </a:cxn>
                          <a:cxn ang="0">
                            <a:pos x="T18" y="T19"/>
                          </a:cxn>
                          <a:cxn ang="0">
                            <a:pos x="T20" y="T21"/>
                          </a:cxn>
                          <a:cxn ang="0">
                            <a:pos x="T22" y="T23"/>
                          </a:cxn>
                          <a:cxn ang="0">
                            <a:pos x="T24" y="T25"/>
                          </a:cxn>
                          <a:cxn ang="0">
                            <a:pos x="T26" y="T27"/>
                          </a:cxn>
                          <a:cxn ang="0">
                            <a:pos x="T28" y="T29"/>
                          </a:cxn>
                          <a:cxn ang="0">
                            <a:pos x="T30" y="T31"/>
                          </a:cxn>
                          <a:cxn ang="0">
                            <a:pos x="T32" y="T33"/>
                          </a:cxn>
                          <a:cxn ang="0">
                            <a:pos x="T34" y="T35"/>
                          </a:cxn>
                          <a:cxn ang="0">
                            <a:pos x="T36" y="T37"/>
                          </a:cxn>
                          <a:cxn ang="0">
                            <a:pos x="T38" y="T39"/>
                          </a:cxn>
                          <a:cxn ang="0">
                            <a:pos x="T40" y="T41"/>
                          </a:cxn>
                          <a:cxn ang="0">
                            <a:pos x="T42" y="T43"/>
                          </a:cxn>
                          <a:cxn ang="0">
                            <a:pos x="T44" y="T45"/>
                          </a:cxn>
                          <a:cxn ang="0">
                            <a:pos x="T46" y="T47"/>
                          </a:cxn>
                          <a:cxn ang="0">
                            <a:pos x="T48" y="T49"/>
                          </a:cxn>
                          <a:cxn ang="0">
                            <a:pos x="T50" y="T51"/>
                          </a:cxn>
                          <a:cxn ang="0">
                            <a:pos x="T52" y="T53"/>
                          </a:cxn>
                          <a:cxn ang="0">
                            <a:pos x="T54" y="T55"/>
                          </a:cxn>
                          <a:cxn ang="0">
                            <a:pos x="T56" y="T57"/>
                          </a:cxn>
                          <a:cxn ang="0">
                            <a:pos x="T58" y="T59"/>
                          </a:cxn>
                          <a:cxn ang="0">
                            <a:pos x="T60" y="T61"/>
                          </a:cxn>
                          <a:cxn ang="0">
                            <a:pos x="T62" y="T63"/>
                          </a:cxn>
                          <a:cxn ang="0">
                            <a:pos x="T64" y="T65"/>
                          </a:cxn>
                          <a:cxn ang="0">
                            <a:pos x="T66" y="T67"/>
                          </a:cxn>
                          <a:cxn ang="0">
                            <a:pos x="T68" y="T69"/>
                          </a:cxn>
                          <a:cxn ang="0">
                            <a:pos x="T70" y="T71"/>
                          </a:cxn>
                          <a:cxn ang="0">
                            <a:pos x="T72" y="T73"/>
                          </a:cxn>
                          <a:cxn ang="0">
                            <a:pos x="T74" y="T75"/>
                          </a:cxn>
                          <a:cxn ang="0">
                            <a:pos x="T76" y="T77"/>
                          </a:cxn>
                          <a:cxn ang="0">
                            <a:pos x="T78" y="T79"/>
                          </a:cxn>
                        </a:cxnLst>
                        <a:rect l="0" t="0" r="r" b="b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chemeClr val="accent2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grpSp>
                    <p:nvGrpSpPr>
                      <p:cNvPr id="232462" name="Group 14"/>
                      <p:cNvGrpSpPr>
                        <a:grpSpLocks/>
                      </p:cNvGrpSpPr>
                      <p:nvPr userDrawn="1"/>
                    </p:nvGrpSpPr>
                    <p:grpSpPr bwMode="auto">
                      <a:xfrm>
                        <a:off x="0" y="808"/>
                        <a:ext cx="4751" cy="3508"/>
                        <a:chOff x="-400" y="808"/>
                        <a:chExt cx="4751" cy="3508"/>
                      </a:xfrm>
                    </p:grpSpPr>
                    <p:sp>
                      <p:nvSpPr>
                        <p:cNvPr id="232463" name="Line 1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876" y="809"/>
                          <a:ext cx="1242" cy="1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4" name="Line 1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10" y="2117"/>
                          <a:ext cx="1921" cy="37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5" name="Line 1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57" y="1886"/>
                          <a:ext cx="2029" cy="59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6" name="Line 1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327" y="1599"/>
                          <a:ext cx="2175" cy="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7" name="Line 1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00" y="1259"/>
                          <a:ext cx="2334" cy="11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8" name="Line 2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79" y="872"/>
                          <a:ext cx="1891" cy="16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69" name="Line 2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50" y="2329"/>
                          <a:ext cx="1806" cy="19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0" name="Line 2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109" y="2514"/>
                          <a:ext cx="1720" cy="3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1" name="Line 2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45" y="2785"/>
                          <a:ext cx="849" cy="80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2" name="Line 2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68" y="2669"/>
                          <a:ext cx="1295" cy="5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3" name="Line 2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34" y="2588"/>
                          <a:ext cx="1576" cy="2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4" name="Line 2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01" y="2985"/>
                          <a:ext cx="141" cy="10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5" name="Line 2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292" y="3013"/>
                          <a:ext cx="47" cy="105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6" name="Line 2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1" y="3034"/>
                          <a:ext cx="47" cy="10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7" name="Line 2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5" y="3059"/>
                          <a:ext cx="145" cy="110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8" name="Line 3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0" y="3090"/>
                          <a:ext cx="255" cy="112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79" name="Line 3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14" y="3117"/>
                          <a:ext cx="365" cy="11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0" name="Line 3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37" y="3181"/>
                          <a:ext cx="567" cy="107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1" name="Line 3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54" y="3209"/>
                          <a:ext cx="663" cy="101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2" name="Line 3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75" y="3238"/>
                          <a:ext cx="745" cy="95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3" name="Line 3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93" y="3266"/>
                          <a:ext cx="849" cy="90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4" name="Line 3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12" y="3293"/>
                          <a:ext cx="950" cy="8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5" name="Line 3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29" y="3321"/>
                          <a:ext cx="1056" cy="78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6" name="Line 3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52" y="3356"/>
                          <a:ext cx="1173" cy="72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7" name="Line 3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69" y="3388"/>
                          <a:ext cx="1315" cy="66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8" name="Line 4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493" y="3426"/>
                          <a:ext cx="1469" cy="58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89" name="Line 4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11" y="3464"/>
                          <a:ext cx="1649" cy="4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0" name="Line 4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28" y="3518"/>
                          <a:ext cx="1885" cy="3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1" name="Line 4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52" y="3586"/>
                          <a:ext cx="2168" cy="24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2" name="Line 4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577" y="3670"/>
                          <a:ext cx="2528" cy="6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3" name="Line 4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21" y="3545"/>
                          <a:ext cx="2730" cy="17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4" name="Line 4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682" y="3297"/>
                          <a:ext cx="2635" cy="40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5" name="Line 4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82" y="2845"/>
                          <a:ext cx="2370" cy="78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6" name="Line 4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60" y="1992"/>
                          <a:ext cx="1530" cy="14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7" name="Line 4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14" y="1727"/>
                          <a:ext cx="1219" cy="1629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498" name="Freeform 50"/>
                        <p:cNvSpPr>
                          <a:spLocks/>
                        </p:cNvSpPr>
                        <p:nvPr userDrawn="1"/>
                      </p:nvSpPr>
                      <p:spPr bwMode="hidden">
                        <a:xfrm>
                          <a:off x="0" y="2548"/>
                          <a:ext cx="1542" cy="1768"/>
                        </a:xfrm>
                        <a:custGeom>
                          <a:avLst/>
                          <a:gdLst>
                            <a:gd name="T0" fmla="*/ 909 w 1537"/>
                            <a:gd name="T1" fmla="*/ 1264 h 1768"/>
                            <a:gd name="T2" fmla="*/ 1058 w 1537"/>
                            <a:gd name="T3" fmla="*/ 1402 h 1768"/>
                            <a:gd name="T4" fmla="*/ 1214 w 1537"/>
                            <a:gd name="T5" fmla="*/ 1528 h 1768"/>
                            <a:gd name="T6" fmla="*/ 1369 w 1537"/>
                            <a:gd name="T7" fmla="*/ 1654 h 1768"/>
                            <a:gd name="T8" fmla="*/ 1531 w 1537"/>
                            <a:gd name="T9" fmla="*/ 1768 h 1768"/>
                            <a:gd name="T10" fmla="*/ 1537 w 1537"/>
                            <a:gd name="T11" fmla="*/ 1768 h 1768"/>
                            <a:gd name="T12" fmla="*/ 1375 w 1537"/>
                            <a:gd name="T13" fmla="*/ 1654 h 1768"/>
                            <a:gd name="T14" fmla="*/ 1220 w 1537"/>
                            <a:gd name="T15" fmla="*/ 1534 h 1768"/>
                            <a:gd name="T16" fmla="*/ 1064 w 1537"/>
                            <a:gd name="T17" fmla="*/ 1402 h 1768"/>
                            <a:gd name="T18" fmla="*/ 915 w 1537"/>
                            <a:gd name="T19" fmla="*/ 1258 h 1768"/>
                            <a:gd name="T20" fmla="*/ 765 w 1537"/>
                            <a:gd name="T21" fmla="*/ 1115 h 1768"/>
                            <a:gd name="T22" fmla="*/ 628 w 1537"/>
                            <a:gd name="T23" fmla="*/ 959 h 1768"/>
                            <a:gd name="T24" fmla="*/ 496 w 1537"/>
                            <a:gd name="T25" fmla="*/ 803 h 1768"/>
                            <a:gd name="T26" fmla="*/ 377 w 1537"/>
                            <a:gd name="T27" fmla="*/ 647 h 1768"/>
                            <a:gd name="T28" fmla="*/ 269 w 1537"/>
                            <a:gd name="T29" fmla="*/ 485 h 1768"/>
                            <a:gd name="T30" fmla="*/ 167 w 1537"/>
                            <a:gd name="T31" fmla="*/ 323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35 h 1768"/>
                            <a:gd name="T42" fmla="*/ 269 w 1537"/>
                            <a:gd name="T43" fmla="*/ 491 h 1768"/>
                            <a:gd name="T44" fmla="*/ 377 w 1537"/>
                            <a:gd name="T45" fmla="*/ 653 h 1768"/>
                            <a:gd name="T46" fmla="*/ 496 w 1537"/>
                            <a:gd name="T47" fmla="*/ 809 h 1768"/>
                            <a:gd name="T48" fmla="*/ 628 w 1537"/>
                            <a:gd name="T49" fmla="*/ 965 h 1768"/>
                            <a:gd name="T50" fmla="*/ 765 w 1537"/>
                            <a:gd name="T51" fmla="*/ 1121 h 1768"/>
                            <a:gd name="T52" fmla="*/ 909 w 1537"/>
                            <a:gd name="T53" fmla="*/ 1264 h 1768"/>
                            <a:gd name="T54" fmla="*/ 909 w 1537"/>
                            <a:gd name="T55" fmla="*/ 1264 h 1768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  <a:cxn ang="0">
                              <a:pos x="T4" y="T5"/>
                            </a:cxn>
                            <a:cxn ang="0">
                              <a:pos x="T6" y="T7"/>
                            </a:cxn>
                            <a:cxn ang="0">
                              <a:pos x="T8" y="T9"/>
                            </a:cxn>
                            <a:cxn ang="0">
                              <a:pos x="T10" y="T11"/>
                            </a:cxn>
                            <a:cxn ang="0">
                              <a:pos x="T12" y="T13"/>
                            </a:cxn>
                            <a:cxn ang="0">
                              <a:pos x="T14" y="T15"/>
                            </a:cxn>
                            <a:cxn ang="0">
                              <a:pos x="T16" y="T17"/>
                            </a:cxn>
                            <a:cxn ang="0">
                              <a:pos x="T18" y="T19"/>
                            </a:cxn>
                            <a:cxn ang="0">
                              <a:pos x="T20" y="T21"/>
                            </a:cxn>
                            <a:cxn ang="0">
                              <a:pos x="T22" y="T23"/>
                            </a:cxn>
                            <a:cxn ang="0">
                              <a:pos x="T24" y="T25"/>
                            </a:cxn>
                            <a:cxn ang="0">
                              <a:pos x="T26" y="T27"/>
                            </a:cxn>
                            <a:cxn ang="0">
                              <a:pos x="T28" y="T29"/>
                            </a:cxn>
                            <a:cxn ang="0">
                              <a:pos x="T30" y="T31"/>
                            </a:cxn>
                            <a:cxn ang="0">
                              <a:pos x="T32" y="T33"/>
                            </a:cxn>
                            <a:cxn ang="0">
                              <a:pos x="T34" y="T35"/>
                            </a:cxn>
                            <a:cxn ang="0">
                              <a:pos x="T36" y="T37"/>
                            </a:cxn>
                            <a:cxn ang="0">
                              <a:pos x="T38" y="T39"/>
                            </a:cxn>
                            <a:cxn ang="0">
                              <a:pos x="T40" y="T41"/>
                            </a:cxn>
                            <a:cxn ang="0">
                              <a:pos x="T42" y="T43"/>
                            </a:cxn>
                            <a:cxn ang="0">
                              <a:pos x="T44" y="T45"/>
                            </a:cxn>
                            <a:cxn ang="0">
                              <a:pos x="T46" y="T47"/>
                            </a:cxn>
                            <a:cxn ang="0">
                              <a:pos x="T48" y="T49"/>
                            </a:cxn>
                            <a:cxn ang="0">
                              <a:pos x="T50" y="T51"/>
                            </a:cxn>
                            <a:cxn ang="0">
                              <a:pos x="T52" y="T53"/>
                            </a:cxn>
                            <a:cxn ang="0">
                              <a:pos x="T54" y="T55"/>
                            </a:cxn>
                          </a:cxnLst>
                          <a:rect l="0" t="0" r="r" b="b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chemeClr val="accent2"/>
                        </a:solidFill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grpSp>
                      <p:nvGrpSpPr>
                        <p:cNvPr id="232499" name="Group 51"/>
                        <p:cNvGrpSpPr>
                          <a:grpSpLocks/>
                        </p:cNvGrpSpPr>
                        <p:nvPr userDrawn="1"/>
                      </p:nvGrpSpPr>
                      <p:grpSpPr bwMode="auto">
                        <a:xfrm>
                          <a:off x="0" y="1812"/>
                          <a:ext cx="3672" cy="2049"/>
                          <a:chOff x="5" y="1816"/>
                          <a:chExt cx="3672" cy="2049"/>
                        </a:xfrm>
                      </p:grpSpPr>
                      <p:sp>
                        <p:nvSpPr>
                          <p:cNvPr id="232500" name="Oval 5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544" y="2872"/>
                            <a:ext cx="161" cy="280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1" name="Oval 5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90" y="2750"/>
                            <a:ext cx="281" cy="50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2" name="Oval 54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415" y="2563"/>
                            <a:ext cx="471" cy="813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3" name="Oval 55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357" y="2400"/>
                            <a:ext cx="623" cy="112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4" name="Oval 56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95" y="2200"/>
                            <a:ext cx="786" cy="1467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5" name="Oval 57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238" y="2040"/>
                            <a:ext cx="972" cy="1779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6" name="Oval 58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155" y="1868"/>
                            <a:ext cx="1167" cy="2094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7" name="Oval 59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1085" y="1698"/>
                            <a:ext cx="1346" cy="2398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8" name="Oval 60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98" y="1539"/>
                            <a:ext cx="1563" cy="269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09" name="Oval 61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19839">
                            <a:off x="933" y="1360"/>
                            <a:ext cx="1711" cy="3016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0" name="Oval 62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865139">
                            <a:off x="877" y="1187"/>
                            <a:ext cx="1880" cy="3345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  <p:sp>
                        <p:nvSpPr>
                          <p:cNvPr id="232511" name="Oval 63"/>
                          <p:cNvSpPr>
                            <a:spLocks noChangeArrowheads="1"/>
                          </p:cNvSpPr>
                          <p:nvPr userDrawn="1"/>
                        </p:nvSpPr>
                        <p:spPr bwMode="hidden">
                          <a:xfrm rot="-2780025">
                            <a:off x="816" y="1005"/>
                            <a:ext cx="2049" cy="3672"/>
                          </a:xfrm>
                          <a:prstGeom prst="ellipse">
                            <a:avLst/>
                          </a:prstGeom>
                          <a:noFill/>
                          <a:ln w="9525">
                            <a:solidFill>
                              <a:schemeClr val="accent2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hlink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blurRad="63500" dist="38099" dir="2700000" algn="ctr" rotWithShape="0">
                                    <a:schemeClr val="bg2">
                                      <a:alpha val="74998"/>
                                    </a:scheme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en-US"/>
                          </a:p>
                        </p:txBody>
                      </p:sp>
                    </p:grpSp>
                    <p:sp>
                      <p:nvSpPr>
                        <p:cNvPr id="232512" name="Line 6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flipV="1">
                          <a:off x="1656" y="1164"/>
                          <a:ext cx="831" cy="17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3" name="Line 6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615780" flipV="1">
                          <a:off x="1811" y="1299"/>
                          <a:ext cx="819" cy="172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4" name="Line 6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139441" flipV="1">
                          <a:off x="1963" y="1148"/>
                          <a:ext cx="383" cy="189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5" name="Line 6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061104" flipV="1">
                          <a:off x="1921" y="1332"/>
                          <a:ext cx="744" cy="176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6" name="Line 6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2202167" flipV="1">
                          <a:off x="2217" y="1314"/>
                          <a:ext cx="311" cy="191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7" name="Line 6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39" y="1549"/>
                          <a:ext cx="895" cy="172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8" name="Line 7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2024" y="1649"/>
                          <a:ext cx="1049" cy="166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19" name="Line 7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85" y="1876"/>
                          <a:ext cx="1357" cy="151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0" name="Line 7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936" y="2115"/>
                          <a:ext cx="1686" cy="13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1" name="Line 7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97" y="2287"/>
                          <a:ext cx="1880" cy="122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2" name="Line 7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55" y="2458"/>
                          <a:ext cx="2060" cy="10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3" name="Line 7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823" y="2640"/>
                          <a:ext cx="2224" cy="95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4" name="Line 7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V="1">
                          <a:off x="1737" y="3059"/>
                          <a:ext cx="2520" cy="61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5" name="Line 7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>
                          <a:off x="1324" y="3150"/>
                          <a:ext cx="472" cy="112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6" name="Line 7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121" y="2961"/>
                          <a:ext cx="220" cy="101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7" name="Line 7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1041" y="2935"/>
                          <a:ext cx="304" cy="99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8" name="Line 8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957" y="2910"/>
                          <a:ext cx="394" cy="9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29" name="Line 8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80" y="2885"/>
                          <a:ext cx="478" cy="943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0" name="Line 8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801" y="2863"/>
                          <a:ext cx="561" cy="91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1" name="Line 8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717" y="2836"/>
                          <a:ext cx="656" cy="8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2" name="Line 8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631" y="2810"/>
                          <a:ext cx="752" cy="84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3" name="Line 8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462" y="2758"/>
                          <a:ext cx="946" cy="75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4" name="Line 8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365" y="2729"/>
                          <a:ext cx="1058" cy="69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5" name="Line 8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265" y="2697"/>
                          <a:ext cx="1174" cy="636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6" name="Line 8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55" y="2632"/>
                          <a:ext cx="1431" cy="48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7" name="Line 8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1" y="2607"/>
                          <a:ext cx="1513" cy="37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8" name="Line 90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>
                          <a:off x="-72" y="2570"/>
                          <a:ext cx="1648" cy="107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39" name="Line 91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237" y="1095"/>
                          <a:ext cx="2219" cy="1364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0" name="Line 92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-43" y="962"/>
                          <a:ext cx="2071" cy="154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1" name="Line 93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418" y="826"/>
                          <a:ext cx="1672" cy="178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2" name="Line 94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634" y="808"/>
                          <a:ext cx="1473" cy="185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3" name="Line 95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094" y="827"/>
                          <a:ext cx="1030" cy="1945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4" name="Line 96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302" y="857"/>
                          <a:ext cx="829" cy="197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5" name="Line 97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496" y="901"/>
                          <a:ext cx="633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6" name="Line 98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679" y="952"/>
                          <a:ext cx="447" cy="1978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  <p:sp>
                      <p:nvSpPr>
                        <p:cNvPr id="232547" name="Line 99"/>
                        <p:cNvSpPr>
                          <a:spLocks noChangeShapeType="1"/>
                        </p:cNvSpPr>
                        <p:nvPr userDrawn="1"/>
                      </p:nvSpPr>
                      <p:spPr bwMode="hidden">
                        <a:xfrm rot="1678521" flipH="1" flipV="1">
                          <a:off x="1859" y="1013"/>
                          <a:ext cx="261" cy="1962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accent2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blurRad="63500" dist="38099" dir="2700000" algn="ctr" rotWithShape="0">
                                  <a:schemeClr val="bg2">
                                    <a:alpha val="74998"/>
                                  </a:schemeClr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n-US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232548" name="Group 100"/>
              <p:cNvGrpSpPr>
                <a:grpSpLocks/>
              </p:cNvGrpSpPr>
              <p:nvPr userDrawn="1"/>
            </p:nvGrpSpPr>
            <p:grpSpPr bwMode="auto">
              <a:xfrm>
                <a:off x="402" y="1454"/>
                <a:ext cx="2787" cy="2866"/>
                <a:chOff x="2" y="1454"/>
                <a:chExt cx="2787" cy="2866"/>
              </a:xfrm>
            </p:grpSpPr>
            <p:sp>
              <p:nvSpPr>
                <p:cNvPr id="232549" name="Line 101"/>
                <p:cNvSpPr>
                  <a:spLocks noChangeShapeType="1"/>
                </p:cNvSpPr>
                <p:nvPr userDrawn="1"/>
              </p:nvSpPr>
              <p:spPr bwMode="hidden">
                <a:xfrm rot="1678521" flipV="1">
                  <a:off x="2057" y="1454"/>
                  <a:ext cx="732" cy="1778"/>
                </a:xfrm>
                <a:prstGeom prst="line">
                  <a:avLst/>
                </a:pr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50" name="Line 102"/>
                <p:cNvSpPr>
                  <a:spLocks noChangeShapeType="1"/>
                </p:cNvSpPr>
                <p:nvPr userDrawn="1"/>
              </p:nvSpPr>
              <p:spPr bwMode="hidden">
                <a:xfrm flipH="1" flipV="1">
                  <a:off x="870" y="3854"/>
                  <a:ext cx="223" cy="463"/>
                </a:xfrm>
                <a:prstGeom prst="line">
                  <a:avLst/>
                </a:prstGeom>
                <a:noFill/>
                <a:ln w="19050">
                  <a:solidFill>
                    <a:schemeClr val="accent2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232551" name="Group 103"/>
                <p:cNvGrpSpPr>
                  <a:grpSpLocks/>
                </p:cNvGrpSpPr>
                <p:nvPr userDrawn="1"/>
              </p:nvGrpSpPr>
              <p:grpSpPr bwMode="auto">
                <a:xfrm>
                  <a:off x="2" y="2738"/>
                  <a:ext cx="1317" cy="1582"/>
                  <a:chOff x="2" y="2738"/>
                  <a:chExt cx="1317" cy="1582"/>
                </a:xfrm>
              </p:grpSpPr>
              <p:sp>
                <p:nvSpPr>
                  <p:cNvPr id="232552" name="Line 104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697" y="3855"/>
                    <a:ext cx="173" cy="18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3" name="Freeform 105"/>
                  <p:cNvSpPr>
                    <a:spLocks/>
                  </p:cNvSpPr>
                  <p:nvPr userDrawn="1"/>
                </p:nvSpPr>
                <p:spPr bwMode="hidden">
                  <a:xfrm>
                    <a:off x="2" y="3218"/>
                    <a:ext cx="1006" cy="1102"/>
                  </a:xfrm>
                  <a:custGeom>
                    <a:avLst/>
                    <a:gdLst>
                      <a:gd name="T0" fmla="*/ 1006 w 1006"/>
                      <a:gd name="T1" fmla="*/ 1102 h 1102"/>
                      <a:gd name="T2" fmla="*/ 696 w 1006"/>
                      <a:gd name="T3" fmla="*/ 823 h 1102"/>
                      <a:gd name="T4" fmla="*/ 333 w 1006"/>
                      <a:gd name="T5" fmla="*/ 447 h 1102"/>
                      <a:gd name="T6" fmla="*/ 51 w 1006"/>
                      <a:gd name="T7" fmla="*/ 76 h 1102"/>
                      <a:gd name="T8" fmla="*/ 0 w 1006"/>
                      <a:gd name="T9" fmla="*/ 0 h 110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50" cmpd="sng">
                    <a:solidFill>
                      <a:schemeClr val="accent2"/>
                    </a:solidFill>
                    <a:round/>
                    <a:headEnd type="none" w="med" len="med"/>
                    <a:tailEnd type="non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4" name="Line 106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1242" y="4231"/>
                    <a:ext cx="77" cy="88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5" name="Line 107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340" y="3668"/>
                    <a:ext cx="532" cy="185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6" name="Line 108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37" y="3101"/>
                    <a:ext cx="101" cy="567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7" name="Line 109"/>
                  <p:cNvSpPr>
                    <a:spLocks noChangeShapeType="1"/>
                  </p:cNvSpPr>
                  <p:nvPr userDrawn="1"/>
                </p:nvSpPr>
                <p:spPr bwMode="hidden">
                  <a:xfrm flipH="1" flipV="1">
                    <a:off x="2" y="3009"/>
                    <a:ext cx="235" cy="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8" name="Line 110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54" y="3101"/>
                    <a:ext cx="182" cy="194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59" name="Line 111"/>
                  <p:cNvSpPr>
                    <a:spLocks noChangeShapeType="1"/>
                  </p:cNvSpPr>
                  <p:nvPr userDrawn="1"/>
                </p:nvSpPr>
                <p:spPr bwMode="hidden">
                  <a:xfrm flipH="1">
                    <a:off x="336" y="3476"/>
                    <a:ext cx="176" cy="192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  <p:sp>
                <p:nvSpPr>
                  <p:cNvPr id="232560" name="Line 112"/>
                  <p:cNvSpPr>
                    <a:spLocks noChangeShapeType="1"/>
                  </p:cNvSpPr>
                  <p:nvPr userDrawn="1"/>
                </p:nvSpPr>
                <p:spPr bwMode="hidden">
                  <a:xfrm flipV="1">
                    <a:off x="3" y="2738"/>
                    <a:ext cx="14" cy="23"/>
                  </a:xfrm>
                  <a:prstGeom prst="line">
                    <a:avLst/>
                  </a:prstGeom>
                  <a:noFill/>
                  <a:ln w="19050">
                    <a:solidFill>
                      <a:schemeClr val="accent2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232561" name="Group 113"/>
            <p:cNvGrpSpPr>
              <a:grpSpLocks/>
            </p:cNvGrpSpPr>
            <p:nvPr userDrawn="1"/>
          </p:nvGrpSpPr>
          <p:grpSpPr bwMode="auto">
            <a:xfrm>
              <a:off x="16" y="1326"/>
              <a:ext cx="3325" cy="2948"/>
              <a:chOff x="16" y="1326"/>
              <a:chExt cx="3325" cy="2948"/>
            </a:xfrm>
          </p:grpSpPr>
          <p:sp>
            <p:nvSpPr>
              <p:cNvPr id="232562" name="Freeform 114"/>
              <p:cNvSpPr>
                <a:spLocks/>
              </p:cNvSpPr>
              <p:nvPr/>
            </p:nvSpPr>
            <p:spPr bwMode="hidden">
              <a:xfrm>
                <a:off x="16" y="2656"/>
                <a:ext cx="1440" cy="1618"/>
              </a:xfrm>
              <a:custGeom>
                <a:avLst/>
                <a:gdLst>
                  <a:gd name="T0" fmla="*/ 873 w 1435"/>
                  <a:gd name="T1" fmla="*/ 1150 h 1618"/>
                  <a:gd name="T2" fmla="*/ 741 w 1435"/>
                  <a:gd name="T3" fmla="*/ 1019 h 1618"/>
                  <a:gd name="T4" fmla="*/ 610 w 1435"/>
                  <a:gd name="T5" fmla="*/ 875 h 1618"/>
                  <a:gd name="T6" fmla="*/ 490 w 1435"/>
                  <a:gd name="T7" fmla="*/ 737 h 1618"/>
                  <a:gd name="T8" fmla="*/ 377 w 1435"/>
                  <a:gd name="T9" fmla="*/ 593 h 1618"/>
                  <a:gd name="T10" fmla="*/ 275 w 1435"/>
                  <a:gd name="T11" fmla="*/ 443 h 1618"/>
                  <a:gd name="T12" fmla="*/ 173 w 1435"/>
                  <a:gd name="T13" fmla="*/ 299 h 1618"/>
                  <a:gd name="T14" fmla="*/ 84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84 w 1435"/>
                  <a:gd name="T21" fmla="*/ 155 h 1618"/>
                  <a:gd name="T22" fmla="*/ 173 w 1435"/>
                  <a:gd name="T23" fmla="*/ 305 h 1618"/>
                  <a:gd name="T24" fmla="*/ 269 w 1435"/>
                  <a:gd name="T25" fmla="*/ 449 h 1618"/>
                  <a:gd name="T26" fmla="*/ 377 w 1435"/>
                  <a:gd name="T27" fmla="*/ 593 h 1618"/>
                  <a:gd name="T28" fmla="*/ 490 w 1435"/>
                  <a:gd name="T29" fmla="*/ 737 h 1618"/>
                  <a:gd name="T30" fmla="*/ 610 w 1435"/>
                  <a:gd name="T31" fmla="*/ 881 h 1618"/>
                  <a:gd name="T32" fmla="*/ 735 w 1435"/>
                  <a:gd name="T33" fmla="*/ 1019 h 1618"/>
                  <a:gd name="T34" fmla="*/ 873 w 1435"/>
                  <a:gd name="T35" fmla="*/ 1150 h 1618"/>
                  <a:gd name="T36" fmla="*/ 1010 w 1435"/>
                  <a:gd name="T37" fmla="*/ 1276 h 1618"/>
                  <a:gd name="T38" fmla="*/ 1148 w 1435"/>
                  <a:gd name="T39" fmla="*/ 1396 h 1618"/>
                  <a:gd name="T40" fmla="*/ 1286 w 1435"/>
                  <a:gd name="T41" fmla="*/ 1510 h 1618"/>
                  <a:gd name="T42" fmla="*/ 1429 w 1435"/>
                  <a:gd name="T43" fmla="*/ 1618 h 1618"/>
                  <a:gd name="T44" fmla="*/ 1435 w 1435"/>
                  <a:gd name="T45" fmla="*/ 1618 h 1618"/>
                  <a:gd name="T46" fmla="*/ 1292 w 1435"/>
                  <a:gd name="T47" fmla="*/ 1510 h 1618"/>
                  <a:gd name="T48" fmla="*/ 1154 w 1435"/>
                  <a:gd name="T49" fmla="*/ 1396 h 1618"/>
                  <a:gd name="T50" fmla="*/ 1010 w 1435"/>
                  <a:gd name="T51" fmla="*/ 1276 h 1618"/>
                  <a:gd name="T52" fmla="*/ 873 w 1435"/>
                  <a:gd name="T53" fmla="*/ 1150 h 1618"/>
                  <a:gd name="T54" fmla="*/ 873 w 1435"/>
                  <a:gd name="T55" fmla="*/ 1150 h 16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3" name="Freeform 115"/>
              <p:cNvSpPr>
                <a:spLocks/>
              </p:cNvSpPr>
              <p:nvPr/>
            </p:nvSpPr>
            <p:spPr bwMode="hidden">
              <a:xfrm>
                <a:off x="16" y="2260"/>
                <a:ext cx="1673" cy="2014"/>
              </a:xfrm>
              <a:custGeom>
                <a:avLst/>
                <a:gdLst>
                  <a:gd name="T0" fmla="*/ 957 w 1668"/>
                  <a:gd name="T1" fmla="*/ 1463 h 2014"/>
                  <a:gd name="T2" fmla="*/ 789 w 1668"/>
                  <a:gd name="T3" fmla="*/ 1289 h 2014"/>
                  <a:gd name="T4" fmla="*/ 634 w 1668"/>
                  <a:gd name="T5" fmla="*/ 1115 h 2014"/>
                  <a:gd name="T6" fmla="*/ 490 w 1668"/>
                  <a:gd name="T7" fmla="*/ 929 h 2014"/>
                  <a:gd name="T8" fmla="*/ 365 w 1668"/>
                  <a:gd name="T9" fmla="*/ 743 h 2014"/>
                  <a:gd name="T10" fmla="*/ 251 w 1668"/>
                  <a:gd name="T11" fmla="*/ 557 h 2014"/>
                  <a:gd name="T12" fmla="*/ 149 w 1668"/>
                  <a:gd name="T13" fmla="*/ 372 h 2014"/>
                  <a:gd name="T14" fmla="*/ 66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6 w 1668"/>
                  <a:gd name="T21" fmla="*/ 198 h 2014"/>
                  <a:gd name="T22" fmla="*/ 149 w 1668"/>
                  <a:gd name="T23" fmla="*/ 384 h 2014"/>
                  <a:gd name="T24" fmla="*/ 251 w 1668"/>
                  <a:gd name="T25" fmla="*/ 569 h 2014"/>
                  <a:gd name="T26" fmla="*/ 365 w 1668"/>
                  <a:gd name="T27" fmla="*/ 755 h 2014"/>
                  <a:gd name="T28" fmla="*/ 490 w 1668"/>
                  <a:gd name="T29" fmla="*/ 935 h 2014"/>
                  <a:gd name="T30" fmla="*/ 634 w 1668"/>
                  <a:gd name="T31" fmla="*/ 1115 h 2014"/>
                  <a:gd name="T32" fmla="*/ 789 w 1668"/>
                  <a:gd name="T33" fmla="*/ 1295 h 2014"/>
                  <a:gd name="T34" fmla="*/ 957 w 1668"/>
                  <a:gd name="T35" fmla="*/ 1463 h 2014"/>
                  <a:gd name="T36" fmla="*/ 1130 w 1668"/>
                  <a:gd name="T37" fmla="*/ 1618 h 2014"/>
                  <a:gd name="T38" fmla="*/ 1303 w 1668"/>
                  <a:gd name="T39" fmla="*/ 1762 h 2014"/>
                  <a:gd name="T40" fmla="*/ 1483 w 1668"/>
                  <a:gd name="T41" fmla="*/ 1894 h 2014"/>
                  <a:gd name="T42" fmla="*/ 1662 w 1668"/>
                  <a:gd name="T43" fmla="*/ 2014 h 2014"/>
                  <a:gd name="T44" fmla="*/ 1668 w 1668"/>
                  <a:gd name="T45" fmla="*/ 2014 h 2014"/>
                  <a:gd name="T46" fmla="*/ 1483 w 1668"/>
                  <a:gd name="T47" fmla="*/ 1894 h 2014"/>
                  <a:gd name="T48" fmla="*/ 1303 w 1668"/>
                  <a:gd name="T49" fmla="*/ 1762 h 2014"/>
                  <a:gd name="T50" fmla="*/ 1130 w 1668"/>
                  <a:gd name="T51" fmla="*/ 1618 h 2014"/>
                  <a:gd name="T52" fmla="*/ 957 w 1668"/>
                  <a:gd name="T53" fmla="*/ 1463 h 2014"/>
                  <a:gd name="T54" fmla="*/ 957 w 1668"/>
                  <a:gd name="T55" fmla="*/ 1463 h 20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32564" name="Rectangle 116"/>
              <p:cNvSpPr>
                <a:spLocks noChangeArrowheads="1"/>
              </p:cNvSpPr>
              <p:nvPr/>
            </p:nvSpPr>
            <p:spPr bwMode="hidden">
              <a:xfrm rot="-2488720">
                <a:off x="1988" y="1919"/>
                <a:ext cx="1353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5" name="Rectangle 117"/>
              <p:cNvSpPr>
                <a:spLocks noChangeArrowheads="1"/>
              </p:cNvSpPr>
              <p:nvPr/>
            </p:nvSpPr>
            <p:spPr bwMode="hidden">
              <a:xfrm rot="-5087790">
                <a:off x="1964" y="2613"/>
                <a:ext cx="2217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6" name="Rectangle 118"/>
              <p:cNvSpPr>
                <a:spLocks noChangeArrowheads="1"/>
              </p:cNvSpPr>
              <p:nvPr/>
            </p:nvSpPr>
            <p:spPr bwMode="hidden">
              <a:xfrm rot="-3417299">
                <a:off x="1019" y="2694"/>
                <a:ext cx="2678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32567" name="Rectangle 119"/>
              <p:cNvSpPr>
                <a:spLocks noChangeArrowheads="1"/>
              </p:cNvSpPr>
              <p:nvPr/>
            </p:nvSpPr>
            <p:spPr bwMode="hidden">
              <a:xfrm rot="-835848">
                <a:off x="688" y="1748"/>
                <a:ext cx="2390" cy="17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32568" name="Group 120"/>
              <p:cNvGrpSpPr>
                <a:grpSpLocks noChangeAspect="1"/>
              </p:cNvGrpSpPr>
              <p:nvPr/>
            </p:nvGrpSpPr>
            <p:grpSpPr bwMode="auto">
              <a:xfrm>
                <a:off x="3046" y="1326"/>
                <a:ext cx="259" cy="299"/>
                <a:chOff x="3042" y="1265"/>
                <a:chExt cx="367" cy="424"/>
              </a:xfrm>
            </p:grpSpPr>
            <p:sp>
              <p:nvSpPr>
                <p:cNvPr id="232569" name="Oval 121"/>
                <p:cNvSpPr>
                  <a:spLocks noChangeAspect="1" noChangeArrowheads="1"/>
                </p:cNvSpPr>
                <p:nvPr userDrawn="1"/>
              </p:nvSpPr>
              <p:spPr bwMode="hidden">
                <a:xfrm rot="2828979">
                  <a:off x="2982" y="1467"/>
                  <a:ext cx="282" cy="16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2570" name="Freeform 122"/>
                <p:cNvSpPr>
                  <a:spLocks noChangeAspect="1"/>
                </p:cNvSpPr>
                <p:nvPr userDrawn="1"/>
              </p:nvSpPr>
              <p:spPr bwMode="hidden">
                <a:xfrm>
                  <a:off x="3070" y="1374"/>
                  <a:ext cx="227" cy="222"/>
                </a:xfrm>
                <a:custGeom>
                  <a:avLst/>
                  <a:gdLst>
                    <a:gd name="T0" fmla="*/ 227 w 227"/>
                    <a:gd name="T1" fmla="*/ 134 h 222"/>
                    <a:gd name="T2" fmla="*/ 203 w 227"/>
                    <a:gd name="T3" fmla="*/ 144 h 222"/>
                    <a:gd name="T4" fmla="*/ 179 w 227"/>
                    <a:gd name="T5" fmla="*/ 138 h 222"/>
                    <a:gd name="T6" fmla="*/ 149 w 227"/>
                    <a:gd name="T7" fmla="*/ 126 h 222"/>
                    <a:gd name="T8" fmla="*/ 126 w 227"/>
                    <a:gd name="T9" fmla="*/ 102 h 222"/>
                    <a:gd name="T10" fmla="*/ 102 w 227"/>
                    <a:gd name="T11" fmla="*/ 72 h 222"/>
                    <a:gd name="T12" fmla="*/ 84 w 227"/>
                    <a:gd name="T13" fmla="*/ 48 h 222"/>
                    <a:gd name="T14" fmla="*/ 78 w 227"/>
                    <a:gd name="T15" fmla="*/ 24 h 222"/>
                    <a:gd name="T16" fmla="*/ 84 w 227"/>
                    <a:gd name="T17" fmla="*/ 0 h 222"/>
                    <a:gd name="T18" fmla="*/ 84 w 227"/>
                    <a:gd name="T19" fmla="*/ 0 h 222"/>
                    <a:gd name="T20" fmla="*/ 78 w 227"/>
                    <a:gd name="T21" fmla="*/ 0 h 222"/>
                    <a:gd name="T22" fmla="*/ 18 w 227"/>
                    <a:gd name="T23" fmla="*/ 60 h 222"/>
                    <a:gd name="T24" fmla="*/ 0 w 227"/>
                    <a:gd name="T25" fmla="*/ 90 h 222"/>
                    <a:gd name="T26" fmla="*/ 0 w 227"/>
                    <a:gd name="T27" fmla="*/ 120 h 222"/>
                    <a:gd name="T28" fmla="*/ 12 w 227"/>
                    <a:gd name="T29" fmla="*/ 156 h 222"/>
                    <a:gd name="T30" fmla="*/ 36 w 227"/>
                    <a:gd name="T31" fmla="*/ 192 h 222"/>
                    <a:gd name="T32" fmla="*/ 66 w 227"/>
                    <a:gd name="T33" fmla="*/ 216 h 222"/>
                    <a:gd name="T34" fmla="*/ 96 w 227"/>
                    <a:gd name="T35" fmla="*/ 222 h 222"/>
                    <a:gd name="T36" fmla="*/ 126 w 227"/>
                    <a:gd name="T37" fmla="*/ 222 h 222"/>
                    <a:gd name="T38" fmla="*/ 155 w 227"/>
                    <a:gd name="T39" fmla="*/ 210 h 222"/>
                    <a:gd name="T40" fmla="*/ 227 w 227"/>
                    <a:gd name="T41" fmla="*/ 138 h 222"/>
                    <a:gd name="T42" fmla="*/ 227 w 227"/>
                    <a:gd name="T43" fmla="*/ 134 h 2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1" name="Freeform 123"/>
                <p:cNvSpPr>
                  <a:spLocks noChangeAspect="1"/>
                </p:cNvSpPr>
                <p:nvPr userDrawn="1"/>
              </p:nvSpPr>
              <p:spPr bwMode="hidden">
                <a:xfrm>
                  <a:off x="3144" y="1365"/>
                  <a:ext cx="163" cy="155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2" name="Freeform 124"/>
                <p:cNvSpPr>
                  <a:spLocks noChangeAspect="1"/>
                </p:cNvSpPr>
                <p:nvPr userDrawn="1"/>
              </p:nvSpPr>
              <p:spPr bwMode="hidden">
                <a:xfrm>
                  <a:off x="3202" y="1272"/>
                  <a:ext cx="203" cy="198"/>
                </a:xfrm>
                <a:custGeom>
                  <a:avLst/>
                  <a:gdLst>
                    <a:gd name="T0" fmla="*/ 179 w 203"/>
                    <a:gd name="T1" fmla="*/ 18 h 198"/>
                    <a:gd name="T2" fmla="*/ 197 w 203"/>
                    <a:gd name="T3" fmla="*/ 48 h 198"/>
                    <a:gd name="T4" fmla="*/ 203 w 203"/>
                    <a:gd name="T5" fmla="*/ 60 h 198"/>
                    <a:gd name="T6" fmla="*/ 197 w 203"/>
                    <a:gd name="T7" fmla="*/ 66 h 198"/>
                    <a:gd name="T8" fmla="*/ 65 w 203"/>
                    <a:gd name="T9" fmla="*/ 192 h 198"/>
                    <a:gd name="T10" fmla="*/ 59 w 203"/>
                    <a:gd name="T11" fmla="*/ 198 h 198"/>
                    <a:gd name="T12" fmla="*/ 47 w 203"/>
                    <a:gd name="T13" fmla="*/ 192 h 198"/>
                    <a:gd name="T14" fmla="*/ 17 w 203"/>
                    <a:gd name="T15" fmla="*/ 174 h 198"/>
                    <a:gd name="T16" fmla="*/ 0 w 203"/>
                    <a:gd name="T17" fmla="*/ 150 h 198"/>
                    <a:gd name="T18" fmla="*/ 0 w 203"/>
                    <a:gd name="T19" fmla="*/ 126 h 198"/>
                    <a:gd name="T20" fmla="*/ 131 w 203"/>
                    <a:gd name="T21" fmla="*/ 0 h 198"/>
                    <a:gd name="T22" fmla="*/ 155 w 203"/>
                    <a:gd name="T23" fmla="*/ 0 h 198"/>
                    <a:gd name="T24" fmla="*/ 179 w 203"/>
                    <a:gd name="T25" fmla="*/ 18 h 198"/>
                    <a:gd name="T26" fmla="*/ 179 w 203"/>
                    <a:gd name="T27" fmla="*/ 18 h 1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</a:cxnLst>
                  <a:rect l="0" t="0" r="r" b="b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232573" name="Freeform 125"/>
                <p:cNvSpPr>
                  <a:spLocks noChangeAspect="1"/>
                </p:cNvSpPr>
                <p:nvPr userDrawn="1"/>
              </p:nvSpPr>
              <p:spPr bwMode="hidden">
                <a:xfrm>
                  <a:off x="3330" y="1265"/>
                  <a:ext cx="79" cy="74"/>
                </a:xfrm>
                <a:custGeom>
                  <a:avLst/>
                  <a:gdLst>
                    <a:gd name="T0" fmla="*/ 221 w 233"/>
                    <a:gd name="T1" fmla="*/ 216 h 234"/>
                    <a:gd name="T2" fmla="*/ 192 w 233"/>
                    <a:gd name="T3" fmla="*/ 234 h 234"/>
                    <a:gd name="T4" fmla="*/ 150 w 233"/>
                    <a:gd name="T5" fmla="*/ 234 h 234"/>
                    <a:gd name="T6" fmla="*/ 102 w 233"/>
                    <a:gd name="T7" fmla="*/ 210 h 234"/>
                    <a:gd name="T8" fmla="*/ 54 w 233"/>
                    <a:gd name="T9" fmla="*/ 174 h 234"/>
                    <a:gd name="T10" fmla="*/ 24 w 233"/>
                    <a:gd name="T11" fmla="*/ 132 h 234"/>
                    <a:gd name="T12" fmla="*/ 6 w 233"/>
                    <a:gd name="T13" fmla="*/ 84 h 234"/>
                    <a:gd name="T14" fmla="*/ 0 w 233"/>
                    <a:gd name="T15" fmla="*/ 42 h 234"/>
                    <a:gd name="T16" fmla="*/ 12 w 233"/>
                    <a:gd name="T17" fmla="*/ 12 h 234"/>
                    <a:gd name="T18" fmla="*/ 48 w 233"/>
                    <a:gd name="T19" fmla="*/ 0 h 234"/>
                    <a:gd name="T20" fmla="*/ 84 w 233"/>
                    <a:gd name="T21" fmla="*/ 0 h 234"/>
                    <a:gd name="T22" fmla="*/ 132 w 233"/>
                    <a:gd name="T23" fmla="*/ 18 h 234"/>
                    <a:gd name="T24" fmla="*/ 174 w 233"/>
                    <a:gd name="T25" fmla="*/ 54 h 234"/>
                    <a:gd name="T26" fmla="*/ 210 w 233"/>
                    <a:gd name="T27" fmla="*/ 102 h 234"/>
                    <a:gd name="T28" fmla="*/ 233 w 233"/>
                    <a:gd name="T29" fmla="*/ 144 h 234"/>
                    <a:gd name="T30" fmla="*/ 233 w 233"/>
                    <a:gd name="T31" fmla="*/ 186 h 234"/>
                    <a:gd name="T32" fmla="*/ 221 w 233"/>
                    <a:gd name="T33" fmla="*/ 216 h 234"/>
                    <a:gd name="T34" fmla="*/ 221 w 233"/>
                    <a:gd name="T35" fmla="*/ 216 h 2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84706"/>
                        <a:invGamma/>
                      </a:schemeClr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sp>
        <p:nvSpPr>
          <p:cNvPr id="232574" name="Rectangle 12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F0268BCB-4E19-D644-8194-789C13BC1B03}" type="datetimeFigureOut">
              <a:rPr lang="en-US" smtClean="0"/>
              <a:t>13.12.13</a:t>
            </a:fld>
            <a:endParaRPr lang="en-US"/>
          </a:p>
        </p:txBody>
      </p:sp>
      <p:sp>
        <p:nvSpPr>
          <p:cNvPr id="232575" name="Rectangle 12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32576" name="Rectangle 1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FFFFFF"/>
                  </a:outerShdw>
                </a:effectLst>
              </a:defRPr>
            </a:lvl1pPr>
          </a:lstStyle>
          <a:p>
            <a:fld id="{DDBF9250-0F18-4443-9C73-E973DF66D0FD}" type="slidenum">
              <a:rPr lang="en-US" smtClean="0"/>
              <a:t>‹#›</a:t>
            </a:fld>
            <a:endParaRPr lang="en-US"/>
          </a:p>
        </p:txBody>
      </p:sp>
      <p:sp>
        <p:nvSpPr>
          <p:cNvPr id="232577" name="Rectangle 129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232578" name="Rectangle 130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FFFFFF"/>
            </a:outerShdw>
          </a:effectLst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charset="0"/>
        <a:buChar char="u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u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charset="0"/>
        <a:buChar char="u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wmf"/><Relationship Id="rId3" Type="http://schemas.openxmlformats.org/officeDocument/2006/relationships/image" Target="../media/image15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4" Type="http://schemas.openxmlformats.org/officeDocument/2006/relationships/image" Target="../media/image3.wmf"/><Relationship Id="rId5" Type="http://schemas.openxmlformats.org/officeDocument/2006/relationships/image" Target="../media/image4.wmf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wmf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w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wmf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241925" y="483784"/>
            <a:ext cx="8902075" cy="3089680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СОСТОЯНИЙ (КОНЕЧНОГО АВТОМАТА)</a:t>
            </a:r>
            <a:endParaRPr lang="ru-RU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</a:t>
            </a:r>
            <a:r>
              <a:rPr lang="en-US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STATECHART DIAGRAM)</a:t>
            </a:r>
            <a:endParaRPr lang="ru-RU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46618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66323" y="20807"/>
            <a:ext cx="8942752" cy="113982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Простое</a:t>
            </a:r>
            <a:r>
              <a:rPr lang="en-US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состояние</a:t>
            </a:r>
            <a:r>
              <a:rPr lang="ru-RU" dirty="0" smtClean="0">
                <a:latin typeface="Arial Narrow" charset="0"/>
              </a:rPr>
              <a:t> </a:t>
            </a:r>
            <a:r>
              <a:rPr lang="en-US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(simple state) </a:t>
            </a:r>
            <a:endParaRPr lang="ru-RU" i="1" dirty="0">
              <a:latin typeface="Arial Narrow" charset="0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166323" y="1160632"/>
            <a:ext cx="8942752" cy="3924131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называется состояние, которое не имеет внутренних регионов и </a:t>
            </a:r>
            <a:r>
              <a:rPr lang="ru-RU" dirty="0" err="1">
                <a:latin typeface="Arial Narrow" charset="0"/>
              </a:rPr>
              <a:t>подсостояний</a:t>
            </a:r>
            <a:endParaRPr lang="ru-RU" dirty="0">
              <a:latin typeface="Arial Narrow" charset="0"/>
            </a:endParaRPr>
          </a:p>
          <a:p>
            <a:pPr eaLnBrk="1" hangingPunct="1"/>
            <a:r>
              <a:rPr lang="ru-RU" dirty="0">
                <a:latin typeface="Arial Narrow" charset="0"/>
              </a:rPr>
              <a:t>На диаграмме конечного автомата допускается изображать состояния без имени, которые называются </a:t>
            </a:r>
            <a:r>
              <a:rPr lang="ru-RU" i="1" dirty="0">
                <a:latin typeface="Arial Narrow" charset="0"/>
              </a:rPr>
              <a:t>анонимными</a:t>
            </a:r>
            <a:r>
              <a:rPr lang="ru-RU" dirty="0">
                <a:latin typeface="Arial Narrow" charset="0"/>
              </a:rPr>
              <a:t> состояниями</a:t>
            </a:r>
          </a:p>
          <a:p>
            <a:pPr eaLnBrk="1" hangingPunct="1"/>
            <a:r>
              <a:rPr lang="ru-RU" dirty="0">
                <a:latin typeface="Arial Narrow" charset="0"/>
              </a:rPr>
              <a:t>Все анонимные состояния считаются различными</a:t>
            </a:r>
          </a:p>
          <a:p>
            <a:pPr eaLnBrk="1" hangingPunct="1"/>
            <a:r>
              <a:rPr lang="ru-RU" dirty="0">
                <a:latin typeface="Arial Narrow" charset="0"/>
              </a:rPr>
              <a:t>На одной диаграмме нежелательно показывать одно и то же именованное состояние дважды, поскольку это может привести к недоразумению </a:t>
            </a:r>
          </a:p>
        </p:txBody>
      </p:sp>
      <p:pic>
        <p:nvPicPr>
          <p:cNvPr id="7172" name="Picture 4" descr="Рис_10_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613" y="5248959"/>
            <a:ext cx="7343775" cy="137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2014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684" y="120946"/>
            <a:ext cx="8608466" cy="1147467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Простое состояние с внутренними действиями</a:t>
            </a:r>
            <a:endParaRPr lang="en-US" dirty="0">
              <a:latin typeface="Arial Narrow" charset="0"/>
            </a:endParaRPr>
          </a:p>
        </p:txBody>
      </p:sp>
      <p:pic>
        <p:nvPicPr>
          <p:cNvPr id="8195" name="Picture 3" descr="Состояния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0" y="1364363"/>
            <a:ext cx="8146478" cy="530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9616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52189"/>
            <a:ext cx="9144000" cy="113982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Секция внутренней деятельности</a:t>
            </a:r>
            <a:endParaRPr lang="ru-RU" dirty="0">
              <a:latin typeface="Arial Narrow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51203" y="1192014"/>
            <a:ext cx="8830254" cy="549023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b="1" dirty="0" err="1">
                <a:latin typeface="Arial Narrow" charset="0"/>
              </a:rPr>
              <a:t>entry</a:t>
            </a:r>
            <a:r>
              <a:rPr lang="ru-RU" dirty="0">
                <a:latin typeface="Arial Narrow" charset="0"/>
              </a:rPr>
              <a:t> - эта метка специфицирует </a:t>
            </a:r>
            <a:r>
              <a:rPr lang="ru-RU" dirty="0" smtClean="0">
                <a:latin typeface="Arial Narrow" charset="0"/>
              </a:rPr>
              <a:t>входное поведение. </a:t>
            </a:r>
            <a:r>
              <a:rPr lang="ru-RU" dirty="0">
                <a:latin typeface="Arial Narrow" charset="0"/>
              </a:rPr>
              <a:t>Это поведение выполняется всякий раз, когда происходит вход в данное состояние независимо от перехода, позволившего достичь это </a:t>
            </a:r>
            <a:r>
              <a:rPr lang="ru-RU" dirty="0" smtClean="0">
                <a:latin typeface="Arial Narrow" charset="0"/>
              </a:rPr>
              <a:t>состояние</a:t>
            </a:r>
            <a:endParaRPr lang="ru-RU" dirty="0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b="1" dirty="0" err="1">
                <a:latin typeface="Arial Narrow" charset="0"/>
              </a:rPr>
              <a:t>exit</a:t>
            </a:r>
            <a:r>
              <a:rPr lang="ru-RU" dirty="0">
                <a:latin typeface="Arial Narrow" charset="0"/>
              </a:rPr>
              <a:t> - эта метка </a:t>
            </a:r>
            <a:r>
              <a:rPr lang="ru-RU" dirty="0" smtClean="0">
                <a:latin typeface="Arial Narrow" charset="0"/>
              </a:rPr>
              <a:t>специфицирует выходное поведение. </a:t>
            </a:r>
            <a:r>
              <a:rPr lang="ru-RU" dirty="0">
                <a:latin typeface="Arial Narrow" charset="0"/>
              </a:rPr>
              <a:t>Это поведение выполняется всякий раз, когда происходит выход из данного состояния независимо от перехода, который выводит из этого состояния 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err="1">
                <a:latin typeface="Arial Narrow" charset="0"/>
              </a:rPr>
              <a:t>do</a:t>
            </a:r>
            <a:r>
              <a:rPr lang="ru-RU" dirty="0">
                <a:latin typeface="Arial Narrow" charset="0"/>
              </a:rPr>
              <a:t> - эта метка специфицирует поведение, которое выполняется до тех пор, пока моделируемый элемент находится в данном состоянии, или до тех пор, пока не закончится выполнение деятельности, специфицированной соответствующим </a:t>
            </a:r>
            <a:r>
              <a:rPr lang="ru-RU" dirty="0" smtClean="0">
                <a:latin typeface="Arial Narrow" charset="0"/>
              </a:rPr>
              <a:t>выражением</a:t>
            </a:r>
            <a:endParaRPr lang="ru-RU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8374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42" y="277813"/>
            <a:ext cx="9001646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Внутренние переходы и отложенные события</a:t>
            </a:r>
            <a:endParaRPr lang="ru-RU" dirty="0">
              <a:latin typeface="Arial Narrow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105843" y="1599055"/>
            <a:ext cx="9001646" cy="525145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b="1" i="1" dirty="0">
                <a:latin typeface="Arial Narrow" charset="0"/>
              </a:rPr>
              <a:t>Внутренний</a:t>
            </a:r>
            <a:r>
              <a:rPr lang="ru-RU" b="1" dirty="0">
                <a:latin typeface="Arial Narrow" charset="0"/>
              </a:rPr>
              <a:t> (</a:t>
            </a:r>
            <a:r>
              <a:rPr lang="ru-RU" b="1" dirty="0" err="1">
                <a:latin typeface="Arial Narrow" charset="0"/>
              </a:rPr>
              <a:t>internal</a:t>
            </a:r>
            <a:r>
              <a:rPr lang="ru-RU" b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переход выполняется без выхода из состояние и без повторного входа в состояние, в котором он определен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latin typeface="Arial Narrow" charset="0"/>
              </a:rPr>
              <a:t>Отложенные </a:t>
            </a:r>
            <a:r>
              <a:rPr lang="ru-RU" b="1" dirty="0">
                <a:latin typeface="Arial Narrow" charset="0"/>
              </a:rPr>
              <a:t>события </a:t>
            </a:r>
            <a:r>
              <a:rPr lang="ru-RU" dirty="0">
                <a:latin typeface="Arial Narrow" charset="0"/>
              </a:rPr>
              <a:t>сохраняются до тех пор, пока не будет достигнуто другое состояние, в котором эти события смогут инициировать некоторый переход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>
                <a:latin typeface="Arial Narrow" charset="0"/>
              </a:rPr>
              <a:t>Отложенное событие </a:t>
            </a:r>
            <a:r>
              <a:rPr lang="ru-RU" dirty="0">
                <a:latin typeface="Arial Narrow" charset="0"/>
              </a:rPr>
              <a:t>представляется отдельной строкой текста в соответствии </a:t>
            </a:r>
            <a:r>
              <a:rPr lang="ru-RU" dirty="0" smtClean="0">
                <a:latin typeface="Arial Narrow" charset="0"/>
              </a:rPr>
              <a:t>с </a:t>
            </a:r>
            <a:r>
              <a:rPr lang="ru-RU" dirty="0">
                <a:latin typeface="Arial Narrow" charset="0"/>
              </a:rPr>
              <a:t>синтаксисом для триггера, после которой следует разделитель </a:t>
            </a:r>
            <a:r>
              <a:rPr lang="ja-JP" altLang="ru-RU" dirty="0">
                <a:latin typeface="Arial Narrow" charset="0"/>
              </a:rPr>
              <a:t>“</a:t>
            </a:r>
            <a:r>
              <a:rPr lang="ru-RU" dirty="0">
                <a:latin typeface="Arial Narrow" charset="0"/>
              </a:rPr>
              <a:t>/</a:t>
            </a:r>
            <a:r>
              <a:rPr lang="ja-JP" altLang="ru-RU" dirty="0">
                <a:latin typeface="Arial Narrow" charset="0"/>
              </a:rPr>
              <a:t>”</a:t>
            </a:r>
            <a:r>
              <a:rPr lang="ru-RU" dirty="0">
                <a:latin typeface="Arial Narrow" charset="0"/>
              </a:rPr>
              <a:t> (обратный </a:t>
            </a:r>
            <a:r>
              <a:rPr lang="ru-RU" dirty="0" err="1">
                <a:latin typeface="Arial Narrow" charset="0"/>
              </a:rPr>
              <a:t>слэш</a:t>
            </a:r>
            <a:r>
              <a:rPr lang="ru-RU" dirty="0">
                <a:latin typeface="Arial Narrow" charset="0"/>
              </a:rPr>
              <a:t>) и ключевое слово </a:t>
            </a:r>
            <a:r>
              <a:rPr lang="en-US" dirty="0">
                <a:latin typeface="Arial Narrow" charset="0"/>
              </a:rPr>
              <a:t>defer</a:t>
            </a:r>
            <a:endParaRPr lang="ru-RU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947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971550" y="404813"/>
            <a:ext cx="7993063" cy="71913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Спецификация перехода триггер??</a:t>
            </a:r>
            <a:endParaRPr lang="ru-RU" dirty="0">
              <a:latin typeface="Arial Narrow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181444" y="1485900"/>
            <a:ext cx="8927631" cy="31100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b="1" i="1" dirty="0">
                <a:latin typeface="Arial Narrow" charset="0"/>
              </a:rPr>
              <a:t>Событие (</a:t>
            </a:r>
            <a:r>
              <a:rPr lang="en-US" b="1" i="1" dirty="0">
                <a:latin typeface="Arial Narrow" charset="0"/>
              </a:rPr>
              <a:t>event</a:t>
            </a:r>
            <a:r>
              <a:rPr lang="ru-RU" b="1" i="1" dirty="0">
                <a:latin typeface="Arial Narrow" charset="0"/>
              </a:rPr>
              <a:t>)</a:t>
            </a:r>
            <a:r>
              <a:rPr lang="ru-RU" b="1" dirty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является спецификацией некоторых условий, которые оказывают влияние на поведение моделируемой сущности</a:t>
            </a:r>
          </a:p>
          <a:p>
            <a:pPr eaLnBrk="1" hangingPunct="1"/>
            <a:r>
              <a:rPr lang="ru-RU" b="1" i="1" dirty="0">
                <a:latin typeface="Arial Narrow" charset="0"/>
              </a:rPr>
              <a:t>Триггер (</a:t>
            </a:r>
            <a:r>
              <a:rPr lang="en-US" b="1" i="1" dirty="0">
                <a:latin typeface="Arial Narrow" charset="0"/>
              </a:rPr>
              <a:t>trigger</a:t>
            </a:r>
            <a:r>
              <a:rPr lang="ru-RU" b="1" i="1" dirty="0">
                <a:latin typeface="Arial Narrow" charset="0"/>
              </a:rPr>
              <a:t>)</a:t>
            </a:r>
            <a:r>
              <a:rPr lang="ru-RU" b="1" dirty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устанавливает отношение события с поведением, которое может оказывать влияние на экземпляр классификатора</a:t>
            </a:r>
          </a:p>
        </p:txBody>
      </p:sp>
      <p:pic>
        <p:nvPicPr>
          <p:cNvPr id="12292" name="Picture 4" descr="ST_3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37" y="4782437"/>
            <a:ext cx="7435773" cy="1809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38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6161"/>
            <a:ext cx="8229600" cy="11398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Составной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переход</a:t>
            </a:r>
            <a:endParaRPr lang="ru-RU" i="1" dirty="0">
              <a:latin typeface="Arial Narrow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166323" y="1205986"/>
            <a:ext cx="8815134" cy="5476265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- является производным семантическим </a:t>
            </a:r>
            <a:r>
              <a:rPr lang="ru-RU" dirty="0" smtClean="0">
                <a:latin typeface="Arial Narrow" charset="0"/>
              </a:rPr>
              <a:t>понятием </a:t>
            </a:r>
            <a:r>
              <a:rPr lang="ja-JP" altLang="ru-RU" dirty="0">
                <a:latin typeface="Arial Narrow" charset="0"/>
              </a:rPr>
              <a:t>“</a:t>
            </a:r>
            <a:r>
              <a:rPr lang="ru-RU" dirty="0">
                <a:latin typeface="Arial Narrow" charset="0"/>
              </a:rPr>
              <a:t>семантически полный</a:t>
            </a:r>
            <a:r>
              <a:rPr lang="ja-JP" altLang="ru-RU" dirty="0">
                <a:latin typeface="Arial Narrow" charset="0"/>
              </a:rPr>
              <a:t>”</a:t>
            </a:r>
            <a:r>
              <a:rPr lang="ru-RU" dirty="0">
                <a:latin typeface="Arial Narrow" charset="0"/>
              </a:rPr>
              <a:t> путь, совершаемый одним или несколькими переходами.</a:t>
            </a:r>
          </a:p>
          <a:p>
            <a:pPr eaLnBrk="1" hangingPunct="1"/>
            <a:r>
              <a:rPr lang="ru-RU" dirty="0">
                <a:latin typeface="Arial Narrow" charset="0"/>
              </a:rPr>
              <a:t>Передача сигнала является действием, которое имеет специальную графическую </a:t>
            </a:r>
            <a:r>
              <a:rPr lang="ru-RU" dirty="0" smtClean="0">
                <a:latin typeface="Arial Narrow" charset="0"/>
              </a:rPr>
              <a:t>нотацию </a:t>
            </a:r>
            <a:endParaRPr lang="ru-RU" dirty="0">
              <a:latin typeface="Arial Narrow" charset="0"/>
            </a:endParaRPr>
          </a:p>
          <a:p>
            <a:pPr eaLnBrk="1" hangingPunct="1"/>
            <a:r>
              <a:rPr lang="ru-RU" dirty="0">
                <a:latin typeface="Arial Narrow" charset="0"/>
              </a:rPr>
              <a:t>Прием сигнала, который также называют </a:t>
            </a:r>
            <a:r>
              <a:rPr lang="ru-RU" i="1" dirty="0">
                <a:latin typeface="Arial Narrow" charset="0"/>
              </a:rPr>
              <a:t>приемом </a:t>
            </a:r>
            <a:r>
              <a:rPr lang="ru-RU" i="1" dirty="0" smtClean="0">
                <a:latin typeface="Arial Narrow" charset="0"/>
              </a:rPr>
              <a:t>триггера</a:t>
            </a:r>
            <a:r>
              <a:rPr lang="ru-RU" dirty="0" smtClean="0">
                <a:latin typeface="Arial Narrow" charset="0"/>
              </a:rPr>
              <a:t> </a:t>
            </a:r>
            <a:endParaRPr lang="ru-RU" dirty="0">
              <a:latin typeface="Arial Narrow" charset="0"/>
            </a:endParaRPr>
          </a:p>
          <a:p>
            <a:pPr eaLnBrk="1" hangingPunct="1"/>
            <a:r>
              <a:rPr lang="ru-RU" dirty="0">
                <a:latin typeface="Arial Narrow" charset="0"/>
              </a:rPr>
              <a:t>Синтаксис приема сигнала:</a:t>
            </a:r>
            <a:endParaRPr lang="ru-RU" i="1" dirty="0">
              <a:latin typeface="Arial Narrow" charset="0"/>
            </a:endParaRPr>
          </a:p>
          <a:p>
            <a:pPr eaLnBrk="1" hangingPunct="1">
              <a:buFontTx/>
              <a:buNone/>
            </a:pPr>
            <a:r>
              <a:rPr lang="ru-RU" i="1" dirty="0">
                <a:latin typeface="Arial Narrow" charset="0"/>
              </a:rPr>
              <a:t>	&lt;прием-сигнала&gt;</a:t>
            </a:r>
            <a:r>
              <a:rPr lang="ru-RU" dirty="0">
                <a:latin typeface="Arial Narrow" charset="0"/>
              </a:rPr>
              <a:t>::</a:t>
            </a:r>
            <a:r>
              <a:rPr lang="en-US" dirty="0">
                <a:latin typeface="Arial Narrow" charset="0"/>
              </a:rPr>
              <a:t> </a:t>
            </a:r>
            <a:r>
              <a:rPr lang="ru-RU" dirty="0">
                <a:latin typeface="Arial Narrow" charset="0"/>
              </a:rPr>
              <a:t>=</a:t>
            </a:r>
            <a:r>
              <a:rPr lang="ru-RU" i="1" dirty="0">
                <a:latin typeface="Arial Narrow" charset="0"/>
              </a:rPr>
              <a:t> &lt;триггер&gt; 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,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 &lt;триггер&gt;]* 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&lt;сторожевое-условие&gt;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]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]</a:t>
            </a:r>
            <a:r>
              <a:rPr lang="ru-RU" dirty="0">
                <a:latin typeface="Arial Narrow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055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1279"/>
            <a:ext cx="8229600" cy="113982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составного перехода</a:t>
            </a:r>
            <a:endParaRPr lang="ru-RU" i="1" dirty="0">
              <a:latin typeface="Arial Narrow" charset="0"/>
            </a:endParaRPr>
          </a:p>
        </p:txBody>
      </p:sp>
      <p:pic>
        <p:nvPicPr>
          <p:cNvPr id="15363" name="Picture 3" descr="ST_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25" y="1829304"/>
            <a:ext cx="8916263" cy="47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34017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900113" y="549275"/>
            <a:ext cx="7993062" cy="7191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Конфликтующие переходы</a:t>
            </a:r>
            <a:r>
              <a:rPr lang="ru-RU" dirty="0" smtClean="0">
                <a:latin typeface="Arial Narrow" charset="0"/>
              </a:rPr>
              <a:t> </a:t>
            </a:r>
            <a:endParaRPr lang="ru-RU" dirty="0">
              <a:latin typeface="Arial Narrow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6804" y="1268413"/>
            <a:ext cx="8809246" cy="1679639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Два и более разрешенных перехода называются </a:t>
            </a:r>
            <a:r>
              <a:rPr lang="ru-RU" b="1" i="1" dirty="0">
                <a:latin typeface="Arial Narrow" charset="0"/>
              </a:rPr>
              <a:t>конфликтующими</a:t>
            </a:r>
            <a:r>
              <a:rPr lang="ru-RU" i="1" dirty="0">
                <a:latin typeface="Arial Narrow" charset="0"/>
              </a:rPr>
              <a:t> (</a:t>
            </a:r>
            <a:r>
              <a:rPr lang="ru-RU" i="1" dirty="0" err="1">
                <a:latin typeface="Arial Narrow" charset="0"/>
              </a:rPr>
              <a:t>conflict</a:t>
            </a:r>
            <a:r>
              <a:rPr lang="en-US" i="1" dirty="0" err="1">
                <a:latin typeface="Arial Narrow" charset="0"/>
              </a:rPr>
              <a:t>ing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, если все они выходят из одного и того же </a:t>
            </a:r>
            <a:r>
              <a:rPr lang="ru-RU" dirty="0" smtClean="0">
                <a:latin typeface="Arial Narrow" charset="0"/>
              </a:rPr>
              <a:t>состояния </a:t>
            </a:r>
            <a:endParaRPr lang="ru-RU" dirty="0">
              <a:latin typeface="Arial Narrow" charset="0"/>
            </a:endParaRPr>
          </a:p>
        </p:txBody>
      </p:sp>
      <p:pic>
        <p:nvPicPr>
          <p:cNvPr id="16388" name="Picture 4" descr="Рис_10_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39" y="2842224"/>
            <a:ext cx="8234849" cy="376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21643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81279"/>
            <a:ext cx="8229600" cy="113982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Псевдосостояния</a:t>
            </a:r>
            <a:endParaRPr lang="ru-RU" i="1" dirty="0">
              <a:latin typeface="Arial Narrow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181443" y="1103630"/>
            <a:ext cx="8709291" cy="575437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– абстрактный элемент модели, который включает в себя различные типы вспомогательных вершин в графе конечного автомата</a:t>
            </a:r>
          </a:p>
          <a:p>
            <a:pPr eaLnBrk="1" hangingPunct="1">
              <a:lnSpc>
                <a:spcPct val="90000"/>
              </a:lnSpc>
            </a:pPr>
            <a:r>
              <a:rPr lang="ru-RU" b="1" i="1" dirty="0">
                <a:latin typeface="Arial Narrow" charset="0"/>
              </a:rPr>
              <a:t>Начальное </a:t>
            </a:r>
            <a:r>
              <a:rPr lang="ru-RU" b="1" i="1" dirty="0" err="1">
                <a:latin typeface="Arial Narrow" charset="0"/>
              </a:rPr>
              <a:t>псевдосостояние</a:t>
            </a:r>
            <a:r>
              <a:rPr lang="ru-RU" b="1" i="1" dirty="0">
                <a:latin typeface="Arial Narrow" charset="0"/>
              </a:rPr>
              <a:t> </a:t>
            </a:r>
            <a:r>
              <a:rPr lang="ru-RU" i="1" dirty="0">
                <a:latin typeface="Arial Narrow" charset="0"/>
              </a:rPr>
              <a:t>(</a:t>
            </a:r>
            <a:r>
              <a:rPr lang="en-US" i="1" dirty="0" err="1">
                <a:latin typeface="Arial Narrow" charset="0"/>
              </a:rPr>
              <a:t>i</a:t>
            </a:r>
            <a:r>
              <a:rPr lang="ru-RU" i="1" dirty="0" err="1">
                <a:latin typeface="Arial Narrow" charset="0"/>
              </a:rPr>
              <a:t>nitial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pseudo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state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представляет вершину графа конечного автомата, которая по умолчанию </a:t>
            </a:r>
            <a:r>
              <a:rPr lang="ru-RU" dirty="0" smtClean="0">
                <a:latin typeface="Arial Narrow" charset="0"/>
              </a:rPr>
              <a:t>является </a:t>
            </a:r>
            <a:r>
              <a:rPr lang="ru-RU" dirty="0">
                <a:latin typeface="Arial Narrow" charset="0"/>
              </a:rPr>
              <a:t>источником для начального перехода моделируемого поведения</a:t>
            </a:r>
          </a:p>
          <a:p>
            <a:pPr eaLnBrk="1" hangingPunct="1">
              <a:lnSpc>
                <a:spcPct val="90000"/>
              </a:lnSpc>
            </a:pPr>
            <a:r>
              <a:rPr lang="ru-RU" b="1" i="1" dirty="0">
                <a:latin typeface="Arial Narrow" charset="0"/>
              </a:rPr>
              <a:t>Узел завершения</a:t>
            </a:r>
            <a:r>
              <a:rPr lang="ru-RU" i="1" dirty="0">
                <a:latin typeface="Arial Narrow" charset="0"/>
              </a:rPr>
              <a:t> (</a:t>
            </a:r>
            <a:r>
              <a:rPr lang="en-US" i="1" dirty="0">
                <a:latin typeface="Arial Narrow" charset="0"/>
              </a:rPr>
              <a:t>terminate node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является </a:t>
            </a:r>
            <a:r>
              <a:rPr lang="ru-RU" dirty="0" err="1">
                <a:latin typeface="Arial Narrow" charset="0"/>
              </a:rPr>
              <a:t>псевдосостоянием</a:t>
            </a:r>
            <a:r>
              <a:rPr lang="ru-RU" dirty="0">
                <a:latin typeface="Arial Narrow" charset="0"/>
              </a:rPr>
              <a:t>, вход в который означает завершение выполнения поведения конечного </a:t>
            </a:r>
            <a:r>
              <a:rPr lang="ru-RU" dirty="0" smtClean="0">
                <a:latin typeface="Arial Narrow" charset="0"/>
              </a:rPr>
              <a:t>автомата</a:t>
            </a:r>
            <a:endParaRPr lang="ru-RU" dirty="0">
              <a:latin typeface="Arial Narrow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b="1" i="1" dirty="0">
                <a:latin typeface="Arial Narrow" charset="0"/>
              </a:rPr>
              <a:t>Финальное состояние </a:t>
            </a:r>
            <a:r>
              <a:rPr lang="ru-RU" i="1" dirty="0">
                <a:latin typeface="Arial Narrow" charset="0"/>
              </a:rPr>
              <a:t>(</a:t>
            </a:r>
            <a:r>
              <a:rPr lang="en-US" i="1" dirty="0">
                <a:latin typeface="Arial Narrow" charset="0"/>
              </a:rPr>
              <a:t>f</a:t>
            </a:r>
            <a:r>
              <a:rPr lang="ru-RU" i="1" dirty="0" err="1">
                <a:latin typeface="Arial Narrow" charset="0"/>
              </a:rPr>
              <a:t>inal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state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специальный вид состояния, предназначенное для моделирования завершения конечного </a:t>
            </a:r>
            <a:r>
              <a:rPr lang="ru-RU" dirty="0" smtClean="0">
                <a:latin typeface="Arial Narrow" charset="0"/>
              </a:rPr>
              <a:t>автомата</a:t>
            </a:r>
            <a:endParaRPr lang="ru-RU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81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026818" cy="1139825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начального </a:t>
            </a:r>
            <a:r>
              <a:rPr lang="ru-RU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псевдосостояния</a:t>
            </a:r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узла завершения</a:t>
            </a:r>
            <a:endParaRPr lang="ru-RU" dirty="0">
              <a:latin typeface="Arial Narrow" charset="0"/>
            </a:endParaRPr>
          </a:p>
        </p:txBody>
      </p:sp>
      <p:pic>
        <p:nvPicPr>
          <p:cNvPr id="18435" name="Picture 3" descr="Рис_10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693240"/>
            <a:ext cx="8997908" cy="492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8388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Диаграмма состояний</a:t>
            </a:r>
            <a:r>
              <a:rPr lang="ru-RU" sz="40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/>
            </a:r>
            <a:br>
              <a:rPr lang="ru-RU" sz="4000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endParaRPr lang="ru-RU" sz="400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798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5661025"/>
          </a:xfrm>
        </p:spPr>
        <p:txBody>
          <a:bodyPr/>
          <a:lstStyle/>
          <a:p>
            <a:r>
              <a:rPr lang="ru-RU" dirty="0"/>
              <a:t>Диаграмма состояний показывает автомат, фокусируя внимание на потоке управления от состояния к состоянию.</a:t>
            </a:r>
          </a:p>
          <a:p>
            <a:r>
              <a:rPr lang="ru-RU" dirty="0"/>
              <a:t>Автомат </a:t>
            </a:r>
            <a:r>
              <a:rPr lang="en-US" dirty="0"/>
              <a:t>- </a:t>
            </a:r>
            <a:r>
              <a:rPr lang="ru-RU" dirty="0"/>
              <a:t>описание последовательности состояний, через которые проходит объект на протяжении своего жизненного цикла, реагируя на события, в том числе описание реакций на эти события.</a:t>
            </a:r>
          </a:p>
        </p:txBody>
      </p:sp>
    </p:spTree>
    <p:extLst>
      <p:ext uri="{BB962C8B-B14F-4D97-AF65-F5344CB8AC3E}">
        <p14:creationId xmlns:p14="http://schemas.microsoft.com/office/powerpoint/2010/main" val="373614727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993062" cy="7191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Выбор и соединение</a:t>
            </a:r>
            <a:endParaRPr lang="ru-RU" dirty="0">
              <a:latin typeface="Arial Narrow" charset="0"/>
            </a:endParaRP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332647" y="1125538"/>
            <a:ext cx="8776428" cy="5256212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800" b="1" i="1" dirty="0" err="1">
                <a:latin typeface="Arial Narrow" charset="0"/>
              </a:rPr>
              <a:t>Псевдосостояние</a:t>
            </a:r>
            <a:r>
              <a:rPr lang="ru-RU" sz="2800" b="1" i="1" dirty="0">
                <a:latin typeface="Arial Narrow" charset="0"/>
              </a:rPr>
              <a:t> выбора </a:t>
            </a:r>
            <a:r>
              <a:rPr lang="ru-RU" sz="2800" i="1" dirty="0">
                <a:latin typeface="Arial Narrow" charset="0"/>
              </a:rPr>
              <a:t>(</a:t>
            </a:r>
            <a:r>
              <a:rPr lang="en-US" sz="2800" i="1" dirty="0">
                <a:latin typeface="Arial Narrow" charset="0"/>
              </a:rPr>
              <a:t>c</a:t>
            </a:r>
            <a:r>
              <a:rPr lang="ru-RU" sz="2800" i="1" dirty="0" err="1">
                <a:latin typeface="Arial Narrow" charset="0"/>
              </a:rPr>
              <a:t>hoice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pseudo</a:t>
            </a:r>
            <a:r>
              <a:rPr lang="ru-RU" sz="2800" i="1" dirty="0">
                <a:latin typeface="Arial Narrow" charset="0"/>
              </a:rPr>
              <a:t> </a:t>
            </a:r>
            <a:r>
              <a:rPr lang="ru-RU" sz="2800" i="1" dirty="0" err="1">
                <a:latin typeface="Arial Narrow" charset="0"/>
              </a:rPr>
              <a:t>state</a:t>
            </a:r>
            <a:r>
              <a:rPr lang="ru-RU" sz="2800" i="1" dirty="0">
                <a:latin typeface="Arial Narrow" charset="0"/>
              </a:rPr>
              <a:t>)</a:t>
            </a:r>
            <a:r>
              <a:rPr lang="ru-RU" sz="2800" dirty="0">
                <a:latin typeface="Arial Narrow" charset="0"/>
              </a:rPr>
              <a:t> предназначено для моделирования нескольких альтернативных ветвей при реализации поведения конечного автомата</a:t>
            </a:r>
          </a:p>
          <a:p>
            <a:pPr marL="0" indent="0" eaLnBrk="1" hangingPunct="1">
              <a:buNone/>
            </a:pPr>
            <a:endParaRPr lang="ru-RU" dirty="0">
              <a:latin typeface="Arial Narrow" charset="0"/>
            </a:endParaRPr>
          </a:p>
          <a:p>
            <a:pPr eaLnBrk="1" hangingPunct="1"/>
            <a:endParaRPr lang="ru-RU" sz="2800" b="1" i="1" dirty="0" smtClean="0">
              <a:latin typeface="Arial Narrow" charset="0"/>
            </a:endParaRPr>
          </a:p>
          <a:p>
            <a:pPr eaLnBrk="1" hangingPunct="1"/>
            <a:r>
              <a:rPr lang="ru-RU" sz="2800" b="1" i="1" dirty="0" err="1" smtClean="0">
                <a:latin typeface="Arial Narrow" charset="0"/>
              </a:rPr>
              <a:t>Псевдосостояние</a:t>
            </a:r>
            <a:r>
              <a:rPr lang="ru-RU" sz="2800" b="1" i="1" dirty="0" smtClean="0">
                <a:latin typeface="Arial Narrow" charset="0"/>
              </a:rPr>
              <a:t> </a:t>
            </a:r>
            <a:r>
              <a:rPr lang="ru-RU" sz="2800" b="1" i="1" dirty="0">
                <a:latin typeface="Arial Narrow" charset="0"/>
              </a:rPr>
              <a:t>соединения </a:t>
            </a:r>
            <a:r>
              <a:rPr lang="ru-RU" sz="2800" i="1" dirty="0">
                <a:latin typeface="Arial Narrow" charset="0"/>
              </a:rPr>
              <a:t>(</a:t>
            </a:r>
            <a:r>
              <a:rPr lang="en-US" sz="2800" i="1" dirty="0">
                <a:latin typeface="Arial Narrow" charset="0"/>
              </a:rPr>
              <a:t>junction pseudo state</a:t>
            </a:r>
            <a:r>
              <a:rPr lang="ru-RU" sz="2800" i="1" dirty="0">
                <a:latin typeface="Arial Narrow" charset="0"/>
              </a:rPr>
              <a:t>)</a:t>
            </a:r>
            <a:r>
              <a:rPr lang="ru-RU" sz="2800" dirty="0">
                <a:latin typeface="Arial Narrow" charset="0"/>
              </a:rPr>
              <a:t> является вершиной со свободной семантикой, которая используется для соединения вместе нескольких переходов</a:t>
            </a:r>
          </a:p>
        </p:txBody>
      </p:sp>
      <p:pic>
        <p:nvPicPr>
          <p:cNvPr id="19460" name="Picture 4" descr="Рис_10_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95" y="2798983"/>
            <a:ext cx="7380288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Рис_10_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5533266"/>
            <a:ext cx="4144890" cy="1134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954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333375"/>
            <a:ext cx="7993062" cy="7191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Точки входа и выхода</a:t>
            </a:r>
            <a:endParaRPr lang="ru-RU" dirty="0">
              <a:latin typeface="Arial Narrow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38489" y="1268413"/>
            <a:ext cx="8597561" cy="2520950"/>
          </a:xfrm>
        </p:spPr>
        <p:txBody>
          <a:bodyPr>
            <a:normAutofit fontScale="85000" lnSpcReduction="10000"/>
          </a:bodyPr>
          <a:lstStyle/>
          <a:p>
            <a:pPr eaLnBrk="1" hangingPunct="1"/>
            <a:r>
              <a:rPr lang="ru-RU" b="1" i="1" dirty="0">
                <a:latin typeface="Arial Narrow" charset="0"/>
              </a:rPr>
              <a:t>Точка входа </a:t>
            </a:r>
            <a:r>
              <a:rPr lang="ru-RU" i="1" dirty="0">
                <a:latin typeface="Arial Narrow" charset="0"/>
              </a:rPr>
              <a:t>(</a:t>
            </a:r>
            <a:r>
              <a:rPr lang="en-US" i="1" dirty="0">
                <a:latin typeface="Arial Narrow" charset="0"/>
              </a:rPr>
              <a:t>entry point</a:t>
            </a:r>
            <a:r>
              <a:rPr lang="ru-RU" i="1" dirty="0">
                <a:latin typeface="Arial Narrow" charset="0"/>
              </a:rPr>
              <a:t>) – </a:t>
            </a:r>
            <a:r>
              <a:rPr lang="ru-RU" dirty="0" err="1">
                <a:latin typeface="Arial Narrow" charset="0"/>
              </a:rPr>
              <a:t>псевдосостояние</a:t>
            </a:r>
            <a:r>
              <a:rPr lang="ru-RU" dirty="0">
                <a:latin typeface="Arial Narrow" charset="0"/>
              </a:rPr>
              <a:t>, предназначенное для моделирования входа в некоторый конечный автомат или композитное состояние</a:t>
            </a:r>
          </a:p>
          <a:p>
            <a:pPr eaLnBrk="1" hangingPunct="1"/>
            <a:r>
              <a:rPr lang="ru-RU" b="1" i="1" dirty="0" smtClean="0">
                <a:latin typeface="Arial Narrow" charset="0"/>
              </a:rPr>
              <a:t>Точка выхода </a:t>
            </a:r>
            <a:r>
              <a:rPr lang="ru-RU" i="1" dirty="0" smtClean="0">
                <a:latin typeface="Arial Narrow" charset="0"/>
              </a:rPr>
              <a:t>(</a:t>
            </a:r>
            <a:r>
              <a:rPr lang="en-US" i="1" dirty="0">
                <a:latin typeface="Arial Narrow" charset="0"/>
              </a:rPr>
              <a:t>e</a:t>
            </a:r>
            <a:r>
              <a:rPr lang="ru-RU" i="1" dirty="0" err="1">
                <a:latin typeface="Arial Narrow" charset="0"/>
              </a:rPr>
              <a:t>xit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point</a:t>
            </a:r>
            <a:r>
              <a:rPr lang="ru-RU" i="1" dirty="0">
                <a:latin typeface="Arial Narrow" charset="0"/>
              </a:rPr>
              <a:t>) </a:t>
            </a:r>
            <a:r>
              <a:rPr lang="ru-RU" dirty="0">
                <a:latin typeface="Arial Narrow" charset="0"/>
              </a:rPr>
              <a:t>– </a:t>
            </a:r>
            <a:r>
              <a:rPr lang="ru-RU" dirty="0" err="1">
                <a:latin typeface="Arial Narrow" charset="0"/>
              </a:rPr>
              <a:t>псевдосостояние</a:t>
            </a:r>
            <a:r>
              <a:rPr lang="ru-RU" dirty="0">
                <a:latin typeface="Arial Narrow" charset="0"/>
              </a:rPr>
              <a:t>, предназначенное для моделирования выхода из некоторого конечного автомата или композитного состояния</a:t>
            </a:r>
          </a:p>
        </p:txBody>
      </p:sp>
      <p:pic>
        <p:nvPicPr>
          <p:cNvPr id="21508" name="Picture 4" descr="Рис_10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909" y="3713163"/>
            <a:ext cx="6891441" cy="3014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1024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7813"/>
            <a:ext cx="9036050" cy="1139825"/>
          </a:xfrm>
        </p:spPr>
        <p:txBody>
          <a:bodyPr/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Композитные состояния и регионы</a:t>
            </a:r>
            <a:endParaRPr lang="ru-RU" dirty="0">
              <a:latin typeface="Arial Narrow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272165" y="1555750"/>
            <a:ext cx="8763885" cy="5186974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ru-RU" b="1" i="1" dirty="0">
                <a:latin typeface="Arial Narrow" charset="0"/>
              </a:rPr>
              <a:t>Композитное состояние </a:t>
            </a:r>
            <a:r>
              <a:rPr lang="ru-RU" i="1" dirty="0">
                <a:latin typeface="Arial Narrow" charset="0"/>
              </a:rPr>
              <a:t>(</a:t>
            </a:r>
            <a:r>
              <a:rPr lang="en-US" i="1" dirty="0">
                <a:latin typeface="Arial Narrow" charset="0"/>
              </a:rPr>
              <a:t>c</a:t>
            </a:r>
            <a:r>
              <a:rPr lang="ru-RU" i="1" dirty="0" err="1">
                <a:latin typeface="Arial Narrow" charset="0"/>
              </a:rPr>
              <a:t>omposite</a:t>
            </a:r>
            <a:r>
              <a:rPr lang="ru-RU" i="1" dirty="0">
                <a:latin typeface="Arial Narrow" charset="0"/>
              </a:rPr>
              <a:t> </a:t>
            </a:r>
            <a:r>
              <a:rPr lang="ru-RU" i="1" dirty="0" err="1">
                <a:latin typeface="Arial Narrow" charset="0"/>
              </a:rPr>
              <a:t>state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 – состояние, содержащее в своем составе один регион или несколько ортогональных регионов.</a:t>
            </a:r>
            <a:endParaRPr lang="ru-RU" i="1" dirty="0">
              <a:latin typeface="Arial Narrow" charset="0"/>
            </a:endParaRPr>
          </a:p>
          <a:p>
            <a:pPr eaLnBrk="1" hangingPunct="1"/>
            <a:r>
              <a:rPr lang="ru-RU" b="1" i="1" dirty="0">
                <a:latin typeface="Arial Narrow" charset="0"/>
              </a:rPr>
              <a:t>Регион</a:t>
            </a:r>
            <a:r>
              <a:rPr lang="ru-RU" i="1" dirty="0">
                <a:latin typeface="Arial Narrow" charset="0"/>
              </a:rPr>
              <a:t> (</a:t>
            </a:r>
            <a:r>
              <a:rPr lang="en-US" i="1" dirty="0">
                <a:latin typeface="Arial Narrow" charset="0"/>
              </a:rPr>
              <a:t>region</a:t>
            </a:r>
            <a:r>
              <a:rPr lang="ru-RU" i="1" dirty="0">
                <a:latin typeface="Arial Narrow" charset="0"/>
              </a:rPr>
              <a:t>) </a:t>
            </a:r>
            <a:r>
              <a:rPr lang="ru-RU" dirty="0">
                <a:latin typeface="Arial Narrow" charset="0"/>
              </a:rPr>
              <a:t>– специальный элемент модели, который содержит состояния и переходы, и является частью композитного состояния или конечного автомата.</a:t>
            </a:r>
          </a:p>
          <a:p>
            <a:pPr eaLnBrk="1" hangingPunct="1"/>
            <a:r>
              <a:rPr lang="ru-RU" b="1" i="1" dirty="0" smtClean="0">
                <a:latin typeface="Arial Narrow" charset="0"/>
              </a:rPr>
              <a:t>Ортогональное</a:t>
            </a:r>
            <a:r>
              <a:rPr lang="ru-RU" i="1" dirty="0" smtClean="0">
                <a:latin typeface="Arial Narrow" charset="0"/>
              </a:rPr>
              <a:t>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orthogonal</a:t>
            </a:r>
            <a:r>
              <a:rPr lang="ru-RU" i="1" dirty="0">
                <a:latin typeface="Arial Narrow" charset="0"/>
              </a:rPr>
              <a:t>) </a:t>
            </a:r>
            <a:r>
              <a:rPr lang="ru-RU" dirty="0">
                <a:latin typeface="Arial Narrow" charset="0"/>
              </a:rPr>
              <a:t>композитное состояние – композитное состояние, содержащее более одного региона, которые в этом случае называются </a:t>
            </a:r>
            <a:r>
              <a:rPr lang="ru-RU" i="1" dirty="0">
                <a:latin typeface="Arial Narrow" charset="0"/>
              </a:rPr>
              <a:t>ортогональными регионами (</a:t>
            </a:r>
            <a:r>
              <a:rPr lang="ru-RU" i="1" dirty="0" err="1">
                <a:latin typeface="Arial Narrow" charset="0"/>
              </a:rPr>
              <a:t>orthogonal</a:t>
            </a:r>
            <a:r>
              <a:rPr lang="ru-RU" i="1" dirty="0">
                <a:latin typeface="Arial Narrow" charset="0"/>
              </a:rPr>
              <a:t> </a:t>
            </a:r>
            <a:r>
              <a:rPr lang="en-US" i="1" dirty="0">
                <a:latin typeface="Arial Narrow" charset="0"/>
              </a:rPr>
              <a:t>regions</a:t>
            </a:r>
            <a:r>
              <a:rPr lang="ru-RU" i="1" dirty="0">
                <a:latin typeface="Arial Narrow" charset="0"/>
              </a:rPr>
              <a:t>)</a:t>
            </a:r>
            <a:endParaRPr lang="ru-RU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9081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5359"/>
            <a:ext cx="8820150" cy="819020"/>
          </a:xfrm>
          <a:noFill/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Простое композитное состояние</a:t>
            </a:r>
            <a:endParaRPr lang="en-US" dirty="0">
              <a:latin typeface="Arial Narrow" charset="0"/>
            </a:endParaRPr>
          </a:p>
        </p:txBody>
      </p:sp>
      <p:sp>
        <p:nvSpPr>
          <p:cNvPr id="23556" name="Rectangle 4"/>
          <p:cNvSpPr>
            <a:spLocks noGrp="1" noChangeArrowheads="1"/>
          </p:cNvSpPr>
          <p:nvPr>
            <p:ph idx="1"/>
          </p:nvPr>
        </p:nvSpPr>
        <p:spPr>
          <a:xfrm>
            <a:off x="302406" y="4078288"/>
            <a:ext cx="8733644" cy="2779712"/>
          </a:xfrm>
          <a:noFill/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sz="3400" dirty="0">
                <a:latin typeface="Arial Narrow" charset="0"/>
              </a:rPr>
              <a:t>Любое состояние, заключенное в регион композитного состояния, называется </a:t>
            </a:r>
            <a:r>
              <a:rPr lang="ru-RU" sz="3400" b="1" i="1" dirty="0" err="1">
                <a:latin typeface="Arial Narrow" charset="0"/>
              </a:rPr>
              <a:t>подсостоянием</a:t>
            </a:r>
            <a:r>
              <a:rPr lang="ru-RU" sz="3400" i="1" dirty="0">
                <a:latin typeface="Arial Narrow" charset="0"/>
              </a:rPr>
              <a:t> (</a:t>
            </a:r>
            <a:r>
              <a:rPr lang="en-US" sz="3400" i="1" dirty="0" err="1">
                <a:latin typeface="Arial Narrow" charset="0"/>
              </a:rPr>
              <a:t>substate</a:t>
            </a:r>
            <a:r>
              <a:rPr lang="ru-RU" sz="3400" i="1" dirty="0">
                <a:latin typeface="Arial Narrow" charset="0"/>
              </a:rPr>
              <a:t>)</a:t>
            </a:r>
            <a:r>
              <a:rPr lang="ru-RU" sz="3400" dirty="0">
                <a:latin typeface="Arial Narrow" charset="0"/>
              </a:rPr>
              <a:t> этого композитного состояния</a:t>
            </a:r>
          </a:p>
          <a:p>
            <a:pPr eaLnBrk="1" hangingPunct="1"/>
            <a:r>
              <a:rPr lang="ru-RU" sz="3400" dirty="0">
                <a:latin typeface="Arial Narrow" charset="0"/>
              </a:rPr>
              <a:t>Оно называется </a:t>
            </a:r>
            <a:r>
              <a:rPr lang="ru-RU" sz="3400" b="1" i="1" dirty="0">
                <a:latin typeface="Arial Narrow" charset="0"/>
              </a:rPr>
              <a:t>прямым </a:t>
            </a:r>
            <a:r>
              <a:rPr lang="ru-RU" sz="3400" b="1" i="1" dirty="0" err="1">
                <a:latin typeface="Arial Narrow" charset="0"/>
              </a:rPr>
              <a:t>подсостоянием</a:t>
            </a:r>
            <a:r>
              <a:rPr lang="ru-RU" sz="3400" b="1" i="1" dirty="0">
                <a:latin typeface="Arial Narrow" charset="0"/>
              </a:rPr>
              <a:t> </a:t>
            </a:r>
            <a:r>
              <a:rPr lang="ru-RU" sz="3400" i="1" dirty="0">
                <a:latin typeface="Arial Narrow" charset="0"/>
              </a:rPr>
              <a:t>(</a:t>
            </a:r>
            <a:r>
              <a:rPr lang="ru-RU" sz="3400" i="1" dirty="0" err="1">
                <a:latin typeface="Arial Narrow" charset="0"/>
              </a:rPr>
              <a:t>direct</a:t>
            </a:r>
            <a:r>
              <a:rPr lang="ru-RU" sz="3400" i="1" dirty="0">
                <a:latin typeface="Arial Narrow" charset="0"/>
              </a:rPr>
              <a:t> </a:t>
            </a:r>
            <a:r>
              <a:rPr lang="ru-RU" sz="3400" i="1" dirty="0" err="1">
                <a:latin typeface="Arial Narrow" charset="0"/>
              </a:rPr>
              <a:t>substate</a:t>
            </a:r>
            <a:r>
              <a:rPr lang="ru-RU" sz="3400" i="1" dirty="0">
                <a:latin typeface="Arial Narrow" charset="0"/>
              </a:rPr>
              <a:t>)</a:t>
            </a:r>
            <a:r>
              <a:rPr lang="ru-RU" sz="3400" dirty="0">
                <a:latin typeface="Arial Narrow" charset="0"/>
              </a:rPr>
              <a:t>, если оно не содержится в никаком другом состоянии; в противном случае оно называется </a:t>
            </a:r>
            <a:r>
              <a:rPr lang="ru-RU" sz="3400" b="1" i="1" dirty="0">
                <a:latin typeface="Arial Narrow" charset="0"/>
              </a:rPr>
              <a:t>непрямым </a:t>
            </a:r>
            <a:r>
              <a:rPr lang="ru-RU" sz="3400" b="1" i="1" dirty="0" err="1">
                <a:latin typeface="Arial Narrow" charset="0"/>
              </a:rPr>
              <a:t>подсостоянием</a:t>
            </a:r>
            <a:r>
              <a:rPr lang="ru-RU" sz="3400" b="1" i="1" dirty="0">
                <a:latin typeface="Arial Narrow" charset="0"/>
              </a:rPr>
              <a:t> </a:t>
            </a:r>
            <a:r>
              <a:rPr lang="ru-RU" sz="3400" i="1" dirty="0">
                <a:latin typeface="Arial Narrow" charset="0"/>
              </a:rPr>
              <a:t>(</a:t>
            </a:r>
            <a:r>
              <a:rPr lang="en-US" sz="3400" i="1" dirty="0">
                <a:latin typeface="Arial Narrow" charset="0"/>
              </a:rPr>
              <a:t>indirect </a:t>
            </a:r>
            <a:r>
              <a:rPr lang="en-US" sz="3400" i="1" dirty="0" err="1">
                <a:latin typeface="Arial Narrow" charset="0"/>
              </a:rPr>
              <a:t>substate</a:t>
            </a:r>
            <a:r>
              <a:rPr lang="ru-RU" i="1" dirty="0">
                <a:latin typeface="Arial Narrow" charset="0"/>
              </a:rPr>
              <a:t>)</a:t>
            </a:r>
            <a:r>
              <a:rPr lang="ru-RU" dirty="0">
                <a:latin typeface="Arial Narrow" charset="0"/>
              </a:rPr>
              <a:t>.</a:t>
            </a:r>
          </a:p>
        </p:txBody>
      </p:sp>
      <p:pic>
        <p:nvPicPr>
          <p:cNvPr id="23555" name="Picture 3" descr="ST_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588" y="864379"/>
            <a:ext cx="8092782" cy="31869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5759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05842" y="152049"/>
            <a:ext cx="8930208" cy="71913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Композитное состояние с регионом </a:t>
            </a:r>
            <a:endParaRPr lang="ru-RU" dirty="0">
              <a:latin typeface="Arial Narrow" charset="0"/>
            </a:endParaRPr>
          </a:p>
        </p:txBody>
      </p:sp>
      <p:pic>
        <p:nvPicPr>
          <p:cNvPr id="24579" name="Picture 3" descr="Рис_10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171" y="1073393"/>
            <a:ext cx="8852880" cy="559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1179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831"/>
            <a:ext cx="9144000" cy="95093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Вход в простое композитное состояние</a:t>
            </a:r>
            <a:endParaRPr lang="ru-RU" dirty="0">
              <a:latin typeface="Arial Narrow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196564" y="1224575"/>
            <a:ext cx="8839486" cy="1267800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i="1" dirty="0">
                <a:latin typeface="Arial Narrow" charset="0"/>
              </a:rPr>
              <a:t>Вход по умолчанию</a:t>
            </a:r>
            <a:r>
              <a:rPr lang="ru-RU" i="1" dirty="0">
                <a:latin typeface="Arial Narrow" charset="0"/>
              </a:rPr>
              <a:t>.</a:t>
            </a:r>
            <a:r>
              <a:rPr lang="ru-RU" dirty="0">
                <a:latin typeface="Arial Narrow" charset="0"/>
              </a:rPr>
              <a:t> Графически это изображается некоторым входящим переходом, который оканчивается на границе символа данного композитного состояния</a:t>
            </a:r>
          </a:p>
        </p:txBody>
      </p:sp>
      <p:pic>
        <p:nvPicPr>
          <p:cNvPr id="25604" name="Picture 4" descr="ST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609850"/>
            <a:ext cx="5686425" cy="414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9327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926" y="355305"/>
            <a:ext cx="8794124" cy="7191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Вход в простое композитное состояние</a:t>
            </a:r>
            <a:endParaRPr lang="ru-RU" dirty="0">
              <a:latin typeface="Arial Narrow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241925" y="1557338"/>
            <a:ext cx="8794125" cy="1584325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i="1" dirty="0">
                <a:latin typeface="Arial Narrow" charset="0"/>
              </a:rPr>
              <a:t>Явный вход</a:t>
            </a:r>
            <a:r>
              <a:rPr lang="ru-RU" dirty="0">
                <a:latin typeface="Arial Narrow" charset="0"/>
              </a:rPr>
              <a:t>. Если переход входит в некоторое </a:t>
            </a:r>
            <a:r>
              <a:rPr lang="ru-RU" dirty="0" err="1">
                <a:latin typeface="Arial Narrow" charset="0"/>
              </a:rPr>
              <a:t>подсостояние</a:t>
            </a:r>
            <a:r>
              <a:rPr lang="ru-RU" dirty="0">
                <a:latin typeface="Arial Narrow" charset="0"/>
              </a:rPr>
              <a:t> простого композитного состояния, то такое </a:t>
            </a:r>
            <a:r>
              <a:rPr lang="ru-RU" dirty="0" err="1">
                <a:latin typeface="Arial Narrow" charset="0"/>
              </a:rPr>
              <a:t>подсостояние</a:t>
            </a:r>
            <a:r>
              <a:rPr lang="ru-RU" dirty="0">
                <a:latin typeface="Arial Narrow" charset="0"/>
              </a:rPr>
              <a:t> становится активным, а его входное действие выполняется после выполнения входного действия композитного состояния.</a:t>
            </a:r>
          </a:p>
        </p:txBody>
      </p:sp>
      <p:pic>
        <p:nvPicPr>
          <p:cNvPr id="26628" name="Picture 4" descr="Состояния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63" y="3141663"/>
            <a:ext cx="8447875" cy="3510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29509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93128" y="476250"/>
            <a:ext cx="8571485" cy="71913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Вход в простое композитное состояние</a:t>
            </a:r>
            <a:endParaRPr lang="ru-RU" dirty="0">
              <a:latin typeface="Arial Narrow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241925" y="1558925"/>
            <a:ext cx="8867150" cy="1582738"/>
          </a:xfrm>
        </p:spPr>
        <p:txBody>
          <a:bodyPr>
            <a:normAutofit fontScale="85000" lnSpcReduction="1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i="1" dirty="0">
                <a:latin typeface="Arial Narrow" charset="0"/>
              </a:rPr>
              <a:t>Вход в точку входа</a:t>
            </a:r>
            <a:r>
              <a:rPr lang="ru-RU" dirty="0">
                <a:latin typeface="Arial Narrow" charset="0"/>
              </a:rPr>
              <a:t>. Если переход входит в простое композитное состояние через точку входа, то выполняется входное поведение композитного состояния до действия, ассоциированного с тем внутренним переходом, который выходит из этой точки входа. </a:t>
            </a:r>
          </a:p>
        </p:txBody>
      </p:sp>
      <p:pic>
        <p:nvPicPr>
          <p:cNvPr id="27652" name="Picture 4" descr="Рис_10_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644900"/>
            <a:ext cx="6192837" cy="264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00629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11684" y="205714"/>
            <a:ext cx="8932316" cy="71913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Выход из простого композитного состояния</a:t>
            </a:r>
            <a:endParaRPr lang="ru-RU" dirty="0">
              <a:latin typeface="Arial Narrow" charset="0"/>
            </a:endParaRP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211684" y="1254977"/>
            <a:ext cx="8895804" cy="1330241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i="1" dirty="0">
                <a:latin typeface="Arial Narrow" charset="0"/>
              </a:rPr>
              <a:t>Выход по умолчанию</a:t>
            </a:r>
            <a:r>
              <a:rPr lang="ru-RU" dirty="0">
                <a:latin typeface="Arial Narrow" charset="0"/>
              </a:rPr>
              <a:t>. Графически это изображается некоторым выходящим переходом, который берет начало на границе символа простого композитного состояния и не содержит имени триггерного события.</a:t>
            </a:r>
          </a:p>
        </p:txBody>
      </p:sp>
      <p:pic>
        <p:nvPicPr>
          <p:cNvPr id="28676" name="Picture 4" descr="Состояния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466" y="2585218"/>
            <a:ext cx="8699709" cy="4083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14272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6633"/>
            <a:ext cx="8229600" cy="1139825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Выход из простого композитного состояния</a:t>
            </a:r>
            <a:endParaRPr lang="ru-RU" dirty="0">
              <a:latin typeface="Arial Narrow" charset="0"/>
            </a:endParaRPr>
          </a:p>
        </p:txBody>
      </p:sp>
      <p:sp>
        <p:nvSpPr>
          <p:cNvPr id="29700" name="Rectangle 4"/>
          <p:cNvSpPr>
            <a:spLocks noGrp="1" noChangeArrowheads="1"/>
          </p:cNvSpPr>
          <p:nvPr>
            <p:ph idx="1"/>
          </p:nvPr>
        </p:nvSpPr>
        <p:spPr>
          <a:xfrm>
            <a:off x="246609" y="1432756"/>
            <a:ext cx="8897391" cy="1938606"/>
          </a:xfrm>
          <a:noFill/>
        </p:spPr>
        <p:txBody>
          <a:bodyPr>
            <a:normAutofit fontScale="92500" lnSpcReduction="20000"/>
          </a:bodyPr>
          <a:lstStyle/>
          <a:p>
            <a:pPr marL="457200" indent="-457200" eaLnBrk="1" hangingPunct="1"/>
            <a:r>
              <a:rPr lang="ru-RU" b="1" i="1" dirty="0">
                <a:latin typeface="Arial Narrow" charset="0"/>
              </a:rPr>
              <a:t>Явный выход</a:t>
            </a:r>
            <a:r>
              <a:rPr lang="ru-RU" i="1" dirty="0">
                <a:latin typeface="Arial Narrow" charset="0"/>
              </a:rPr>
              <a:t>.</a:t>
            </a:r>
            <a:r>
              <a:rPr lang="ru-RU" dirty="0">
                <a:latin typeface="Arial Narrow" charset="0"/>
              </a:rPr>
              <a:t> Графически это также изображается выходящим переходом, который берет начало на границе символа простого композитного состояния и содержит имя некоторого триггерного события. Такой переход также называют </a:t>
            </a:r>
            <a:r>
              <a:rPr lang="ru-RU" i="1" dirty="0">
                <a:latin typeface="Arial Narrow" charset="0"/>
              </a:rPr>
              <a:t>внешним</a:t>
            </a:r>
            <a:r>
              <a:rPr lang="ru-RU" dirty="0">
                <a:latin typeface="Arial Narrow" charset="0"/>
              </a:rPr>
              <a:t> (</a:t>
            </a:r>
            <a:r>
              <a:rPr lang="ru-RU" dirty="0" err="1">
                <a:latin typeface="Arial Narrow" charset="0"/>
              </a:rPr>
              <a:t>external</a:t>
            </a:r>
            <a:r>
              <a:rPr lang="ru-RU" dirty="0">
                <a:latin typeface="Arial Narrow" charset="0"/>
              </a:rPr>
              <a:t>) переходом.</a:t>
            </a:r>
          </a:p>
          <a:p>
            <a:pPr marL="457200" indent="-457200" eaLnBrk="1" hangingPunct="1"/>
            <a:endParaRPr lang="ru-RU" dirty="0">
              <a:latin typeface="Arial Narrow" charset="0"/>
            </a:endParaRPr>
          </a:p>
        </p:txBody>
      </p:sp>
      <p:pic>
        <p:nvPicPr>
          <p:cNvPr id="29699" name="Picture 3" descr="ST_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331" y="3613253"/>
            <a:ext cx="4316780" cy="314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528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373"/>
            <a:ext cx="8229600" cy="1139825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Состояния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6059488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/>
              <a:t>Состояние - это ситуация в жизни объекта, протяжении которой он удовлетворяет некоторому условию, осуществляет определенную деятельность или ожидает какого-то события.</a:t>
            </a:r>
            <a:endParaRPr lang="en-US" sz="2400"/>
          </a:p>
          <a:p>
            <a:pPr>
              <a:lnSpc>
                <a:spcPct val="90000"/>
              </a:lnSpc>
            </a:pPr>
            <a:r>
              <a:rPr lang="ru-RU" sz="2400"/>
              <a:t>Состояние может содержать список внутренних действий: </a:t>
            </a:r>
            <a:r>
              <a:rPr lang="en-US" sz="2400"/>
              <a:t>&lt;</a:t>
            </a:r>
            <a:r>
              <a:rPr lang="ru-RU" sz="2400"/>
              <a:t>метка</a:t>
            </a:r>
            <a:r>
              <a:rPr lang="en-US" sz="2400"/>
              <a:t>&gt;</a:t>
            </a:r>
            <a:r>
              <a:rPr lang="ru-RU" sz="2400"/>
              <a:t> / </a:t>
            </a:r>
            <a:r>
              <a:rPr lang="en-US" sz="2400"/>
              <a:t>&lt;</a:t>
            </a:r>
            <a:r>
              <a:rPr lang="ru-RU" sz="2400"/>
              <a:t>выражение действия</a:t>
            </a:r>
            <a:r>
              <a:rPr lang="en-US" sz="2400"/>
              <a:t>&gt;</a:t>
            </a:r>
            <a:endParaRPr lang="ru-RU" sz="2400"/>
          </a:p>
          <a:p>
            <a:pPr>
              <a:lnSpc>
                <a:spcPct val="90000"/>
              </a:lnSpc>
            </a:pPr>
            <a:r>
              <a:rPr lang="ru-RU" sz="2400"/>
              <a:t>Начальное (конечное) состояние не содержит внутренних действий. В этом состоянии находится объект в начальный (конечный) момент времени </a:t>
            </a:r>
          </a:p>
          <a:p>
            <a:pPr>
              <a:lnSpc>
                <a:spcPct val="90000"/>
              </a:lnSpc>
            </a:pPr>
            <a:endParaRPr lang="ru-RU" sz="2400"/>
          </a:p>
        </p:txBody>
      </p:sp>
      <p:pic>
        <p:nvPicPr>
          <p:cNvPr id="289797" name="Picture 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75463" y="1196975"/>
            <a:ext cx="2160587" cy="1389063"/>
          </a:xfrm>
          <a:noFill/>
          <a:ln/>
        </p:spPr>
      </p:pic>
      <p:pic>
        <p:nvPicPr>
          <p:cNvPr id="2897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7063" y="3644900"/>
            <a:ext cx="2132012" cy="94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8980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188" y="5013325"/>
            <a:ext cx="3333750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289802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175" y="5886450"/>
            <a:ext cx="3451225" cy="42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9489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8269"/>
            <a:ext cx="9036050" cy="7191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Выход из простого композитного </a:t>
            </a:r>
            <a:r>
              <a:rPr lang="ru-RU" dirty="0" smtClean="0">
                <a:latin typeface="Arial Narrow" charset="0"/>
              </a:rPr>
              <a:t>состояния </a:t>
            </a:r>
            <a:endParaRPr lang="ru-RU" dirty="0">
              <a:latin typeface="Arial Narrow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>
          <a:xfrm>
            <a:off x="287286" y="884526"/>
            <a:ext cx="8820202" cy="2160587"/>
          </a:xfrm>
        </p:spPr>
        <p:txBody>
          <a:bodyPr>
            <a:normAutofit fontScale="92500" lnSpcReduction="2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i="1" dirty="0">
                <a:latin typeface="Arial Narrow" charset="0"/>
              </a:rPr>
              <a:t>Выход по </a:t>
            </a:r>
            <a:r>
              <a:rPr lang="ru-RU" b="1" i="1" dirty="0" err="1">
                <a:latin typeface="Arial Narrow" charset="0"/>
              </a:rPr>
              <a:t>верхнеуровневому</a:t>
            </a:r>
            <a:r>
              <a:rPr lang="ru-RU" b="1" i="1" dirty="0">
                <a:latin typeface="Arial Narrow" charset="0"/>
              </a:rPr>
              <a:t> переходу</a:t>
            </a:r>
            <a:r>
              <a:rPr lang="ru-RU" dirty="0">
                <a:latin typeface="Arial Narrow" charset="0"/>
              </a:rPr>
              <a:t>. Если переход выходит из некоторого </a:t>
            </a:r>
            <a:r>
              <a:rPr lang="ru-RU" dirty="0" err="1">
                <a:latin typeface="Arial Narrow" charset="0"/>
              </a:rPr>
              <a:t>подсостояния</a:t>
            </a:r>
            <a:r>
              <a:rPr lang="ru-RU" dirty="0">
                <a:latin typeface="Arial Narrow" charset="0"/>
              </a:rPr>
              <a:t> и пересекает границу простого композитного состояния, то срабатывание такого перехода приводит к выходу из этого композитного состояния и делает активным целевое состояние этого перехода. Такой переход называется </a:t>
            </a:r>
            <a:r>
              <a:rPr lang="ru-RU" i="1" dirty="0" err="1">
                <a:latin typeface="Arial Narrow" charset="0"/>
              </a:rPr>
              <a:t>верхнеуровневым</a:t>
            </a:r>
            <a:r>
              <a:rPr lang="ru-RU" i="1" dirty="0">
                <a:latin typeface="Arial Narrow" charset="0"/>
              </a:rPr>
              <a:t> </a:t>
            </a:r>
            <a:r>
              <a:rPr lang="ru-RU" dirty="0">
                <a:latin typeface="Arial Narrow" charset="0"/>
              </a:rPr>
              <a:t>переходом</a:t>
            </a:r>
          </a:p>
        </p:txBody>
      </p:sp>
      <p:pic>
        <p:nvPicPr>
          <p:cNvPr id="30724" name="Picture 4" descr="ST_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23" y="3045113"/>
            <a:ext cx="8804979" cy="3546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02005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36083" y="0"/>
            <a:ext cx="8899967" cy="1052513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Выход из простого композитного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состояния </a:t>
            </a:r>
            <a:endParaRPr lang="ru-RU" dirty="0">
              <a:latin typeface="Arial Narrow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36083" y="1405994"/>
            <a:ext cx="8971405" cy="1807106"/>
          </a:xfrm>
        </p:spPr>
        <p:txBody>
          <a:bodyPr>
            <a:normAutofit fontScale="92500" lnSpcReduction="10000"/>
          </a:bodyPr>
          <a:lstStyle/>
          <a:p>
            <a:pPr marL="457200" indent="-457200" eaLnBrk="1" hangingPunct="1">
              <a:lnSpc>
                <a:spcPct val="80000"/>
              </a:lnSpc>
            </a:pPr>
            <a:r>
              <a:rPr lang="ru-RU" b="1" dirty="0">
                <a:latin typeface="Arial Narrow" charset="0"/>
              </a:rPr>
              <a:t>Выход из точки выхода</a:t>
            </a:r>
            <a:r>
              <a:rPr lang="ru-RU" dirty="0">
                <a:latin typeface="Arial Narrow" charset="0"/>
              </a:rPr>
              <a:t>. Если в простом композитном состоянии происходит выход через точку выхода, то выходные действия композитного состояния выполняются перед действиями, ассоциированными с переходом, выходящим из этой точки выхода. </a:t>
            </a:r>
          </a:p>
        </p:txBody>
      </p:sp>
      <p:pic>
        <p:nvPicPr>
          <p:cNvPr id="31748" name="Picture 4" descr="Рис_10_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878" y="3213101"/>
            <a:ext cx="6486959" cy="336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1535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T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188" y="811965"/>
            <a:ext cx="7137737" cy="6001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xfrm>
            <a:off x="272165" y="11204"/>
            <a:ext cx="8621010" cy="609600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Диаграмма состояний</a:t>
            </a:r>
            <a:endParaRPr lang="en-US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291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744750" y="141089"/>
            <a:ext cx="7993063" cy="792163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Ортогональное </a:t>
            </a:r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композитное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состояние</a:t>
            </a:r>
            <a:endParaRPr lang="en-US" dirty="0">
              <a:latin typeface="Arial Narrow" charset="0"/>
            </a:endParaRPr>
          </a:p>
        </p:txBody>
      </p:sp>
      <p:sp>
        <p:nvSpPr>
          <p:cNvPr id="36869" name="Rectangle 5"/>
          <p:cNvSpPr>
            <a:spLocks noGrp="1" noChangeArrowheads="1"/>
          </p:cNvSpPr>
          <p:nvPr>
            <p:ph idx="1"/>
          </p:nvPr>
        </p:nvSpPr>
        <p:spPr>
          <a:xfrm>
            <a:off x="226804" y="1179222"/>
            <a:ext cx="8809246" cy="1529054"/>
          </a:xfrm>
          <a:noFill/>
        </p:spPr>
        <p:txBody>
          <a:bodyPr>
            <a:normAutofit lnSpcReduction="1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– композитное состояние, содержащее более одного </a:t>
            </a:r>
            <a:r>
              <a:rPr lang="ru-RU" dirty="0" smtClean="0">
                <a:latin typeface="Arial Narrow" charset="0"/>
              </a:rPr>
              <a:t>региона </a:t>
            </a:r>
            <a:r>
              <a:rPr lang="ru-RU" dirty="0">
                <a:latin typeface="Arial Narrow" charset="0"/>
              </a:rPr>
              <a:t>называются </a:t>
            </a:r>
            <a:r>
              <a:rPr lang="ru-RU" b="1" i="1" dirty="0">
                <a:latin typeface="Arial Narrow" charset="0"/>
              </a:rPr>
              <a:t>ортогональными регионами </a:t>
            </a:r>
            <a:r>
              <a:rPr lang="ru-RU" i="1" dirty="0">
                <a:latin typeface="Arial Narrow" charset="0"/>
              </a:rPr>
              <a:t>(</a:t>
            </a:r>
            <a:r>
              <a:rPr lang="ru-RU" i="1" dirty="0" err="1">
                <a:latin typeface="Arial Narrow" charset="0"/>
              </a:rPr>
              <a:t>orthogonal</a:t>
            </a:r>
            <a:r>
              <a:rPr lang="ru-RU" i="1" dirty="0">
                <a:latin typeface="Arial Narrow" charset="0"/>
              </a:rPr>
              <a:t> </a:t>
            </a:r>
            <a:r>
              <a:rPr lang="en-US" i="1" dirty="0">
                <a:latin typeface="Arial Narrow" charset="0"/>
              </a:rPr>
              <a:t>regions</a:t>
            </a:r>
            <a:r>
              <a:rPr lang="ru-RU" i="1" dirty="0">
                <a:latin typeface="Arial Narrow" charset="0"/>
              </a:rPr>
              <a:t>)</a:t>
            </a:r>
          </a:p>
        </p:txBody>
      </p:sp>
      <p:pic>
        <p:nvPicPr>
          <p:cNvPr id="36867" name="Picture 3" descr="ST_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5187950"/>
            <a:ext cx="6840538" cy="162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ST_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2733675"/>
            <a:ext cx="7594600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3228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T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2538" y="1189038"/>
            <a:ext cx="4335462" cy="562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3"/>
          <p:cNvSpPr>
            <a:spLocks noGrp="1" noChangeArrowheads="1"/>
          </p:cNvSpPr>
          <p:nvPr>
            <p:ph type="title"/>
          </p:nvPr>
        </p:nvSpPr>
        <p:spPr>
          <a:xfrm>
            <a:off x="166323" y="122260"/>
            <a:ext cx="8798290" cy="685800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Изменение ортогональных </a:t>
            </a:r>
            <a:r>
              <a:rPr lang="ru-RU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подсостояний</a:t>
            </a:r>
            <a:endParaRPr lang="en-US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9607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66323" y="136065"/>
            <a:ext cx="8942752" cy="897177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Вход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 выход в ортогональном </a:t>
            </a:r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композитное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состоянии</a:t>
            </a:r>
            <a:endParaRPr lang="ru-RU" dirty="0">
              <a:latin typeface="Arial Narrow" charset="0"/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287286" y="1268413"/>
            <a:ext cx="8820202" cy="1439862"/>
          </a:xfrm>
        </p:spPr>
        <p:txBody>
          <a:bodyPr/>
          <a:lstStyle/>
          <a:p>
            <a:pPr eaLnBrk="1" hangingPunct="1"/>
            <a:r>
              <a:rPr lang="ru-RU" sz="2200" dirty="0">
                <a:latin typeface="Arial Narrow" charset="0"/>
              </a:rPr>
              <a:t>Вход в ортогональное композитное состояние и выход из него осуществляются в соответствии с </a:t>
            </a:r>
            <a:r>
              <a:rPr lang="ru-RU" sz="2200" dirty="0" smtClean="0">
                <a:latin typeface="Arial Narrow" charset="0"/>
              </a:rPr>
              <a:t>правилами </a:t>
            </a:r>
            <a:r>
              <a:rPr lang="ru-RU" sz="2200" dirty="0">
                <a:latin typeface="Arial Narrow" charset="0"/>
              </a:rPr>
              <a:t>входа и выхода простого композитного состояния, с учетом наличия в нем нескольких ортогональных регионов. </a:t>
            </a:r>
          </a:p>
        </p:txBody>
      </p:sp>
      <p:pic>
        <p:nvPicPr>
          <p:cNvPr id="38916" name="Picture 4" descr="Рис_10_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708275"/>
            <a:ext cx="6408737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71020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302406" y="82352"/>
            <a:ext cx="8733644" cy="1066800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Исключительный выход из ортогонального </a:t>
            </a:r>
            <a:r>
              <a:rPr lang="ru-RU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подсостояния</a:t>
            </a:r>
            <a:endParaRPr lang="en-US" dirty="0">
              <a:latin typeface="Arial Narrow" charset="0"/>
            </a:endParaRPr>
          </a:p>
        </p:txBody>
      </p:sp>
      <p:pic>
        <p:nvPicPr>
          <p:cNvPr id="39939" name="Picture 3" descr="ST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71" y="1466468"/>
            <a:ext cx="8180704" cy="521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14032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60832"/>
            <a:ext cx="8229600" cy="741591"/>
          </a:xfrm>
        </p:spPr>
        <p:txBody>
          <a:bodyPr/>
          <a:lstStyle/>
          <a:p>
            <a:pPr eaLnBrk="1" hangingPunct="1"/>
            <a:r>
              <a:rPr lang="ru-RU" dirty="0">
                <a:latin typeface="Arial Narrow" charset="0"/>
              </a:rPr>
              <a:t>Передача и прием </a:t>
            </a:r>
            <a:r>
              <a:rPr lang="ru-RU" dirty="0" smtClean="0">
                <a:latin typeface="Arial Narrow" charset="0"/>
              </a:rPr>
              <a:t>сигнала</a:t>
            </a:r>
            <a:endParaRPr lang="ru-RU" i="1" dirty="0">
              <a:latin typeface="Arial Narrow" charset="0"/>
            </a:endParaRP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>
          <a:xfrm>
            <a:off x="257045" y="1485900"/>
            <a:ext cx="8852030" cy="5182006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Передача сигнала является действием, которое имеет специальную графическую нотацию, аналогичную используемой на диаграммах деятельности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Прием сигнала, который также называют </a:t>
            </a:r>
            <a:r>
              <a:rPr lang="ru-RU" i="1" dirty="0">
                <a:latin typeface="Arial Narrow" charset="0"/>
              </a:rPr>
              <a:t>приемом триггера</a:t>
            </a:r>
            <a:r>
              <a:rPr lang="ru-RU" dirty="0">
                <a:latin typeface="Arial Narrow" charset="0"/>
              </a:rPr>
              <a:t>, является действием, которое имеет специальную графическую нотацию, используемую также на диаграммах деятельности </a:t>
            </a:r>
          </a:p>
          <a:p>
            <a:pPr eaLnBrk="1" hangingPunct="1">
              <a:lnSpc>
                <a:spcPct val="90000"/>
              </a:lnSpc>
            </a:pPr>
            <a:r>
              <a:rPr lang="ru-RU" dirty="0">
                <a:latin typeface="Arial Narrow" charset="0"/>
              </a:rPr>
              <a:t>Синтаксис приема сигнала:</a:t>
            </a:r>
            <a:endParaRPr lang="ru-RU" i="1" dirty="0">
              <a:latin typeface="Arial Narrow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i="1" dirty="0">
                <a:latin typeface="Arial Narrow" charset="0"/>
              </a:rPr>
              <a:t>	&lt;прием-сигнала&gt;</a:t>
            </a:r>
            <a:r>
              <a:rPr lang="ru-RU" dirty="0">
                <a:latin typeface="Arial Narrow" charset="0"/>
              </a:rPr>
              <a:t>::</a:t>
            </a:r>
            <a:r>
              <a:rPr lang="en-US" dirty="0">
                <a:latin typeface="Arial Narrow" charset="0"/>
              </a:rPr>
              <a:t> </a:t>
            </a:r>
            <a:r>
              <a:rPr lang="ru-RU" dirty="0">
                <a:latin typeface="Arial Narrow" charset="0"/>
              </a:rPr>
              <a:t>=</a:t>
            </a:r>
            <a:r>
              <a:rPr lang="ru-RU" i="1" dirty="0">
                <a:latin typeface="Arial Narrow" charset="0"/>
              </a:rPr>
              <a:t> &lt;триггер&gt; 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,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 &lt;триггер&gt;]* 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[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&lt;сторожевое-условие&gt;</a:t>
            </a:r>
            <a:r>
              <a:rPr lang="ja-JP" altLang="ru-RU" i="1" dirty="0">
                <a:latin typeface="Arial Narrow" charset="0"/>
              </a:rPr>
              <a:t>‘</a:t>
            </a:r>
            <a:r>
              <a:rPr lang="ru-RU" i="1" dirty="0">
                <a:latin typeface="Arial Narrow" charset="0"/>
              </a:rPr>
              <a:t>]</a:t>
            </a:r>
            <a:r>
              <a:rPr lang="ja-JP" altLang="ru-RU" i="1" dirty="0">
                <a:latin typeface="Arial Narrow" charset="0"/>
              </a:rPr>
              <a:t>’</a:t>
            </a:r>
            <a:r>
              <a:rPr lang="ru-RU" i="1" dirty="0">
                <a:latin typeface="Arial Narrow" charset="0"/>
              </a:rPr>
              <a:t>]</a:t>
            </a:r>
            <a:r>
              <a:rPr lang="ru-RU" dirty="0">
                <a:latin typeface="Arial Narrow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8996541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126"/>
            <a:ext cx="9144000" cy="8733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приема и передачи сигнала</a:t>
            </a:r>
            <a:endParaRPr lang="ru-RU" dirty="0">
              <a:latin typeface="Arial Narrow" charset="0"/>
            </a:endParaRPr>
          </a:p>
        </p:txBody>
      </p:sp>
      <p:pic>
        <p:nvPicPr>
          <p:cNvPr id="41987" name="Picture 3" descr="Рис_10_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842" y="963585"/>
            <a:ext cx="5061833" cy="5705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40987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>
                <a:latin typeface="Arial Narrow" charset="0"/>
              </a:rPr>
              <a:t>Композитные состояния с пиктограммой скрытой декомпозиции 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317526" y="1485900"/>
            <a:ext cx="8791549" cy="2014538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ru-RU" dirty="0">
                <a:latin typeface="Arial Narrow" charset="0"/>
              </a:rPr>
              <a:t>Композитное состояние может явно иметь секцию декомпозиции</a:t>
            </a:r>
          </a:p>
          <a:p>
            <a:pPr eaLnBrk="1" hangingPunct="1"/>
            <a:r>
              <a:rPr lang="ru-RU" dirty="0">
                <a:latin typeface="Arial Narrow" charset="0"/>
              </a:rPr>
              <a:t>Эта секция содержит вложенную диаграмму, которая показывает структуру внутреннего поведения в терминах регионов, состояний и перехода</a:t>
            </a:r>
          </a:p>
        </p:txBody>
      </p:sp>
      <p:pic>
        <p:nvPicPr>
          <p:cNvPr id="43012" name="Picture 4" descr="Рис_10_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61" y="4149725"/>
            <a:ext cx="8781552" cy="254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0787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Событие, переход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9244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2800" b="1" dirty="0"/>
              <a:t>Событие </a:t>
            </a:r>
            <a:r>
              <a:rPr lang="ru-RU" sz="2800" dirty="0"/>
              <a:t>- это спецификация существенного факта, который происходит во времени и пространстве. В контексте автоматов событие - это стимул, вызывающий срабатывание перехода.</a:t>
            </a:r>
          </a:p>
          <a:p>
            <a:pPr>
              <a:lnSpc>
                <a:spcPct val="80000"/>
              </a:lnSpc>
            </a:pPr>
            <a:r>
              <a:rPr lang="ru-RU" sz="2800" b="1" dirty="0"/>
              <a:t>Переход </a:t>
            </a:r>
            <a:r>
              <a:rPr lang="ru-RU" sz="2800" dirty="0"/>
              <a:t>- это отношение между двумя состояниями показывающее, что объект, находящийся в первом состоянии, должен выполнять некоторые действия и перейти во второе состояние как только произойдет выделенное событие и будут выполнены заданные условия</a:t>
            </a:r>
          </a:p>
        </p:txBody>
      </p:sp>
    </p:spTree>
    <p:extLst>
      <p:ext uri="{BB962C8B-B14F-4D97-AF65-F5344CB8AC3E}">
        <p14:creationId xmlns:p14="http://schemas.microsoft.com/office/powerpoint/2010/main" val="2322771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6804" y="277813"/>
            <a:ext cx="8633690" cy="1139825"/>
          </a:xfrm>
        </p:spPr>
        <p:txBody>
          <a:bodyPr/>
          <a:lstStyle/>
          <a:p>
            <a:r>
              <a:rPr lang="ru-RU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Диаграмма </a:t>
            </a:r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конечного автомата</a:t>
            </a:r>
            <a:endParaRPr lang="ru-RU" dirty="0">
              <a:latin typeface="Arial Narrow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26804" y="1412875"/>
            <a:ext cx="8882271" cy="5256213"/>
          </a:xfrm>
        </p:spPr>
        <p:txBody>
          <a:bodyPr/>
          <a:lstStyle/>
          <a:p>
            <a:pPr eaLnBrk="1" hangingPunct="1"/>
            <a:r>
              <a:rPr lang="ru-RU" sz="2200" dirty="0">
                <a:latin typeface="Arial Narrow" charset="0"/>
              </a:rPr>
              <a:t>- является графом, который представляет некоторый конечный автомат</a:t>
            </a:r>
          </a:p>
          <a:p>
            <a:pPr eaLnBrk="1" hangingPunct="1"/>
            <a:r>
              <a:rPr lang="ru-RU" sz="2200" b="1" i="1" dirty="0">
                <a:latin typeface="Arial Narrow" charset="0"/>
              </a:rPr>
              <a:t>Конечный автомат (</a:t>
            </a:r>
            <a:r>
              <a:rPr lang="ru-RU" sz="2200" b="1" i="1" dirty="0" err="1">
                <a:latin typeface="Arial Narrow" charset="0"/>
              </a:rPr>
              <a:t>state</a:t>
            </a:r>
            <a:r>
              <a:rPr lang="ru-RU" sz="2200" b="1" i="1" dirty="0">
                <a:latin typeface="Arial Narrow" charset="0"/>
              </a:rPr>
              <a:t> </a:t>
            </a:r>
            <a:r>
              <a:rPr lang="ru-RU" sz="2200" b="1" i="1" dirty="0" err="1">
                <a:latin typeface="Arial Narrow" charset="0"/>
              </a:rPr>
              <a:t>machine</a:t>
            </a:r>
            <a:r>
              <a:rPr lang="ru-RU" sz="2200" i="1" dirty="0">
                <a:latin typeface="Arial Narrow" charset="0"/>
              </a:rPr>
              <a:t>)</a:t>
            </a:r>
            <a:r>
              <a:rPr lang="ru-RU" sz="2200" dirty="0">
                <a:latin typeface="Arial Narrow" charset="0"/>
              </a:rPr>
              <a:t> представляет собой некоторый формализм для моделирования поведения отдельных элементов модели или системы в целом</a:t>
            </a:r>
          </a:p>
          <a:p>
            <a:pPr eaLnBrk="1" hangingPunct="1"/>
            <a:r>
              <a:rPr lang="ru-RU" sz="2200" b="1" i="1" dirty="0">
                <a:latin typeface="Arial Narrow" charset="0"/>
              </a:rPr>
              <a:t>Поведение (</a:t>
            </a:r>
            <a:r>
              <a:rPr lang="ru-RU" sz="2200" b="1" i="1" dirty="0" err="1">
                <a:latin typeface="Arial Narrow" charset="0"/>
              </a:rPr>
              <a:t>behavior</a:t>
            </a:r>
            <a:r>
              <a:rPr lang="ru-RU" sz="2200" i="1" dirty="0">
                <a:latin typeface="Arial Narrow" charset="0"/>
              </a:rPr>
              <a:t>)</a:t>
            </a:r>
            <a:r>
              <a:rPr lang="ru-RU" sz="2200" dirty="0">
                <a:latin typeface="Arial Narrow" charset="0"/>
              </a:rPr>
              <a:t> является спецификацией того, как экземпляр классификатора изменяет значения отдельных характеристик в течение своего времени жизни</a:t>
            </a:r>
          </a:p>
          <a:p>
            <a:pPr eaLnBrk="1" hangingPunct="1"/>
            <a:r>
              <a:rPr lang="ru-RU" sz="2200" b="1" i="1" dirty="0">
                <a:latin typeface="Arial Narrow" charset="0"/>
              </a:rPr>
              <a:t>Состояние (</a:t>
            </a:r>
            <a:r>
              <a:rPr lang="en-US" sz="2200" b="1" i="1" dirty="0">
                <a:latin typeface="Arial Narrow" charset="0"/>
              </a:rPr>
              <a:t>state</a:t>
            </a:r>
            <a:r>
              <a:rPr lang="ru-RU" sz="2200" i="1" dirty="0">
                <a:latin typeface="Arial Narrow" charset="0"/>
              </a:rPr>
              <a:t>)</a:t>
            </a:r>
            <a:r>
              <a:rPr lang="ru-RU" sz="2200" dirty="0">
                <a:latin typeface="Arial Narrow" charset="0"/>
              </a:rPr>
              <a:t> – элемент модели поведения, предназначенный для представления ситуации, в ходе которой поддерживается некоторое условие инварианта</a:t>
            </a:r>
          </a:p>
          <a:p>
            <a:pPr eaLnBrk="1" hangingPunct="1"/>
            <a:r>
              <a:rPr lang="ru-RU" sz="2200" b="1" i="1" dirty="0">
                <a:latin typeface="Arial Narrow" charset="0"/>
              </a:rPr>
              <a:t>Переход  (</a:t>
            </a:r>
            <a:r>
              <a:rPr lang="en-US" sz="2200" b="1" i="1" dirty="0">
                <a:latin typeface="Arial Narrow" charset="0"/>
              </a:rPr>
              <a:t>transition</a:t>
            </a:r>
            <a:r>
              <a:rPr lang="ru-RU" sz="2200" b="1" i="1" dirty="0">
                <a:latin typeface="Arial Narrow" charset="0"/>
              </a:rPr>
              <a:t>)</a:t>
            </a:r>
            <a:r>
              <a:rPr lang="ru-RU" sz="2200" dirty="0">
                <a:latin typeface="Arial Narrow" charset="0"/>
              </a:rPr>
              <a:t> является направленным отношением между двумя состояниями, одно из которых является </a:t>
            </a:r>
            <a:r>
              <a:rPr lang="ru-RU" sz="2200" i="1" dirty="0">
                <a:latin typeface="Arial Narrow" charset="0"/>
              </a:rPr>
              <a:t>вершиной источником (</a:t>
            </a:r>
            <a:r>
              <a:rPr lang="ru-RU" sz="2200" i="1" dirty="0" err="1">
                <a:latin typeface="Arial Narrow" charset="0"/>
              </a:rPr>
              <a:t>source</a:t>
            </a:r>
            <a:r>
              <a:rPr lang="ru-RU" sz="2200" i="1" dirty="0">
                <a:latin typeface="Arial Narrow" charset="0"/>
              </a:rPr>
              <a:t> </a:t>
            </a:r>
            <a:r>
              <a:rPr lang="ru-RU" sz="2200" i="1" dirty="0" err="1">
                <a:latin typeface="Arial Narrow" charset="0"/>
              </a:rPr>
              <a:t>vertex</a:t>
            </a:r>
            <a:r>
              <a:rPr lang="ru-RU" sz="2200" i="1" dirty="0">
                <a:latin typeface="Arial Narrow" charset="0"/>
              </a:rPr>
              <a:t>)</a:t>
            </a:r>
            <a:r>
              <a:rPr lang="ru-RU" sz="2200" dirty="0">
                <a:latin typeface="Arial Narrow" charset="0"/>
              </a:rPr>
              <a:t>, а другое – </a:t>
            </a:r>
            <a:r>
              <a:rPr lang="ru-RU" sz="2200" i="1" dirty="0">
                <a:latin typeface="Arial Narrow" charset="0"/>
              </a:rPr>
              <a:t>целевой вершиной (</a:t>
            </a:r>
            <a:r>
              <a:rPr lang="ru-RU" sz="2200" i="1" dirty="0" err="1">
                <a:latin typeface="Arial Narrow" charset="0"/>
              </a:rPr>
              <a:t>target</a:t>
            </a:r>
            <a:r>
              <a:rPr lang="ru-RU" sz="2200" i="1" dirty="0">
                <a:latin typeface="Arial Narrow" charset="0"/>
              </a:rPr>
              <a:t> </a:t>
            </a:r>
            <a:r>
              <a:rPr lang="ru-RU" sz="2200" i="1" dirty="0" err="1">
                <a:latin typeface="Arial Narrow" charset="0"/>
              </a:rPr>
              <a:t>vertex</a:t>
            </a:r>
            <a:r>
              <a:rPr lang="ru-RU" sz="2200" i="1" dirty="0">
                <a:latin typeface="Arial Narrow" charset="0"/>
              </a:rPr>
              <a:t>)</a:t>
            </a:r>
            <a:endParaRPr lang="ru-RU" sz="2200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377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ДИАГРАММЫ СОСТОЯНИЙ</a:t>
            </a:r>
            <a:r>
              <a:rPr lang="ru-RU"/>
              <a:t> </a:t>
            </a:r>
          </a:p>
        </p:txBody>
      </p:sp>
      <p:pic>
        <p:nvPicPr>
          <p:cNvPr id="778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8280400" cy="559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346837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282575"/>
            <a:ext cx="7848600" cy="609600"/>
          </a:xfrm>
          <a:noFill/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Основные обозначения</a:t>
            </a:r>
            <a:endParaRPr lang="en-US" dirty="0">
              <a:latin typeface="Arial Narrow" charset="0"/>
            </a:endParaRPr>
          </a:p>
        </p:txBody>
      </p:sp>
      <p:pic>
        <p:nvPicPr>
          <p:cNvPr id="5123" name="Picture 3" descr="Состоян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16" y="1260365"/>
            <a:ext cx="8071607" cy="5421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4792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T_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815" y="1028040"/>
            <a:ext cx="7130535" cy="5714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>
          <a:xfrm>
            <a:off x="764090" y="106701"/>
            <a:ext cx="7777163" cy="609600"/>
          </a:xfrm>
          <a:noFill/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Пример диаграммы состояний</a:t>
            </a:r>
            <a:endParaRPr lang="en-US" dirty="0">
              <a:latin typeface="Arial Narro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992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70828" y="87335"/>
            <a:ext cx="7993062" cy="71913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Спецификация перехода</a:t>
            </a:r>
            <a:endParaRPr lang="ru-RU" dirty="0">
              <a:latin typeface="Arial Narrow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120962" y="982684"/>
            <a:ext cx="8988113" cy="5875316"/>
          </a:xfrm>
        </p:spPr>
        <p:txBody>
          <a:bodyPr/>
          <a:lstStyle/>
          <a:p>
            <a:pPr eaLnBrk="1" hangingPunct="1"/>
            <a:r>
              <a:rPr lang="ru-RU" sz="2400" b="1" dirty="0">
                <a:latin typeface="Arial Narrow" charset="0"/>
              </a:rPr>
              <a:t>Переход</a:t>
            </a:r>
            <a:r>
              <a:rPr lang="ru-RU" sz="2400" dirty="0">
                <a:latin typeface="Arial Narrow" charset="0"/>
              </a:rPr>
              <a:t> может быть помечен строкой текста, синтаксис которой определяется следующим выражением (БНФ):</a:t>
            </a:r>
          </a:p>
          <a:p>
            <a:pPr eaLnBrk="1" hangingPunct="1">
              <a:buFontTx/>
              <a:buNone/>
            </a:pPr>
            <a:r>
              <a:rPr lang="ru-RU" sz="2400" dirty="0">
                <a:latin typeface="Arial Narrow" charset="0"/>
              </a:rPr>
              <a:t>	&lt;</a:t>
            </a:r>
            <a:r>
              <a:rPr lang="ru-RU" sz="2400" i="1" dirty="0">
                <a:latin typeface="Arial Narrow" charset="0"/>
              </a:rPr>
              <a:t>переход</a:t>
            </a:r>
            <a:r>
              <a:rPr lang="ru-RU" sz="2400" dirty="0">
                <a:latin typeface="Arial Narrow" charset="0"/>
              </a:rPr>
              <a:t>&gt;:: = &lt;</a:t>
            </a:r>
            <a:r>
              <a:rPr lang="ru-RU" sz="2400" i="1" dirty="0">
                <a:latin typeface="Arial Narrow" charset="0"/>
              </a:rPr>
              <a:t>триггер</a:t>
            </a:r>
            <a:r>
              <a:rPr lang="ru-RU" sz="2400" dirty="0">
                <a:latin typeface="Arial Narrow" charset="0"/>
              </a:rPr>
              <a:t>&gt; [</a:t>
            </a:r>
            <a:r>
              <a:rPr lang="ja-JP" altLang="ru-RU" sz="2400" dirty="0">
                <a:latin typeface="Arial Narrow" charset="0"/>
              </a:rPr>
              <a:t>‘</a:t>
            </a:r>
            <a:r>
              <a:rPr lang="ru-RU" sz="2400" dirty="0">
                <a:latin typeface="Arial Narrow" charset="0"/>
              </a:rPr>
              <a:t>,</a:t>
            </a:r>
            <a:r>
              <a:rPr lang="ja-JP" altLang="ru-RU" sz="2400" dirty="0">
                <a:latin typeface="Arial Narrow" charset="0"/>
              </a:rPr>
              <a:t>’</a:t>
            </a:r>
            <a:r>
              <a:rPr lang="ru-RU" sz="2400" dirty="0">
                <a:latin typeface="Arial Narrow" charset="0"/>
              </a:rPr>
              <a:t>&lt;</a:t>
            </a:r>
            <a:r>
              <a:rPr lang="ru-RU" sz="2400" i="1" dirty="0">
                <a:latin typeface="Arial Narrow" charset="0"/>
              </a:rPr>
              <a:t>триггер</a:t>
            </a:r>
            <a:r>
              <a:rPr lang="ru-RU" sz="2400" dirty="0">
                <a:latin typeface="Arial Narrow" charset="0"/>
              </a:rPr>
              <a:t>&gt;]* [</a:t>
            </a:r>
            <a:r>
              <a:rPr lang="ja-JP" altLang="ru-RU" sz="2400" dirty="0">
                <a:latin typeface="Arial Narrow" charset="0"/>
              </a:rPr>
              <a:t>‘</a:t>
            </a:r>
            <a:r>
              <a:rPr lang="ru-RU" sz="2400" dirty="0">
                <a:latin typeface="Arial Narrow" charset="0"/>
              </a:rPr>
              <a:t>[</a:t>
            </a:r>
            <a:r>
              <a:rPr lang="ja-JP" altLang="ru-RU" sz="2400" dirty="0">
                <a:latin typeface="Arial Narrow" charset="0"/>
              </a:rPr>
              <a:t>‘</a:t>
            </a:r>
            <a:r>
              <a:rPr lang="ru-RU" sz="2400" dirty="0">
                <a:latin typeface="Arial Narrow" charset="0"/>
              </a:rPr>
              <a:t>&lt;</a:t>
            </a:r>
            <a:r>
              <a:rPr lang="ru-RU" sz="2400" i="1" dirty="0">
                <a:latin typeface="Arial Narrow" charset="0"/>
              </a:rPr>
              <a:t>сторожевое-ограничение</a:t>
            </a:r>
            <a:r>
              <a:rPr lang="ru-RU" sz="2400" dirty="0">
                <a:latin typeface="Arial Narrow" charset="0"/>
              </a:rPr>
              <a:t>&gt;</a:t>
            </a:r>
            <a:r>
              <a:rPr lang="ja-JP" altLang="ru-RU" sz="2400" dirty="0">
                <a:latin typeface="Arial Narrow" charset="0"/>
              </a:rPr>
              <a:t>’</a:t>
            </a:r>
            <a:r>
              <a:rPr lang="ru-RU" sz="2400" dirty="0">
                <a:latin typeface="Arial Narrow" charset="0"/>
              </a:rPr>
              <a:t>]</a:t>
            </a:r>
            <a:r>
              <a:rPr lang="ja-JP" altLang="ru-RU" sz="2400" dirty="0">
                <a:latin typeface="Arial Narrow" charset="0"/>
              </a:rPr>
              <a:t>’</a:t>
            </a:r>
            <a:r>
              <a:rPr lang="ru-RU" sz="2400" dirty="0">
                <a:latin typeface="Arial Narrow" charset="0"/>
              </a:rPr>
              <a:t>] [</a:t>
            </a:r>
            <a:r>
              <a:rPr lang="ja-JP" altLang="ru-RU" sz="2400" dirty="0">
                <a:latin typeface="Arial Narrow" charset="0"/>
              </a:rPr>
              <a:t>‘</a:t>
            </a:r>
            <a:r>
              <a:rPr lang="ru-RU" sz="2400" dirty="0">
                <a:latin typeface="Arial Narrow" charset="0"/>
              </a:rPr>
              <a:t>/</a:t>
            </a:r>
            <a:r>
              <a:rPr lang="ja-JP" altLang="ru-RU" sz="2400" dirty="0">
                <a:latin typeface="Arial Narrow" charset="0"/>
              </a:rPr>
              <a:t>’</a:t>
            </a:r>
            <a:r>
              <a:rPr lang="ru-RU" sz="2400" dirty="0">
                <a:latin typeface="Arial Narrow" charset="0"/>
              </a:rPr>
              <a:t>&lt;</a:t>
            </a:r>
            <a:r>
              <a:rPr lang="ru-RU" sz="2400" i="1" dirty="0">
                <a:latin typeface="Arial Narrow" charset="0"/>
              </a:rPr>
              <a:t>выражение-деятельности</a:t>
            </a:r>
            <a:r>
              <a:rPr lang="ru-RU" sz="2400" dirty="0">
                <a:latin typeface="Arial Narrow" charset="0"/>
              </a:rPr>
              <a:t>&gt;] </a:t>
            </a:r>
          </a:p>
          <a:p>
            <a:pPr eaLnBrk="1" hangingPunct="1"/>
            <a:r>
              <a:rPr lang="ru-RU" sz="2400" dirty="0">
                <a:latin typeface="Arial Narrow" charset="0"/>
              </a:rPr>
              <a:t>Здесь </a:t>
            </a:r>
            <a:r>
              <a:rPr lang="ru-RU" sz="2400" b="1" dirty="0">
                <a:latin typeface="Arial Narrow" charset="0"/>
              </a:rPr>
              <a:t>&lt;</a:t>
            </a:r>
            <a:r>
              <a:rPr lang="ru-RU" sz="2400" b="1" i="1" dirty="0">
                <a:latin typeface="Arial Narrow" charset="0"/>
              </a:rPr>
              <a:t>триггер</a:t>
            </a:r>
            <a:r>
              <a:rPr lang="ru-RU" sz="2400" dirty="0">
                <a:latin typeface="Arial Narrow" charset="0"/>
              </a:rPr>
              <a:t>&gt; представляет собой имя триггерного </a:t>
            </a:r>
            <a:r>
              <a:rPr lang="ru-RU" sz="2400" dirty="0" smtClean="0">
                <a:latin typeface="Arial Narrow" charset="0"/>
              </a:rPr>
              <a:t>события. </a:t>
            </a:r>
            <a:r>
              <a:rPr lang="ru-RU" sz="2400" dirty="0">
                <a:latin typeface="Arial Narrow" charset="0"/>
              </a:rPr>
              <a:t>В качестве имени триггера могут использоваться имена операций с параметрами или без них.</a:t>
            </a:r>
          </a:p>
          <a:p>
            <a:pPr eaLnBrk="1" hangingPunct="1"/>
            <a:r>
              <a:rPr lang="ru-RU" sz="2400" b="1" dirty="0">
                <a:latin typeface="Arial Narrow" charset="0"/>
              </a:rPr>
              <a:t>Терм</a:t>
            </a:r>
            <a:r>
              <a:rPr lang="ru-RU" sz="2400" dirty="0">
                <a:latin typeface="Arial Narrow" charset="0"/>
              </a:rPr>
              <a:t> &lt;</a:t>
            </a:r>
            <a:r>
              <a:rPr lang="ru-RU" sz="2400" i="1" dirty="0">
                <a:latin typeface="Arial Narrow" charset="0"/>
              </a:rPr>
              <a:t>сторожевое-ограничение</a:t>
            </a:r>
            <a:r>
              <a:rPr lang="ru-RU" sz="2400" dirty="0" smtClean="0">
                <a:latin typeface="Arial Narrow" charset="0"/>
              </a:rPr>
              <a:t>&gt; или </a:t>
            </a:r>
            <a:r>
              <a:rPr lang="ru-RU" sz="2400" i="1" dirty="0" smtClean="0">
                <a:latin typeface="Arial Narrow" charset="0"/>
              </a:rPr>
              <a:t>сторожевое условие </a:t>
            </a:r>
            <a:r>
              <a:rPr lang="ru-RU" sz="2400" dirty="0" smtClean="0">
                <a:latin typeface="Arial Narrow" charset="0"/>
              </a:rPr>
              <a:t>является </a:t>
            </a:r>
            <a:r>
              <a:rPr lang="ru-RU" sz="2400" dirty="0">
                <a:latin typeface="Arial Narrow" charset="0"/>
              </a:rPr>
              <a:t>логическим выражением, записанным в терминах параметров триггерного события, атрибутов и связей объекта контекста.</a:t>
            </a:r>
          </a:p>
          <a:p>
            <a:pPr eaLnBrk="1" hangingPunct="1"/>
            <a:r>
              <a:rPr lang="ru-RU" sz="2400" b="1" dirty="0">
                <a:latin typeface="Arial Narrow" charset="0"/>
              </a:rPr>
              <a:t>Терм</a:t>
            </a:r>
            <a:r>
              <a:rPr lang="ru-RU" sz="2400" dirty="0">
                <a:latin typeface="Arial Narrow" charset="0"/>
              </a:rPr>
              <a:t> &lt;</a:t>
            </a:r>
            <a:r>
              <a:rPr lang="ru-RU" sz="2400" i="1" dirty="0">
                <a:latin typeface="Arial Narrow" charset="0"/>
              </a:rPr>
              <a:t>выражение-деятельности</a:t>
            </a:r>
            <a:r>
              <a:rPr lang="ru-RU" sz="2400" dirty="0">
                <a:latin typeface="Arial Narrow" charset="0"/>
              </a:rPr>
              <a:t>&gt;, который иногда называют </a:t>
            </a:r>
            <a:r>
              <a:rPr lang="ru-RU" sz="2400" i="1" dirty="0">
                <a:latin typeface="Arial Narrow" charset="0"/>
              </a:rPr>
              <a:t>выражением поведения</a:t>
            </a:r>
            <a:r>
              <a:rPr lang="ru-RU" sz="2400" dirty="0">
                <a:latin typeface="Arial Narrow" charset="0"/>
              </a:rPr>
              <a:t>, выполняется, если и только если переход срабатывает</a:t>
            </a:r>
          </a:p>
        </p:txBody>
      </p:sp>
    </p:spTree>
    <p:extLst>
      <p:ext uri="{BB962C8B-B14F-4D97-AF65-F5344CB8AC3E}">
        <p14:creationId xmlns:p14="http://schemas.microsoft.com/office/powerpoint/2010/main" val="3292806186"/>
      </p:ext>
    </p:extLst>
  </p:cSld>
  <p:clrMapOvr>
    <a:masterClrMapping/>
  </p:clrMapOvr>
</p:sld>
</file>

<file path=ppt/theme/theme1.xml><?xml version="1.0" encoding="utf-8"?>
<a:theme xmlns:a="http://schemas.openxmlformats.org/drawingml/2006/main" name="Осень">
  <a:themeElements>
    <a:clrScheme name="Тарелка 6">
      <a:dk1>
        <a:srgbClr val="000000"/>
      </a:dk1>
      <a:lt1>
        <a:srgbClr val="DDDCC5"/>
      </a:lt1>
      <a:dk2>
        <a:srgbClr val="000000"/>
      </a:dk2>
      <a:lt2>
        <a:srgbClr val="B9B695"/>
      </a:lt2>
      <a:accent1>
        <a:srgbClr val="EAEBE9"/>
      </a:accent1>
      <a:accent2>
        <a:srgbClr val="BFBFAB"/>
      </a:accent2>
      <a:accent3>
        <a:srgbClr val="EBEBDF"/>
      </a:accent3>
      <a:accent4>
        <a:srgbClr val="000000"/>
      </a:accent4>
      <a:accent5>
        <a:srgbClr val="F3F3F2"/>
      </a:accent5>
      <a:accent6>
        <a:srgbClr val="ADAD9B"/>
      </a:accent6>
      <a:hlink>
        <a:srgbClr val="009900"/>
      </a:hlink>
      <a:folHlink>
        <a:srgbClr val="336600"/>
      </a:folHlink>
    </a:clrScheme>
    <a:fontScheme name="Тарелка">
      <a:majorFont>
        <a:latin typeface="Arial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Тарелка 1">
        <a:dk1>
          <a:srgbClr val="660000"/>
        </a:dk1>
        <a:lt1>
          <a:srgbClr val="FFFFFF"/>
        </a:lt1>
        <a:dk2>
          <a:srgbClr val="A80000"/>
        </a:dk2>
        <a:lt2>
          <a:srgbClr val="FFFF99"/>
        </a:lt2>
        <a:accent1>
          <a:srgbClr val="FF6600"/>
        </a:accent1>
        <a:accent2>
          <a:srgbClr val="6A0000"/>
        </a:accent2>
        <a:accent3>
          <a:srgbClr val="D1AAAA"/>
        </a:accent3>
        <a:accent4>
          <a:srgbClr val="DADADA"/>
        </a:accent4>
        <a:accent5>
          <a:srgbClr val="FFB8AA"/>
        </a:accent5>
        <a:accent6>
          <a:srgbClr val="5F0000"/>
        </a:accent6>
        <a:hlink>
          <a:srgbClr val="FFCC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2">
        <a:dk1>
          <a:srgbClr val="6A4700"/>
        </a:dk1>
        <a:lt1>
          <a:srgbClr val="FFFFFF"/>
        </a:lt1>
        <a:dk2>
          <a:srgbClr val="522900"/>
        </a:dk2>
        <a:lt2>
          <a:srgbClr val="FFFF99"/>
        </a:lt2>
        <a:accent1>
          <a:srgbClr val="CC9900"/>
        </a:accent1>
        <a:accent2>
          <a:srgbClr val="9C7300"/>
        </a:accent2>
        <a:accent3>
          <a:srgbClr val="B3ACAA"/>
        </a:accent3>
        <a:accent4>
          <a:srgbClr val="DADADA"/>
        </a:accent4>
        <a:accent5>
          <a:srgbClr val="E2CAAA"/>
        </a:accent5>
        <a:accent6>
          <a:srgbClr val="8D6800"/>
        </a:accent6>
        <a:hlink>
          <a:srgbClr val="FF99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3">
        <a:dk1>
          <a:srgbClr val="495630"/>
        </a:dk1>
        <a:lt1>
          <a:srgbClr val="FFFFCC"/>
        </a:lt1>
        <a:dk2>
          <a:srgbClr val="2D361C"/>
        </a:dk2>
        <a:lt2>
          <a:srgbClr val="BAD38D"/>
        </a:lt2>
        <a:accent1>
          <a:srgbClr val="68803E"/>
        </a:accent1>
        <a:accent2>
          <a:srgbClr val="556636"/>
        </a:accent2>
        <a:accent3>
          <a:srgbClr val="ADAEAB"/>
        </a:accent3>
        <a:accent4>
          <a:srgbClr val="DADAAE"/>
        </a:accent4>
        <a:accent5>
          <a:srgbClr val="B9C0AF"/>
        </a:accent5>
        <a:accent6>
          <a:srgbClr val="4C5C30"/>
        </a:accent6>
        <a:hlink>
          <a:srgbClr val="339933"/>
        </a:hlink>
        <a:folHlink>
          <a:srgbClr val="D9D4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4">
        <a:dk1>
          <a:srgbClr val="666A5C"/>
        </a:dk1>
        <a:lt1>
          <a:srgbClr val="FFFFFF"/>
        </a:lt1>
        <a:dk2>
          <a:srgbClr val="757868"/>
        </a:dk2>
        <a:lt2>
          <a:srgbClr val="C4C3AA"/>
        </a:lt2>
        <a:accent1>
          <a:srgbClr val="9AC2C0"/>
        </a:accent1>
        <a:accent2>
          <a:srgbClr val="4D4F45"/>
        </a:accent2>
        <a:accent3>
          <a:srgbClr val="BDBEB9"/>
        </a:accent3>
        <a:accent4>
          <a:srgbClr val="DADADA"/>
        </a:accent4>
        <a:accent5>
          <a:srgbClr val="CADDDC"/>
        </a:accent5>
        <a:accent6>
          <a:srgbClr val="45473E"/>
        </a:accent6>
        <a:hlink>
          <a:srgbClr val="009999"/>
        </a:hlink>
        <a:folHlink>
          <a:srgbClr val="BFCB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5">
        <a:dk1>
          <a:srgbClr val="006664"/>
        </a:dk1>
        <a:lt1>
          <a:srgbClr val="FFFFFF"/>
        </a:lt1>
        <a:dk2>
          <a:srgbClr val="00908D"/>
        </a:dk2>
        <a:lt2>
          <a:srgbClr val="ADE5CD"/>
        </a:lt2>
        <a:accent1>
          <a:srgbClr val="00CCFF"/>
        </a:accent1>
        <a:accent2>
          <a:srgbClr val="006666"/>
        </a:accent2>
        <a:accent3>
          <a:srgbClr val="AAC6C5"/>
        </a:accent3>
        <a:accent4>
          <a:srgbClr val="DADADA"/>
        </a:accent4>
        <a:accent5>
          <a:srgbClr val="AAE2FF"/>
        </a:accent5>
        <a:accent6>
          <a:srgbClr val="005C5C"/>
        </a:accent6>
        <a:hlink>
          <a:srgbClr val="6DD8DB"/>
        </a:hlink>
        <a:folHlink>
          <a:srgbClr val="C5E2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6">
        <a:dk1>
          <a:srgbClr val="000000"/>
        </a:dk1>
        <a:lt1>
          <a:srgbClr val="DDDCC5"/>
        </a:lt1>
        <a:dk2>
          <a:srgbClr val="000000"/>
        </a:dk2>
        <a:lt2>
          <a:srgbClr val="B9B695"/>
        </a:lt2>
        <a:accent1>
          <a:srgbClr val="EAEBE9"/>
        </a:accent1>
        <a:accent2>
          <a:srgbClr val="BFBFAB"/>
        </a:accent2>
        <a:accent3>
          <a:srgbClr val="EBEBDF"/>
        </a:accent3>
        <a:accent4>
          <a:srgbClr val="000000"/>
        </a:accent4>
        <a:accent5>
          <a:srgbClr val="F3F3F2"/>
        </a:accent5>
        <a:accent6>
          <a:srgbClr val="ADAD9B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арелка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336699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ADB8CA"/>
        </a:accent5>
        <a:accent6>
          <a:srgbClr val="555555"/>
        </a:accent6>
        <a:hlink>
          <a:srgbClr val="BBE5FF"/>
        </a:hlink>
        <a:folHlink>
          <a:srgbClr val="B6B3E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8">
        <a:dk1>
          <a:srgbClr val="000090"/>
        </a:dk1>
        <a:lt1>
          <a:srgbClr val="EAEAEA"/>
        </a:lt1>
        <a:dk2>
          <a:srgbClr val="3A3AB2"/>
        </a:dk2>
        <a:lt2>
          <a:srgbClr val="CAD4DC"/>
        </a:lt2>
        <a:accent1>
          <a:srgbClr val="3974AF"/>
        </a:accent1>
        <a:accent2>
          <a:srgbClr val="232369"/>
        </a:accent2>
        <a:accent3>
          <a:srgbClr val="AEAED5"/>
        </a:accent3>
        <a:accent4>
          <a:srgbClr val="C8C8C8"/>
        </a:accent4>
        <a:accent5>
          <a:srgbClr val="AEBCD4"/>
        </a:accent5>
        <a:accent6>
          <a:srgbClr val="1F1F5E"/>
        </a:accent6>
        <a:hlink>
          <a:srgbClr val="00CCFF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арелка 9">
        <a:dk1>
          <a:srgbClr val="9C9C9C"/>
        </a:dk1>
        <a:lt1>
          <a:srgbClr val="FFFFFF"/>
        </a:lt1>
        <a:dk2>
          <a:srgbClr val="8696CA"/>
        </a:dk2>
        <a:lt2>
          <a:srgbClr val="FFFFFF"/>
        </a:lt2>
        <a:accent1>
          <a:srgbClr val="97D1D5"/>
        </a:accent1>
        <a:accent2>
          <a:srgbClr val="666699"/>
        </a:accent2>
        <a:accent3>
          <a:srgbClr val="C3C9E1"/>
        </a:accent3>
        <a:accent4>
          <a:srgbClr val="DADADA"/>
        </a:accent4>
        <a:accent5>
          <a:srgbClr val="C9E5E7"/>
        </a:accent5>
        <a:accent6>
          <a:srgbClr val="5C5C8A"/>
        </a:accent6>
        <a:hlink>
          <a:srgbClr val="0000FF"/>
        </a:hlink>
        <a:folHlink>
          <a:srgbClr val="0099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1359</Words>
  <Application>Microsoft Macintosh PowerPoint</Application>
  <PresentationFormat>On-screen Show (4:3)</PresentationFormat>
  <Paragraphs>108</Paragraphs>
  <Slides>39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Осень</vt:lpstr>
      <vt:lpstr>ДИАГРАММЫ СОСТОЯНИЙ (КОНЕЧНОГО АВТОМАТА)</vt:lpstr>
      <vt:lpstr>Диаграмма состояний </vt:lpstr>
      <vt:lpstr>Состояния</vt:lpstr>
      <vt:lpstr>Событие, переход</vt:lpstr>
      <vt:lpstr>Диаграмма конечного автомата</vt:lpstr>
      <vt:lpstr>ДИАГРАММЫ СОСТОЯНИЙ </vt:lpstr>
      <vt:lpstr>Основные обозначения</vt:lpstr>
      <vt:lpstr>Пример диаграммы состояний</vt:lpstr>
      <vt:lpstr>Спецификация перехода</vt:lpstr>
      <vt:lpstr>Простое состояние (simple state) </vt:lpstr>
      <vt:lpstr>Простое состояние с внутренними действиями</vt:lpstr>
      <vt:lpstr>Секция внутренней деятельности</vt:lpstr>
      <vt:lpstr>Внутренние переходы и отложенные события</vt:lpstr>
      <vt:lpstr>Спецификация перехода триггер??</vt:lpstr>
      <vt:lpstr>Составной переход</vt:lpstr>
      <vt:lpstr>Пример составного перехода</vt:lpstr>
      <vt:lpstr>Конфликтующие переходы </vt:lpstr>
      <vt:lpstr> Псевдосостояния</vt:lpstr>
      <vt:lpstr>Пример начального псевдосостояния и узла завершения</vt:lpstr>
      <vt:lpstr>Выбор и соединение</vt:lpstr>
      <vt:lpstr>Точки входа и выхода</vt:lpstr>
      <vt:lpstr>Композитные состояния и регионы</vt:lpstr>
      <vt:lpstr>Простое композитное состояние</vt:lpstr>
      <vt:lpstr>Композитное состояние с регионом </vt:lpstr>
      <vt:lpstr>Вход в простое композитное состояние</vt:lpstr>
      <vt:lpstr>Вход в простое композитное состояние</vt:lpstr>
      <vt:lpstr>Вход в простое композитное состояние</vt:lpstr>
      <vt:lpstr>Выход из простого композитного состояния</vt:lpstr>
      <vt:lpstr>Выход из простого композитного состояния</vt:lpstr>
      <vt:lpstr>Выход из простого композитного состояния </vt:lpstr>
      <vt:lpstr>Выход из простого композитного состояния </vt:lpstr>
      <vt:lpstr>Диаграмма состояний</vt:lpstr>
      <vt:lpstr>Ортогональное композитное состояние</vt:lpstr>
      <vt:lpstr>Изменение ортогональных подсостояний</vt:lpstr>
      <vt:lpstr>Вход и выход в ортогональном композитное состоянии</vt:lpstr>
      <vt:lpstr>Исключительный выход из ортогонального подсостояния</vt:lpstr>
      <vt:lpstr>Передача и прием сигнала</vt:lpstr>
      <vt:lpstr>Пример приема и передачи сигнала</vt:lpstr>
      <vt:lpstr>Композитные состояния с пиктограммой скрытой декомпозиции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baldin</dc:creator>
  <cp:lastModifiedBy>Александр Балдин</cp:lastModifiedBy>
  <cp:revision>17</cp:revision>
  <dcterms:created xsi:type="dcterms:W3CDTF">2013-09-26T13:11:37Z</dcterms:created>
  <dcterms:modified xsi:type="dcterms:W3CDTF">2013-12-13T04:28:28Z</dcterms:modified>
</cp:coreProperties>
</file>