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notesMasterIdLst>
    <p:notesMasterId r:id="rId41"/>
  </p:notesMasterIdLst>
  <p:sldIdLst>
    <p:sldId id="257" r:id="rId2"/>
    <p:sldId id="258" r:id="rId3"/>
    <p:sldId id="259" r:id="rId4"/>
    <p:sldId id="260" r:id="rId5"/>
    <p:sldId id="265" r:id="rId6"/>
    <p:sldId id="264" r:id="rId7"/>
    <p:sldId id="266" r:id="rId8"/>
    <p:sldId id="267" r:id="rId9"/>
    <p:sldId id="273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12329-C405-E848-A8BC-5AB16623C9DA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7A511-539F-FA40-A276-3F13EA608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27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7F92E-B9C6-BC41-B680-54FA5FE02123}" type="slidenum">
              <a:rPr lang="ru-RU"/>
              <a:pPr/>
              <a:t>2</a:t>
            </a:fld>
            <a:endParaRPr lang="ru-RU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D104-1A88-4E42-8B0D-1D97F78961E5}" type="slidenum">
              <a:rPr lang="ru-RU"/>
              <a:pPr/>
              <a:t>6</a:t>
            </a:fld>
            <a:endParaRPr lang="ru-RU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6D901582-5E55-2C48-AA68-BF42FEAC9AD8}" type="slidenum">
              <a:rPr lang="en-US" sz="1200">
                <a:latin typeface="Times New Roman" charset="0"/>
              </a:rPr>
              <a:pPr eaLnBrk="1" hangingPunct="1"/>
              <a:t>7</a:t>
            </a:fld>
            <a:endParaRPr lang="en-US" sz="1200"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FC57E5-7D58-A04C-8033-3FB41FD314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F0268BCB-4E19-D644-8194-789C13BC1B03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DDBF9250-0F18-4443-9C73-E973DF66D0FD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Relationship Id="rId3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41925" y="483784"/>
            <a:ext cx="8902075" cy="3089680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СОСТОЯНИЙ (КОНЕЧНОГО АВТОМАТА)</a:t>
            </a:r>
            <a:endParaRPr lang="ru-RU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STATECHART DIAGRAM)</a:t>
            </a:r>
            <a:endParaRPr lang="ru-RU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4661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23" y="20807"/>
            <a:ext cx="8942752" cy="1139825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Простое</a:t>
            </a:r>
            <a:r>
              <a:rPr lang="en-US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состояние</a:t>
            </a:r>
            <a:r>
              <a:rPr lang="ru-RU" dirty="0" smtClean="0">
                <a:latin typeface="Arial Narrow" charset="0"/>
              </a:rPr>
              <a:t> </a:t>
            </a:r>
            <a:r>
              <a:rPr lang="en-US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(simple state) </a:t>
            </a:r>
            <a:endParaRPr lang="ru-RU" i="1" dirty="0">
              <a:latin typeface="Arial Narrow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66323" y="1160632"/>
            <a:ext cx="8942752" cy="3924131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называется состояние, которое не имеет внутренних регионов и </a:t>
            </a:r>
            <a:r>
              <a:rPr lang="ru-RU" dirty="0" err="1">
                <a:latin typeface="Arial Narrow" charset="0"/>
              </a:rPr>
              <a:t>подсостояний</a:t>
            </a:r>
            <a:endParaRPr lang="ru-RU" dirty="0">
              <a:latin typeface="Arial Narrow" charset="0"/>
            </a:endParaRPr>
          </a:p>
          <a:p>
            <a:pPr eaLnBrk="1" hangingPunct="1"/>
            <a:r>
              <a:rPr lang="ru-RU" dirty="0">
                <a:latin typeface="Arial Narrow" charset="0"/>
              </a:rPr>
              <a:t>На диаграмме конечного автомата допускается изображать состояния без имени, которые называются </a:t>
            </a:r>
            <a:r>
              <a:rPr lang="ru-RU" i="1" dirty="0">
                <a:latin typeface="Arial Narrow" charset="0"/>
              </a:rPr>
              <a:t>анонимными</a:t>
            </a:r>
            <a:r>
              <a:rPr lang="ru-RU" dirty="0">
                <a:latin typeface="Arial Narrow" charset="0"/>
              </a:rPr>
              <a:t> состояниями</a:t>
            </a:r>
          </a:p>
          <a:p>
            <a:pPr eaLnBrk="1" hangingPunct="1"/>
            <a:r>
              <a:rPr lang="ru-RU" dirty="0">
                <a:latin typeface="Arial Narrow" charset="0"/>
              </a:rPr>
              <a:t>Все анонимные состояния считаются различными</a:t>
            </a:r>
          </a:p>
          <a:p>
            <a:pPr eaLnBrk="1" hangingPunct="1"/>
            <a:r>
              <a:rPr lang="ru-RU" dirty="0">
                <a:latin typeface="Arial Narrow" charset="0"/>
              </a:rPr>
              <a:t>На одной диаграмме нежелательно показывать одно и то же именованное состояние дважды, поскольку это может привести к недоразумению </a:t>
            </a:r>
          </a:p>
        </p:txBody>
      </p:sp>
      <p:pic>
        <p:nvPicPr>
          <p:cNvPr id="7172" name="Picture 4" descr="Рис_10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13" y="5248959"/>
            <a:ext cx="7343775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014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1684" y="120946"/>
            <a:ext cx="8608466" cy="1147467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Простое состояние с внутренними действиями</a:t>
            </a:r>
            <a:endParaRPr lang="en-US" dirty="0">
              <a:latin typeface="Arial Narrow" charset="0"/>
            </a:endParaRPr>
          </a:p>
        </p:txBody>
      </p:sp>
      <p:pic>
        <p:nvPicPr>
          <p:cNvPr id="8195" name="Picture 3" descr="Состояния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10" y="1364363"/>
            <a:ext cx="8146478" cy="530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61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2189"/>
            <a:ext cx="9144000" cy="1139825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Секция внутренней деятельности</a:t>
            </a:r>
            <a:endParaRPr lang="ru-RU" dirty="0">
              <a:latin typeface="Arial Narrow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51203" y="1192014"/>
            <a:ext cx="8830254" cy="54902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b="1" dirty="0" err="1">
                <a:latin typeface="Arial Narrow" charset="0"/>
              </a:rPr>
              <a:t>entry</a:t>
            </a:r>
            <a:r>
              <a:rPr lang="ru-RU" dirty="0">
                <a:latin typeface="Arial Narrow" charset="0"/>
              </a:rPr>
              <a:t> - эта метка специфицирует </a:t>
            </a:r>
            <a:r>
              <a:rPr lang="ru-RU" dirty="0" smtClean="0">
                <a:latin typeface="Arial Narrow" charset="0"/>
              </a:rPr>
              <a:t>входное поведение. </a:t>
            </a:r>
            <a:r>
              <a:rPr lang="ru-RU" dirty="0">
                <a:latin typeface="Arial Narrow" charset="0"/>
              </a:rPr>
              <a:t>Это поведение выполняется всякий раз, когда происходит вход в данное состояние независимо от перехода, позволившего достичь это </a:t>
            </a:r>
            <a:r>
              <a:rPr lang="ru-RU" dirty="0" smtClean="0">
                <a:latin typeface="Arial Narrow" charset="0"/>
              </a:rPr>
              <a:t>состояние</a:t>
            </a:r>
            <a:endParaRPr lang="ru-RU" dirty="0">
              <a:latin typeface="Arial Narro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b="1" dirty="0" err="1">
                <a:latin typeface="Arial Narrow" charset="0"/>
              </a:rPr>
              <a:t>exit</a:t>
            </a:r>
            <a:r>
              <a:rPr lang="ru-RU" dirty="0">
                <a:latin typeface="Arial Narrow" charset="0"/>
              </a:rPr>
              <a:t> - эта метка </a:t>
            </a:r>
            <a:r>
              <a:rPr lang="ru-RU" dirty="0" smtClean="0">
                <a:latin typeface="Arial Narrow" charset="0"/>
              </a:rPr>
              <a:t>специфицирует выходное поведение. </a:t>
            </a:r>
            <a:r>
              <a:rPr lang="ru-RU" dirty="0">
                <a:latin typeface="Arial Narrow" charset="0"/>
              </a:rPr>
              <a:t>Это поведение выполняется всякий раз, когда происходит выход из данного состояния независимо от перехода, который выводит из этого состояния </a:t>
            </a:r>
          </a:p>
          <a:p>
            <a:pPr eaLnBrk="1" hangingPunct="1">
              <a:lnSpc>
                <a:spcPct val="90000"/>
              </a:lnSpc>
            </a:pPr>
            <a:r>
              <a:rPr lang="ru-RU" b="1" dirty="0" err="1">
                <a:latin typeface="Arial Narrow" charset="0"/>
              </a:rPr>
              <a:t>do</a:t>
            </a:r>
            <a:r>
              <a:rPr lang="ru-RU" dirty="0">
                <a:latin typeface="Arial Narrow" charset="0"/>
              </a:rPr>
              <a:t> - эта метка специфицирует поведение, которое выполняется до тех пор, пока моделируемый элемент находится в данном состоянии, или до тех пор, пока не закончится выполнение деятельности, специфицированной соответствующим </a:t>
            </a:r>
            <a:r>
              <a:rPr lang="ru-RU" dirty="0" smtClean="0">
                <a:latin typeface="Arial Narrow" charset="0"/>
              </a:rPr>
              <a:t>выражением</a:t>
            </a:r>
            <a:endParaRPr lang="ru-RU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837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42" y="277813"/>
            <a:ext cx="9001646" cy="11398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Внутренние переходы и отложенные события</a:t>
            </a:r>
            <a:endParaRPr lang="ru-RU" dirty="0">
              <a:latin typeface="Arial Narrow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5843" y="1599055"/>
            <a:ext cx="9001646" cy="52514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b="1" i="1" dirty="0">
                <a:latin typeface="Arial Narrow" charset="0"/>
              </a:rPr>
              <a:t>Внутренний</a:t>
            </a:r>
            <a:r>
              <a:rPr lang="ru-RU" b="1" dirty="0">
                <a:latin typeface="Arial Narrow" charset="0"/>
              </a:rPr>
              <a:t> (</a:t>
            </a:r>
            <a:r>
              <a:rPr lang="ru-RU" b="1" dirty="0" err="1">
                <a:latin typeface="Arial Narrow" charset="0"/>
              </a:rPr>
              <a:t>internal</a:t>
            </a:r>
            <a:r>
              <a:rPr lang="ru-RU" b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переход выполняется без выхода из состояние и без повторного входа в состояние, в котором он определен</a:t>
            </a:r>
          </a:p>
          <a:p>
            <a:pPr eaLnBrk="1" hangingPunct="1">
              <a:lnSpc>
                <a:spcPct val="90000"/>
              </a:lnSpc>
            </a:pPr>
            <a:r>
              <a:rPr lang="ru-RU" b="1" dirty="0" smtClean="0">
                <a:latin typeface="Arial Narrow" charset="0"/>
              </a:rPr>
              <a:t>Отложенные </a:t>
            </a:r>
            <a:r>
              <a:rPr lang="ru-RU" b="1" dirty="0">
                <a:latin typeface="Arial Narrow" charset="0"/>
              </a:rPr>
              <a:t>события </a:t>
            </a:r>
            <a:r>
              <a:rPr lang="ru-RU" dirty="0">
                <a:latin typeface="Arial Narrow" charset="0"/>
              </a:rPr>
              <a:t>сохраняются до тех пор, пока не будет достигнуто другое состояние, в котором эти события смогут инициировать некоторый переход</a:t>
            </a:r>
          </a:p>
          <a:p>
            <a:pPr eaLnBrk="1" hangingPunct="1">
              <a:lnSpc>
                <a:spcPct val="90000"/>
              </a:lnSpc>
            </a:pPr>
            <a:r>
              <a:rPr lang="ru-RU" b="1" dirty="0">
                <a:latin typeface="Arial Narrow" charset="0"/>
              </a:rPr>
              <a:t>Отложенное событие </a:t>
            </a:r>
            <a:r>
              <a:rPr lang="ru-RU" dirty="0">
                <a:latin typeface="Arial Narrow" charset="0"/>
              </a:rPr>
              <a:t>представляется отдельной строкой текста в соответствии </a:t>
            </a:r>
            <a:r>
              <a:rPr lang="ru-RU" dirty="0" smtClean="0">
                <a:latin typeface="Arial Narrow" charset="0"/>
              </a:rPr>
              <a:t>с </a:t>
            </a:r>
            <a:r>
              <a:rPr lang="ru-RU" dirty="0">
                <a:latin typeface="Arial Narrow" charset="0"/>
              </a:rPr>
              <a:t>синтаксисом для триггера, после которой следует разделитель </a:t>
            </a:r>
            <a:r>
              <a:rPr lang="ja-JP" altLang="ru-RU" dirty="0">
                <a:latin typeface="Arial Narrow" charset="0"/>
              </a:rPr>
              <a:t>“</a:t>
            </a:r>
            <a:r>
              <a:rPr lang="ru-RU" dirty="0">
                <a:latin typeface="Arial Narrow" charset="0"/>
              </a:rPr>
              <a:t>/</a:t>
            </a:r>
            <a:r>
              <a:rPr lang="ja-JP" altLang="ru-RU" dirty="0">
                <a:latin typeface="Arial Narrow" charset="0"/>
              </a:rPr>
              <a:t>”</a:t>
            </a:r>
            <a:r>
              <a:rPr lang="ru-RU" dirty="0">
                <a:latin typeface="Arial Narrow" charset="0"/>
              </a:rPr>
              <a:t> (обратный </a:t>
            </a:r>
            <a:r>
              <a:rPr lang="ru-RU" dirty="0" err="1">
                <a:latin typeface="Arial Narrow" charset="0"/>
              </a:rPr>
              <a:t>слэш</a:t>
            </a:r>
            <a:r>
              <a:rPr lang="ru-RU" dirty="0">
                <a:latin typeface="Arial Narrow" charset="0"/>
              </a:rPr>
              <a:t>) и ключевое слово </a:t>
            </a:r>
            <a:r>
              <a:rPr lang="en-US" dirty="0">
                <a:latin typeface="Arial Narrow" charset="0"/>
              </a:rPr>
              <a:t>defer</a:t>
            </a:r>
            <a:endParaRPr lang="ru-RU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4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93063" cy="71913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Спецификация перехода триггер??</a:t>
            </a:r>
            <a:endParaRPr lang="ru-RU" dirty="0">
              <a:latin typeface="Arial Narrow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81444" y="1485900"/>
            <a:ext cx="8927631" cy="31100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b="1" i="1" dirty="0">
                <a:latin typeface="Arial Narrow" charset="0"/>
              </a:rPr>
              <a:t>Событие (</a:t>
            </a:r>
            <a:r>
              <a:rPr lang="en-US" b="1" i="1" dirty="0">
                <a:latin typeface="Arial Narrow" charset="0"/>
              </a:rPr>
              <a:t>event</a:t>
            </a:r>
            <a:r>
              <a:rPr lang="ru-RU" b="1" i="1" dirty="0">
                <a:latin typeface="Arial Narrow" charset="0"/>
              </a:rPr>
              <a:t>)</a:t>
            </a:r>
            <a:r>
              <a:rPr lang="ru-RU" b="1" dirty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является спецификацией некоторых условий, которые оказывают влияние на поведение моделируемой сущности</a:t>
            </a:r>
          </a:p>
          <a:p>
            <a:pPr eaLnBrk="1" hangingPunct="1"/>
            <a:r>
              <a:rPr lang="ru-RU" b="1" i="1" dirty="0">
                <a:latin typeface="Arial Narrow" charset="0"/>
              </a:rPr>
              <a:t>Триггер (</a:t>
            </a:r>
            <a:r>
              <a:rPr lang="en-US" b="1" i="1" dirty="0">
                <a:latin typeface="Arial Narrow" charset="0"/>
              </a:rPr>
              <a:t>trigger</a:t>
            </a:r>
            <a:r>
              <a:rPr lang="ru-RU" b="1" i="1" dirty="0">
                <a:latin typeface="Arial Narrow" charset="0"/>
              </a:rPr>
              <a:t>)</a:t>
            </a:r>
            <a:r>
              <a:rPr lang="ru-RU" b="1" dirty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устанавливает отношение события с поведением, которое может оказывать влияние на экземпляр классификатора</a:t>
            </a:r>
          </a:p>
        </p:txBody>
      </p:sp>
      <p:pic>
        <p:nvPicPr>
          <p:cNvPr id="12292" name="Picture 4" descr="ST_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37" y="4782437"/>
            <a:ext cx="7435773" cy="180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381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161"/>
            <a:ext cx="8229600" cy="113982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Составной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переход</a:t>
            </a:r>
            <a:endParaRPr lang="ru-RU" i="1" dirty="0">
              <a:latin typeface="Arial Narrow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66323" y="1205986"/>
            <a:ext cx="8815134" cy="5476265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является производным семантическим </a:t>
            </a:r>
            <a:r>
              <a:rPr lang="ru-RU" dirty="0" smtClean="0">
                <a:latin typeface="Arial Narrow" charset="0"/>
              </a:rPr>
              <a:t>понятием </a:t>
            </a:r>
            <a:r>
              <a:rPr lang="ja-JP" altLang="ru-RU" dirty="0">
                <a:latin typeface="Arial Narrow" charset="0"/>
              </a:rPr>
              <a:t>“</a:t>
            </a:r>
            <a:r>
              <a:rPr lang="ru-RU" dirty="0">
                <a:latin typeface="Arial Narrow" charset="0"/>
              </a:rPr>
              <a:t>семантически полный</a:t>
            </a:r>
            <a:r>
              <a:rPr lang="ja-JP" altLang="ru-RU" dirty="0">
                <a:latin typeface="Arial Narrow" charset="0"/>
              </a:rPr>
              <a:t>”</a:t>
            </a:r>
            <a:r>
              <a:rPr lang="ru-RU" dirty="0">
                <a:latin typeface="Arial Narrow" charset="0"/>
              </a:rPr>
              <a:t> путь, совершаемый одним или несколькими переходами.</a:t>
            </a:r>
          </a:p>
          <a:p>
            <a:pPr eaLnBrk="1" hangingPunct="1"/>
            <a:r>
              <a:rPr lang="ru-RU" dirty="0">
                <a:latin typeface="Arial Narrow" charset="0"/>
              </a:rPr>
              <a:t>Передача сигнала является действием, которое имеет специальную графическую </a:t>
            </a:r>
            <a:r>
              <a:rPr lang="ru-RU" dirty="0" smtClean="0">
                <a:latin typeface="Arial Narrow" charset="0"/>
              </a:rPr>
              <a:t>нотацию </a:t>
            </a:r>
            <a:endParaRPr lang="ru-RU" dirty="0">
              <a:latin typeface="Arial Narrow" charset="0"/>
            </a:endParaRPr>
          </a:p>
          <a:p>
            <a:pPr eaLnBrk="1" hangingPunct="1"/>
            <a:r>
              <a:rPr lang="ru-RU" dirty="0">
                <a:latin typeface="Arial Narrow" charset="0"/>
              </a:rPr>
              <a:t>Прием сигнала, который также называют </a:t>
            </a:r>
            <a:r>
              <a:rPr lang="ru-RU" i="1" dirty="0">
                <a:latin typeface="Arial Narrow" charset="0"/>
              </a:rPr>
              <a:t>приемом </a:t>
            </a:r>
            <a:r>
              <a:rPr lang="ru-RU" i="1" dirty="0" smtClean="0">
                <a:latin typeface="Arial Narrow" charset="0"/>
              </a:rPr>
              <a:t>триггера</a:t>
            </a:r>
            <a:r>
              <a:rPr lang="ru-RU" dirty="0" smtClean="0">
                <a:latin typeface="Arial Narrow" charset="0"/>
              </a:rPr>
              <a:t> </a:t>
            </a:r>
            <a:endParaRPr lang="ru-RU" dirty="0">
              <a:latin typeface="Arial Narrow" charset="0"/>
            </a:endParaRPr>
          </a:p>
          <a:p>
            <a:pPr eaLnBrk="1" hangingPunct="1"/>
            <a:r>
              <a:rPr lang="ru-RU" dirty="0">
                <a:latin typeface="Arial Narrow" charset="0"/>
              </a:rPr>
              <a:t>Синтаксис приема сигнала:</a:t>
            </a:r>
            <a:endParaRPr lang="ru-RU" i="1" dirty="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 dirty="0">
                <a:latin typeface="Arial Narrow" charset="0"/>
              </a:rPr>
              <a:t>	&lt;прием-сигнала&gt;</a:t>
            </a:r>
            <a:r>
              <a:rPr lang="ru-RU" dirty="0">
                <a:latin typeface="Arial Narrow" charset="0"/>
              </a:rPr>
              <a:t>::</a:t>
            </a:r>
            <a:r>
              <a:rPr lang="en-US" dirty="0">
                <a:latin typeface="Arial Narrow" charset="0"/>
              </a:rPr>
              <a:t> </a:t>
            </a:r>
            <a:r>
              <a:rPr lang="ru-RU" dirty="0">
                <a:latin typeface="Arial Narrow" charset="0"/>
              </a:rPr>
              <a:t>=</a:t>
            </a:r>
            <a:r>
              <a:rPr lang="ru-RU" i="1" dirty="0">
                <a:latin typeface="Arial Narrow" charset="0"/>
              </a:rPr>
              <a:t> &lt;триггер&gt; 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,</a:t>
            </a:r>
            <a:r>
              <a:rPr lang="ja-JP" altLang="ru-RU" i="1" dirty="0">
                <a:latin typeface="Arial Narrow" charset="0"/>
              </a:rPr>
              <a:t>’</a:t>
            </a:r>
            <a:r>
              <a:rPr lang="ru-RU" i="1" dirty="0">
                <a:latin typeface="Arial Narrow" charset="0"/>
              </a:rPr>
              <a:t> &lt;триггер&gt;]* 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&lt;сторожевое-условие&gt;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]</a:t>
            </a:r>
            <a:r>
              <a:rPr lang="ja-JP" altLang="ru-RU" i="1" dirty="0">
                <a:latin typeface="Arial Narrow" charset="0"/>
              </a:rPr>
              <a:t>’</a:t>
            </a:r>
            <a:r>
              <a:rPr lang="ru-RU" i="1" dirty="0">
                <a:latin typeface="Arial Narrow" charset="0"/>
              </a:rPr>
              <a:t>]</a:t>
            </a:r>
            <a:r>
              <a:rPr lang="ru-RU" dirty="0">
                <a:latin typeface="Arial Narro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05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279"/>
            <a:ext cx="8229600" cy="1139825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 составного перехода</a:t>
            </a:r>
            <a:endParaRPr lang="ru-RU" i="1" dirty="0">
              <a:latin typeface="Arial Narrow" charset="0"/>
            </a:endParaRPr>
          </a:p>
        </p:txBody>
      </p:sp>
      <p:pic>
        <p:nvPicPr>
          <p:cNvPr id="15363" name="Picture 3" descr="ST_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5" y="1829304"/>
            <a:ext cx="8916263" cy="477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401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993062" cy="7191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Конфликтующие переходы</a:t>
            </a:r>
            <a:r>
              <a:rPr lang="ru-RU" dirty="0" smtClean="0">
                <a:latin typeface="Arial Narrow" charset="0"/>
              </a:rPr>
              <a:t> </a:t>
            </a:r>
            <a:endParaRPr lang="ru-RU" dirty="0">
              <a:latin typeface="Arial Narrow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6804" y="1268413"/>
            <a:ext cx="8809246" cy="167963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Два и более разрешенных перехода называются </a:t>
            </a:r>
            <a:r>
              <a:rPr lang="ru-RU" b="1" i="1" dirty="0">
                <a:latin typeface="Arial Narrow" charset="0"/>
              </a:rPr>
              <a:t>конфликтующими</a:t>
            </a:r>
            <a:r>
              <a:rPr lang="ru-RU" i="1" dirty="0">
                <a:latin typeface="Arial Narrow" charset="0"/>
              </a:rPr>
              <a:t> (</a:t>
            </a:r>
            <a:r>
              <a:rPr lang="ru-RU" i="1" dirty="0" err="1">
                <a:latin typeface="Arial Narrow" charset="0"/>
              </a:rPr>
              <a:t>conflict</a:t>
            </a:r>
            <a:r>
              <a:rPr lang="en-US" i="1" dirty="0" err="1">
                <a:latin typeface="Arial Narrow" charset="0"/>
              </a:rPr>
              <a:t>ing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, если все они выходят из одного и того же </a:t>
            </a:r>
            <a:r>
              <a:rPr lang="ru-RU" dirty="0" smtClean="0">
                <a:latin typeface="Arial Narrow" charset="0"/>
              </a:rPr>
              <a:t>состояния </a:t>
            </a:r>
            <a:endParaRPr lang="ru-RU" dirty="0">
              <a:latin typeface="Arial Narrow" charset="0"/>
            </a:endParaRPr>
          </a:p>
        </p:txBody>
      </p:sp>
      <p:pic>
        <p:nvPicPr>
          <p:cNvPr id="16388" name="Picture 4" descr="Рис_10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39" y="2842224"/>
            <a:ext cx="8234849" cy="376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164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1279"/>
            <a:ext cx="8229600" cy="1139825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Псевдосостояния</a:t>
            </a:r>
            <a:endParaRPr lang="ru-RU" i="1" dirty="0">
              <a:latin typeface="Arial Narrow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81443" y="1103630"/>
            <a:ext cx="8709291" cy="575437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– абстрактный элемент модели, который включает в себя различные типы вспомогательных вершин в графе конечного автомата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dirty="0">
                <a:latin typeface="Arial Narrow" charset="0"/>
              </a:rPr>
              <a:t>Начальное </a:t>
            </a:r>
            <a:r>
              <a:rPr lang="ru-RU" b="1" i="1" dirty="0" err="1">
                <a:latin typeface="Arial Narrow" charset="0"/>
              </a:rPr>
              <a:t>псевдосостояние</a:t>
            </a:r>
            <a:r>
              <a:rPr lang="ru-RU" b="1" i="1" dirty="0">
                <a:latin typeface="Arial Narrow" charset="0"/>
              </a:rPr>
              <a:t> </a:t>
            </a:r>
            <a:r>
              <a:rPr lang="ru-RU" i="1" dirty="0">
                <a:latin typeface="Arial Narrow" charset="0"/>
              </a:rPr>
              <a:t>(</a:t>
            </a:r>
            <a:r>
              <a:rPr lang="en-US" i="1" dirty="0" err="1">
                <a:latin typeface="Arial Narrow" charset="0"/>
              </a:rPr>
              <a:t>i</a:t>
            </a:r>
            <a:r>
              <a:rPr lang="ru-RU" i="1" dirty="0" err="1">
                <a:latin typeface="Arial Narrow" charset="0"/>
              </a:rPr>
              <a:t>nitial</a:t>
            </a:r>
            <a:r>
              <a:rPr lang="ru-RU" i="1" dirty="0">
                <a:latin typeface="Arial Narrow" charset="0"/>
              </a:rPr>
              <a:t> </a:t>
            </a:r>
            <a:r>
              <a:rPr lang="ru-RU" i="1" dirty="0" err="1">
                <a:latin typeface="Arial Narrow" charset="0"/>
              </a:rPr>
              <a:t>pseudo</a:t>
            </a:r>
            <a:r>
              <a:rPr lang="ru-RU" i="1" dirty="0">
                <a:latin typeface="Arial Narrow" charset="0"/>
              </a:rPr>
              <a:t> </a:t>
            </a:r>
            <a:r>
              <a:rPr lang="ru-RU" i="1" dirty="0" err="1">
                <a:latin typeface="Arial Narrow" charset="0"/>
              </a:rPr>
              <a:t>state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представляет вершину графа конечного автомата, которая по умолчанию </a:t>
            </a:r>
            <a:r>
              <a:rPr lang="ru-RU" dirty="0" smtClean="0">
                <a:latin typeface="Arial Narrow" charset="0"/>
              </a:rPr>
              <a:t>является </a:t>
            </a:r>
            <a:r>
              <a:rPr lang="ru-RU" dirty="0">
                <a:latin typeface="Arial Narrow" charset="0"/>
              </a:rPr>
              <a:t>источником для начального перехода моделируемого поведения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dirty="0">
                <a:latin typeface="Arial Narrow" charset="0"/>
              </a:rPr>
              <a:t>Узел завершения</a:t>
            </a:r>
            <a:r>
              <a:rPr lang="ru-RU" i="1" dirty="0">
                <a:latin typeface="Arial Narrow" charset="0"/>
              </a:rPr>
              <a:t> (</a:t>
            </a:r>
            <a:r>
              <a:rPr lang="en-US" i="1" dirty="0">
                <a:latin typeface="Arial Narrow" charset="0"/>
              </a:rPr>
              <a:t>terminate node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является </a:t>
            </a:r>
            <a:r>
              <a:rPr lang="ru-RU" dirty="0" err="1">
                <a:latin typeface="Arial Narrow" charset="0"/>
              </a:rPr>
              <a:t>псевдосостоянием</a:t>
            </a:r>
            <a:r>
              <a:rPr lang="ru-RU" dirty="0">
                <a:latin typeface="Arial Narrow" charset="0"/>
              </a:rPr>
              <a:t>, вход в который означает завершение выполнения поведения конечного </a:t>
            </a:r>
            <a:r>
              <a:rPr lang="ru-RU" dirty="0" smtClean="0">
                <a:latin typeface="Arial Narrow" charset="0"/>
              </a:rPr>
              <a:t>автомата</a:t>
            </a:r>
            <a:endParaRPr lang="ru-RU" dirty="0">
              <a:latin typeface="Arial Narro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b="1" i="1" dirty="0">
                <a:latin typeface="Arial Narrow" charset="0"/>
              </a:rPr>
              <a:t>Финальное состояние </a:t>
            </a:r>
            <a:r>
              <a:rPr lang="ru-RU" i="1" dirty="0">
                <a:latin typeface="Arial Narrow" charset="0"/>
              </a:rPr>
              <a:t>(</a:t>
            </a:r>
            <a:r>
              <a:rPr lang="en-US" i="1" dirty="0">
                <a:latin typeface="Arial Narrow" charset="0"/>
              </a:rPr>
              <a:t>f</a:t>
            </a:r>
            <a:r>
              <a:rPr lang="ru-RU" i="1" dirty="0" err="1">
                <a:latin typeface="Arial Narrow" charset="0"/>
              </a:rPr>
              <a:t>inal</a:t>
            </a:r>
            <a:r>
              <a:rPr lang="ru-RU" i="1" dirty="0">
                <a:latin typeface="Arial Narrow" charset="0"/>
              </a:rPr>
              <a:t> </a:t>
            </a:r>
            <a:r>
              <a:rPr lang="ru-RU" i="1" dirty="0" err="1">
                <a:latin typeface="Arial Narrow" charset="0"/>
              </a:rPr>
              <a:t>state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– специальный вид состояния, предназначенное для моделирования завершения конечного </a:t>
            </a:r>
            <a:r>
              <a:rPr lang="ru-RU" dirty="0" smtClean="0">
                <a:latin typeface="Arial Narrow" charset="0"/>
              </a:rPr>
              <a:t>автомата</a:t>
            </a:r>
            <a:endParaRPr lang="ru-RU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1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026818" cy="11398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 начального </a:t>
            </a:r>
            <a:r>
              <a:rPr lang="ru-RU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псевдосостояния</a:t>
            </a:r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узла завершения</a:t>
            </a:r>
            <a:endParaRPr lang="ru-RU" dirty="0">
              <a:latin typeface="Arial Narrow" charset="0"/>
            </a:endParaRPr>
          </a:p>
        </p:txBody>
      </p:sp>
      <p:pic>
        <p:nvPicPr>
          <p:cNvPr id="18435" name="Picture 3" descr="Рис_10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1693240"/>
            <a:ext cx="8997908" cy="492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38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Диаграмма состояний</a:t>
            </a:r>
            <a:r>
              <a:rPr lang="ru-RU" sz="40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r>
              <a:rPr lang="ru-RU" dirty="0"/>
              <a:t>Диаграмма состояний показывает автомат, фокусируя внимание на потоке управления от состояния к состоянию.</a:t>
            </a:r>
          </a:p>
          <a:p>
            <a:r>
              <a:rPr lang="ru-RU" dirty="0"/>
              <a:t>Автомат </a:t>
            </a:r>
            <a:r>
              <a:rPr lang="en-US" dirty="0"/>
              <a:t>- </a:t>
            </a:r>
            <a:r>
              <a:rPr lang="ru-RU" dirty="0"/>
              <a:t>описание последовательности состояний, через которые проходит объект на протяжении своего жизненного цикла, реагируя на события, в том числе описание реакций на эти события.</a:t>
            </a:r>
          </a:p>
        </p:txBody>
      </p:sp>
    </p:spTree>
    <p:extLst>
      <p:ext uri="{BB962C8B-B14F-4D97-AF65-F5344CB8AC3E}">
        <p14:creationId xmlns:p14="http://schemas.microsoft.com/office/powerpoint/2010/main" val="37361472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993062" cy="7191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Выбор и соединение</a:t>
            </a:r>
            <a:endParaRPr lang="ru-RU" dirty="0">
              <a:latin typeface="Arial Narrow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32647" y="1125538"/>
            <a:ext cx="8776428" cy="525621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i="1" dirty="0" err="1">
                <a:latin typeface="Arial Narrow" charset="0"/>
              </a:rPr>
              <a:t>Псевдосостояние</a:t>
            </a:r>
            <a:r>
              <a:rPr lang="ru-RU" sz="2800" b="1" i="1" dirty="0">
                <a:latin typeface="Arial Narrow" charset="0"/>
              </a:rPr>
              <a:t> выбора </a:t>
            </a:r>
            <a:r>
              <a:rPr lang="ru-RU" sz="2800" i="1" dirty="0">
                <a:latin typeface="Arial Narrow" charset="0"/>
              </a:rPr>
              <a:t>(</a:t>
            </a:r>
            <a:r>
              <a:rPr lang="en-US" sz="2800" i="1" dirty="0">
                <a:latin typeface="Arial Narrow" charset="0"/>
              </a:rPr>
              <a:t>c</a:t>
            </a:r>
            <a:r>
              <a:rPr lang="ru-RU" sz="2800" i="1" dirty="0" err="1">
                <a:latin typeface="Arial Narrow" charset="0"/>
              </a:rPr>
              <a:t>hoice</a:t>
            </a:r>
            <a:r>
              <a:rPr lang="ru-RU" sz="2800" i="1" dirty="0">
                <a:latin typeface="Arial Narrow" charset="0"/>
              </a:rPr>
              <a:t> </a:t>
            </a:r>
            <a:r>
              <a:rPr lang="ru-RU" sz="2800" i="1" dirty="0" err="1">
                <a:latin typeface="Arial Narrow" charset="0"/>
              </a:rPr>
              <a:t>pseudo</a:t>
            </a:r>
            <a:r>
              <a:rPr lang="ru-RU" sz="2800" i="1" dirty="0">
                <a:latin typeface="Arial Narrow" charset="0"/>
              </a:rPr>
              <a:t> </a:t>
            </a:r>
            <a:r>
              <a:rPr lang="ru-RU" sz="2800" i="1" dirty="0" err="1">
                <a:latin typeface="Arial Narrow" charset="0"/>
              </a:rPr>
              <a:t>state</a:t>
            </a:r>
            <a:r>
              <a:rPr lang="ru-RU" sz="2800" i="1" dirty="0">
                <a:latin typeface="Arial Narrow" charset="0"/>
              </a:rPr>
              <a:t>)</a:t>
            </a:r>
            <a:r>
              <a:rPr lang="ru-RU" sz="2800" dirty="0">
                <a:latin typeface="Arial Narrow" charset="0"/>
              </a:rPr>
              <a:t> предназначено для моделирования нескольких альтернативных ветвей при реализации поведения конечного автомата</a:t>
            </a:r>
          </a:p>
          <a:p>
            <a:pPr marL="0" indent="0" eaLnBrk="1" hangingPunct="1">
              <a:buNone/>
            </a:pPr>
            <a:endParaRPr lang="ru-RU" dirty="0">
              <a:latin typeface="Arial Narrow" charset="0"/>
            </a:endParaRPr>
          </a:p>
          <a:p>
            <a:pPr eaLnBrk="1" hangingPunct="1"/>
            <a:endParaRPr lang="ru-RU" sz="2800" b="1" i="1" dirty="0" smtClean="0">
              <a:latin typeface="Arial Narrow" charset="0"/>
            </a:endParaRPr>
          </a:p>
          <a:p>
            <a:pPr eaLnBrk="1" hangingPunct="1"/>
            <a:r>
              <a:rPr lang="ru-RU" sz="2800" b="1" i="1" dirty="0" err="1" smtClean="0">
                <a:latin typeface="Arial Narrow" charset="0"/>
              </a:rPr>
              <a:t>Псевдосостояние</a:t>
            </a:r>
            <a:r>
              <a:rPr lang="ru-RU" sz="2800" b="1" i="1" dirty="0" smtClean="0">
                <a:latin typeface="Arial Narrow" charset="0"/>
              </a:rPr>
              <a:t> </a:t>
            </a:r>
            <a:r>
              <a:rPr lang="ru-RU" sz="2800" b="1" i="1" dirty="0">
                <a:latin typeface="Arial Narrow" charset="0"/>
              </a:rPr>
              <a:t>соединения </a:t>
            </a:r>
            <a:r>
              <a:rPr lang="ru-RU" sz="2800" i="1" dirty="0">
                <a:latin typeface="Arial Narrow" charset="0"/>
              </a:rPr>
              <a:t>(</a:t>
            </a:r>
            <a:r>
              <a:rPr lang="en-US" sz="2800" i="1" dirty="0">
                <a:latin typeface="Arial Narrow" charset="0"/>
              </a:rPr>
              <a:t>junction pseudo state</a:t>
            </a:r>
            <a:r>
              <a:rPr lang="ru-RU" sz="2800" i="1" dirty="0">
                <a:latin typeface="Arial Narrow" charset="0"/>
              </a:rPr>
              <a:t>)</a:t>
            </a:r>
            <a:r>
              <a:rPr lang="ru-RU" sz="2800" dirty="0">
                <a:latin typeface="Arial Narrow" charset="0"/>
              </a:rPr>
              <a:t> является вершиной со свободной семантикой, которая используется для соединения вместе нескольких переходов</a:t>
            </a:r>
          </a:p>
        </p:txBody>
      </p:sp>
      <p:pic>
        <p:nvPicPr>
          <p:cNvPr id="19460" name="Picture 4" descr="Рис_10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95" y="2798983"/>
            <a:ext cx="7380288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 descr="Рис_10_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5533266"/>
            <a:ext cx="4144890" cy="1134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954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993062" cy="7191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Точки входа и выхода</a:t>
            </a:r>
            <a:endParaRPr lang="ru-RU" dirty="0">
              <a:latin typeface="Arial Narrow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38489" y="1268413"/>
            <a:ext cx="8597561" cy="252095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 b="1" i="1" dirty="0">
                <a:latin typeface="Arial Narrow" charset="0"/>
              </a:rPr>
              <a:t>Точка входа </a:t>
            </a:r>
            <a:r>
              <a:rPr lang="ru-RU" i="1" dirty="0">
                <a:latin typeface="Arial Narrow" charset="0"/>
              </a:rPr>
              <a:t>(</a:t>
            </a:r>
            <a:r>
              <a:rPr lang="en-US" i="1" dirty="0">
                <a:latin typeface="Arial Narrow" charset="0"/>
              </a:rPr>
              <a:t>entry point</a:t>
            </a:r>
            <a:r>
              <a:rPr lang="ru-RU" i="1" dirty="0">
                <a:latin typeface="Arial Narrow" charset="0"/>
              </a:rPr>
              <a:t>) – </a:t>
            </a:r>
            <a:r>
              <a:rPr lang="ru-RU" dirty="0" err="1">
                <a:latin typeface="Arial Narrow" charset="0"/>
              </a:rPr>
              <a:t>псевдосостояние</a:t>
            </a:r>
            <a:r>
              <a:rPr lang="ru-RU" dirty="0">
                <a:latin typeface="Arial Narrow" charset="0"/>
              </a:rPr>
              <a:t>, предназначенное для моделирования входа в некоторый конечный автомат или композитное состояние</a:t>
            </a:r>
          </a:p>
          <a:p>
            <a:pPr eaLnBrk="1" hangingPunct="1"/>
            <a:r>
              <a:rPr lang="ru-RU" b="1" i="1" dirty="0" smtClean="0">
                <a:latin typeface="Arial Narrow" charset="0"/>
              </a:rPr>
              <a:t>Точка выхода </a:t>
            </a:r>
            <a:r>
              <a:rPr lang="ru-RU" i="1" dirty="0" smtClean="0">
                <a:latin typeface="Arial Narrow" charset="0"/>
              </a:rPr>
              <a:t>(</a:t>
            </a:r>
            <a:r>
              <a:rPr lang="en-US" i="1" dirty="0">
                <a:latin typeface="Arial Narrow" charset="0"/>
              </a:rPr>
              <a:t>e</a:t>
            </a:r>
            <a:r>
              <a:rPr lang="ru-RU" i="1" dirty="0" err="1">
                <a:latin typeface="Arial Narrow" charset="0"/>
              </a:rPr>
              <a:t>xit</a:t>
            </a:r>
            <a:r>
              <a:rPr lang="ru-RU" i="1" dirty="0">
                <a:latin typeface="Arial Narrow" charset="0"/>
              </a:rPr>
              <a:t> </a:t>
            </a:r>
            <a:r>
              <a:rPr lang="ru-RU" i="1" dirty="0" err="1">
                <a:latin typeface="Arial Narrow" charset="0"/>
              </a:rPr>
              <a:t>point</a:t>
            </a:r>
            <a:r>
              <a:rPr lang="ru-RU" i="1" dirty="0">
                <a:latin typeface="Arial Narrow" charset="0"/>
              </a:rPr>
              <a:t>) </a:t>
            </a:r>
            <a:r>
              <a:rPr lang="ru-RU" dirty="0">
                <a:latin typeface="Arial Narrow" charset="0"/>
              </a:rPr>
              <a:t>– </a:t>
            </a:r>
            <a:r>
              <a:rPr lang="ru-RU" dirty="0" err="1">
                <a:latin typeface="Arial Narrow" charset="0"/>
              </a:rPr>
              <a:t>псевдосостояние</a:t>
            </a:r>
            <a:r>
              <a:rPr lang="ru-RU" dirty="0">
                <a:latin typeface="Arial Narrow" charset="0"/>
              </a:rPr>
              <a:t>, предназначенное для моделирования выхода из некоторого конечного автомата или композитного состояния</a:t>
            </a:r>
          </a:p>
        </p:txBody>
      </p:sp>
      <p:pic>
        <p:nvPicPr>
          <p:cNvPr id="21508" name="Picture 4" descr="Рис_10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909" y="3713163"/>
            <a:ext cx="6891441" cy="3014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7102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036050" cy="1139825"/>
          </a:xfrm>
        </p:spPr>
        <p:txBody>
          <a:bodyPr/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Композитные состояния и регионы</a:t>
            </a:r>
            <a:endParaRPr lang="ru-RU" dirty="0">
              <a:latin typeface="Arial Narrow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72165" y="1555750"/>
            <a:ext cx="8763885" cy="518697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b="1" i="1" dirty="0">
                <a:latin typeface="Arial Narrow" charset="0"/>
              </a:rPr>
              <a:t>Композитное состояние </a:t>
            </a:r>
            <a:r>
              <a:rPr lang="ru-RU" i="1" dirty="0">
                <a:latin typeface="Arial Narrow" charset="0"/>
              </a:rPr>
              <a:t>(</a:t>
            </a:r>
            <a:r>
              <a:rPr lang="en-US" i="1" dirty="0">
                <a:latin typeface="Arial Narrow" charset="0"/>
              </a:rPr>
              <a:t>c</a:t>
            </a:r>
            <a:r>
              <a:rPr lang="ru-RU" i="1" dirty="0" err="1">
                <a:latin typeface="Arial Narrow" charset="0"/>
              </a:rPr>
              <a:t>omposite</a:t>
            </a:r>
            <a:r>
              <a:rPr lang="ru-RU" i="1" dirty="0">
                <a:latin typeface="Arial Narrow" charset="0"/>
              </a:rPr>
              <a:t> </a:t>
            </a:r>
            <a:r>
              <a:rPr lang="ru-RU" i="1" dirty="0" err="1">
                <a:latin typeface="Arial Narrow" charset="0"/>
              </a:rPr>
              <a:t>state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– состояние, содержащее в своем составе один регион или несколько ортогональных регионов.</a:t>
            </a:r>
            <a:endParaRPr lang="ru-RU" i="1" dirty="0">
              <a:latin typeface="Arial Narrow" charset="0"/>
            </a:endParaRPr>
          </a:p>
          <a:p>
            <a:pPr eaLnBrk="1" hangingPunct="1"/>
            <a:r>
              <a:rPr lang="ru-RU" b="1" i="1" dirty="0">
                <a:latin typeface="Arial Narrow" charset="0"/>
              </a:rPr>
              <a:t>Регион</a:t>
            </a:r>
            <a:r>
              <a:rPr lang="ru-RU" i="1" dirty="0">
                <a:latin typeface="Arial Narrow" charset="0"/>
              </a:rPr>
              <a:t> (</a:t>
            </a:r>
            <a:r>
              <a:rPr lang="en-US" i="1" dirty="0">
                <a:latin typeface="Arial Narrow" charset="0"/>
              </a:rPr>
              <a:t>region</a:t>
            </a:r>
            <a:r>
              <a:rPr lang="ru-RU" i="1" dirty="0">
                <a:latin typeface="Arial Narrow" charset="0"/>
              </a:rPr>
              <a:t>) </a:t>
            </a:r>
            <a:r>
              <a:rPr lang="ru-RU" dirty="0">
                <a:latin typeface="Arial Narrow" charset="0"/>
              </a:rPr>
              <a:t>– специальный элемент модели, который содержит состояния и переходы, и является частью композитного состояния или конечного автомата.</a:t>
            </a:r>
          </a:p>
          <a:p>
            <a:pPr eaLnBrk="1" hangingPunct="1"/>
            <a:r>
              <a:rPr lang="ru-RU" b="1" i="1" dirty="0" smtClean="0">
                <a:latin typeface="Arial Narrow" charset="0"/>
              </a:rPr>
              <a:t>Ортогональное</a:t>
            </a:r>
            <a:r>
              <a:rPr lang="ru-RU" i="1" dirty="0" smtClean="0">
                <a:latin typeface="Arial Narrow" charset="0"/>
              </a:rPr>
              <a:t> </a:t>
            </a:r>
            <a:r>
              <a:rPr lang="ru-RU" i="1" dirty="0">
                <a:latin typeface="Arial Narrow" charset="0"/>
              </a:rPr>
              <a:t>(</a:t>
            </a:r>
            <a:r>
              <a:rPr lang="ru-RU" i="1" dirty="0" err="1">
                <a:latin typeface="Arial Narrow" charset="0"/>
              </a:rPr>
              <a:t>orthogonal</a:t>
            </a:r>
            <a:r>
              <a:rPr lang="ru-RU" i="1" dirty="0">
                <a:latin typeface="Arial Narrow" charset="0"/>
              </a:rPr>
              <a:t>) </a:t>
            </a:r>
            <a:r>
              <a:rPr lang="ru-RU" dirty="0">
                <a:latin typeface="Arial Narrow" charset="0"/>
              </a:rPr>
              <a:t>композитное состояние – композитное состояние, содержащее более одного региона, которые в этом случае называются </a:t>
            </a:r>
            <a:r>
              <a:rPr lang="ru-RU" i="1" dirty="0">
                <a:latin typeface="Arial Narrow" charset="0"/>
              </a:rPr>
              <a:t>ортогональными регионами (</a:t>
            </a:r>
            <a:r>
              <a:rPr lang="ru-RU" i="1" dirty="0" err="1">
                <a:latin typeface="Arial Narrow" charset="0"/>
              </a:rPr>
              <a:t>orthogonal</a:t>
            </a:r>
            <a:r>
              <a:rPr lang="ru-RU" i="1" dirty="0">
                <a:latin typeface="Arial Narrow" charset="0"/>
              </a:rPr>
              <a:t> </a:t>
            </a:r>
            <a:r>
              <a:rPr lang="en-US" i="1" dirty="0">
                <a:latin typeface="Arial Narrow" charset="0"/>
              </a:rPr>
              <a:t>regions</a:t>
            </a:r>
            <a:r>
              <a:rPr lang="ru-RU" i="1" dirty="0">
                <a:latin typeface="Arial Narrow" charset="0"/>
              </a:rPr>
              <a:t>)</a:t>
            </a:r>
            <a:endParaRPr lang="ru-RU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908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359"/>
            <a:ext cx="8820150" cy="819020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Простое композитное состояние</a:t>
            </a:r>
            <a:endParaRPr lang="en-US" dirty="0">
              <a:latin typeface="Arial Narrow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idx="1"/>
          </p:nvPr>
        </p:nvSpPr>
        <p:spPr>
          <a:xfrm>
            <a:off x="302406" y="4078288"/>
            <a:ext cx="8733644" cy="2779712"/>
          </a:xfrm>
          <a:noFill/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 sz="3400" dirty="0">
                <a:latin typeface="Arial Narrow" charset="0"/>
              </a:rPr>
              <a:t>Любое состояние, заключенное в регион композитного состояния, называется </a:t>
            </a:r>
            <a:r>
              <a:rPr lang="ru-RU" sz="3400" b="1" i="1" dirty="0" err="1">
                <a:latin typeface="Arial Narrow" charset="0"/>
              </a:rPr>
              <a:t>подсостоянием</a:t>
            </a:r>
            <a:r>
              <a:rPr lang="ru-RU" sz="3400" i="1" dirty="0">
                <a:latin typeface="Arial Narrow" charset="0"/>
              </a:rPr>
              <a:t> (</a:t>
            </a:r>
            <a:r>
              <a:rPr lang="en-US" sz="3400" i="1" dirty="0" err="1">
                <a:latin typeface="Arial Narrow" charset="0"/>
              </a:rPr>
              <a:t>substate</a:t>
            </a:r>
            <a:r>
              <a:rPr lang="ru-RU" sz="3400" i="1" dirty="0">
                <a:latin typeface="Arial Narrow" charset="0"/>
              </a:rPr>
              <a:t>)</a:t>
            </a:r>
            <a:r>
              <a:rPr lang="ru-RU" sz="3400" dirty="0">
                <a:latin typeface="Arial Narrow" charset="0"/>
              </a:rPr>
              <a:t> этого композитного состояния</a:t>
            </a:r>
          </a:p>
          <a:p>
            <a:pPr eaLnBrk="1" hangingPunct="1"/>
            <a:r>
              <a:rPr lang="ru-RU" sz="3400" dirty="0">
                <a:latin typeface="Arial Narrow" charset="0"/>
              </a:rPr>
              <a:t>Оно называется </a:t>
            </a:r>
            <a:r>
              <a:rPr lang="ru-RU" sz="3400" b="1" i="1" dirty="0">
                <a:latin typeface="Arial Narrow" charset="0"/>
              </a:rPr>
              <a:t>прямым </a:t>
            </a:r>
            <a:r>
              <a:rPr lang="ru-RU" sz="3400" b="1" i="1" dirty="0" err="1">
                <a:latin typeface="Arial Narrow" charset="0"/>
              </a:rPr>
              <a:t>подсостоянием</a:t>
            </a:r>
            <a:r>
              <a:rPr lang="ru-RU" sz="3400" b="1" i="1" dirty="0">
                <a:latin typeface="Arial Narrow" charset="0"/>
              </a:rPr>
              <a:t> </a:t>
            </a:r>
            <a:r>
              <a:rPr lang="ru-RU" sz="3400" i="1" dirty="0">
                <a:latin typeface="Arial Narrow" charset="0"/>
              </a:rPr>
              <a:t>(</a:t>
            </a:r>
            <a:r>
              <a:rPr lang="ru-RU" sz="3400" i="1" dirty="0" err="1">
                <a:latin typeface="Arial Narrow" charset="0"/>
              </a:rPr>
              <a:t>direct</a:t>
            </a:r>
            <a:r>
              <a:rPr lang="ru-RU" sz="3400" i="1" dirty="0">
                <a:latin typeface="Arial Narrow" charset="0"/>
              </a:rPr>
              <a:t> </a:t>
            </a:r>
            <a:r>
              <a:rPr lang="ru-RU" sz="3400" i="1" dirty="0" err="1">
                <a:latin typeface="Arial Narrow" charset="0"/>
              </a:rPr>
              <a:t>substate</a:t>
            </a:r>
            <a:r>
              <a:rPr lang="ru-RU" sz="3400" i="1" dirty="0">
                <a:latin typeface="Arial Narrow" charset="0"/>
              </a:rPr>
              <a:t>)</a:t>
            </a:r>
            <a:r>
              <a:rPr lang="ru-RU" sz="3400" dirty="0">
                <a:latin typeface="Arial Narrow" charset="0"/>
              </a:rPr>
              <a:t>, если оно не содержится в никаком другом состоянии; в противном случае оно называется </a:t>
            </a:r>
            <a:r>
              <a:rPr lang="ru-RU" sz="3400" b="1" i="1" dirty="0">
                <a:latin typeface="Arial Narrow" charset="0"/>
              </a:rPr>
              <a:t>непрямым </a:t>
            </a:r>
            <a:r>
              <a:rPr lang="ru-RU" sz="3400" b="1" i="1" dirty="0" err="1">
                <a:latin typeface="Arial Narrow" charset="0"/>
              </a:rPr>
              <a:t>подсостоянием</a:t>
            </a:r>
            <a:r>
              <a:rPr lang="ru-RU" sz="3400" b="1" i="1" dirty="0">
                <a:latin typeface="Arial Narrow" charset="0"/>
              </a:rPr>
              <a:t> </a:t>
            </a:r>
            <a:r>
              <a:rPr lang="ru-RU" sz="3400" i="1" dirty="0">
                <a:latin typeface="Arial Narrow" charset="0"/>
              </a:rPr>
              <a:t>(</a:t>
            </a:r>
            <a:r>
              <a:rPr lang="en-US" sz="3400" i="1" dirty="0">
                <a:latin typeface="Arial Narrow" charset="0"/>
              </a:rPr>
              <a:t>indirect </a:t>
            </a:r>
            <a:r>
              <a:rPr lang="en-US" sz="3400" i="1" dirty="0" err="1">
                <a:latin typeface="Arial Narrow" charset="0"/>
              </a:rPr>
              <a:t>substate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.</a:t>
            </a:r>
          </a:p>
        </p:txBody>
      </p:sp>
      <p:pic>
        <p:nvPicPr>
          <p:cNvPr id="23555" name="Picture 3" descr="ST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88" y="864379"/>
            <a:ext cx="8092782" cy="318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575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42" y="152049"/>
            <a:ext cx="8930208" cy="71913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Композитное состояние с регионом </a:t>
            </a:r>
            <a:endParaRPr lang="ru-RU" dirty="0">
              <a:latin typeface="Arial Narrow" charset="0"/>
            </a:endParaRPr>
          </a:p>
        </p:txBody>
      </p:sp>
      <p:pic>
        <p:nvPicPr>
          <p:cNvPr id="24579" name="Picture 3" descr="Рис_10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71" y="1073393"/>
            <a:ext cx="8852880" cy="559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117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5831"/>
            <a:ext cx="9144000" cy="95093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Вход в простое композитное состояние</a:t>
            </a:r>
            <a:endParaRPr lang="ru-RU" dirty="0">
              <a:latin typeface="Arial Narrow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96564" y="1224575"/>
            <a:ext cx="8839486" cy="1267800"/>
          </a:xfrm>
        </p:spPr>
        <p:txBody>
          <a:bodyPr>
            <a:normAutofit fontScale="92500" lnSpcReduction="20000"/>
          </a:bodyPr>
          <a:lstStyle/>
          <a:p>
            <a:pPr marL="457200" indent="-457200" eaLnBrk="1" hangingPunct="1">
              <a:lnSpc>
                <a:spcPct val="80000"/>
              </a:lnSpc>
            </a:pPr>
            <a:r>
              <a:rPr lang="ru-RU" b="1" i="1" dirty="0">
                <a:latin typeface="Arial Narrow" charset="0"/>
              </a:rPr>
              <a:t>Вход по умолчанию</a:t>
            </a:r>
            <a:r>
              <a:rPr lang="ru-RU" i="1" dirty="0">
                <a:latin typeface="Arial Narrow" charset="0"/>
              </a:rPr>
              <a:t>.</a:t>
            </a:r>
            <a:r>
              <a:rPr lang="ru-RU" dirty="0">
                <a:latin typeface="Arial Narrow" charset="0"/>
              </a:rPr>
              <a:t> Графически это изображается некоторым входящим переходом, который оканчивается на границе символа данного композитного состояния</a:t>
            </a:r>
          </a:p>
        </p:txBody>
      </p:sp>
      <p:pic>
        <p:nvPicPr>
          <p:cNvPr id="25604" name="Picture 4" descr="ST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609850"/>
            <a:ext cx="5686425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932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926" y="355305"/>
            <a:ext cx="8794124" cy="7191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Вход в простое композитное состояние</a:t>
            </a:r>
            <a:endParaRPr lang="ru-RU" dirty="0">
              <a:latin typeface="Arial Narrow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1925" y="1557338"/>
            <a:ext cx="8794125" cy="1584325"/>
          </a:xfrm>
        </p:spPr>
        <p:txBody>
          <a:bodyPr>
            <a:normAutofit fontScale="92500" lnSpcReduction="20000"/>
          </a:bodyPr>
          <a:lstStyle/>
          <a:p>
            <a:pPr marL="457200" indent="-457200" eaLnBrk="1" hangingPunct="1">
              <a:lnSpc>
                <a:spcPct val="80000"/>
              </a:lnSpc>
            </a:pPr>
            <a:r>
              <a:rPr lang="ru-RU" b="1" i="1" dirty="0">
                <a:latin typeface="Arial Narrow" charset="0"/>
              </a:rPr>
              <a:t>Явный вход</a:t>
            </a:r>
            <a:r>
              <a:rPr lang="ru-RU" dirty="0">
                <a:latin typeface="Arial Narrow" charset="0"/>
              </a:rPr>
              <a:t>. Если переход входит в некоторое </a:t>
            </a:r>
            <a:r>
              <a:rPr lang="ru-RU" dirty="0" err="1">
                <a:latin typeface="Arial Narrow" charset="0"/>
              </a:rPr>
              <a:t>подсостояние</a:t>
            </a:r>
            <a:r>
              <a:rPr lang="ru-RU" dirty="0">
                <a:latin typeface="Arial Narrow" charset="0"/>
              </a:rPr>
              <a:t> простого композитного состояния, то такое </a:t>
            </a:r>
            <a:r>
              <a:rPr lang="ru-RU" dirty="0" err="1">
                <a:latin typeface="Arial Narrow" charset="0"/>
              </a:rPr>
              <a:t>подсостояние</a:t>
            </a:r>
            <a:r>
              <a:rPr lang="ru-RU" dirty="0">
                <a:latin typeface="Arial Narrow" charset="0"/>
              </a:rPr>
              <a:t> становится активным, а его входное действие выполняется после выполнения входного действия композитного состояния.</a:t>
            </a:r>
          </a:p>
        </p:txBody>
      </p:sp>
      <p:pic>
        <p:nvPicPr>
          <p:cNvPr id="26628" name="Picture 4" descr="Состояния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63" y="3141663"/>
            <a:ext cx="8447875" cy="351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2950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3128" y="476250"/>
            <a:ext cx="8571485" cy="7191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Вход в простое композитное состояние</a:t>
            </a:r>
            <a:endParaRPr lang="ru-RU" dirty="0">
              <a:latin typeface="Arial Narrow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41925" y="1558925"/>
            <a:ext cx="8867150" cy="1582738"/>
          </a:xfrm>
        </p:spPr>
        <p:txBody>
          <a:bodyPr>
            <a:normAutofit fontScale="85000" lnSpcReduction="10000"/>
          </a:bodyPr>
          <a:lstStyle/>
          <a:p>
            <a:pPr marL="457200" indent="-457200" eaLnBrk="1" hangingPunct="1">
              <a:lnSpc>
                <a:spcPct val="80000"/>
              </a:lnSpc>
            </a:pPr>
            <a:r>
              <a:rPr lang="ru-RU" b="1" i="1" dirty="0">
                <a:latin typeface="Arial Narrow" charset="0"/>
              </a:rPr>
              <a:t>Вход в точку входа</a:t>
            </a:r>
            <a:r>
              <a:rPr lang="ru-RU" dirty="0">
                <a:latin typeface="Arial Narrow" charset="0"/>
              </a:rPr>
              <a:t>. Если переход входит в простое композитное состояние через точку входа, то выполняется входное поведение композитного состояния до действия, ассоциированного с тем внутренним переходом, который выходит из этой точки входа. </a:t>
            </a:r>
          </a:p>
        </p:txBody>
      </p:sp>
      <p:pic>
        <p:nvPicPr>
          <p:cNvPr id="27652" name="Picture 4" descr="Рис_10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644900"/>
            <a:ext cx="6192837" cy="264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0062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1684" y="205714"/>
            <a:ext cx="8932316" cy="71913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Выход из простого композитного состояния</a:t>
            </a:r>
            <a:endParaRPr lang="ru-RU" dirty="0">
              <a:latin typeface="Arial Narrow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11684" y="1254977"/>
            <a:ext cx="8895804" cy="1330241"/>
          </a:xfrm>
        </p:spPr>
        <p:txBody>
          <a:bodyPr>
            <a:normAutofit fontScale="92500" lnSpcReduction="20000"/>
          </a:bodyPr>
          <a:lstStyle/>
          <a:p>
            <a:pPr marL="457200" indent="-457200" eaLnBrk="1" hangingPunct="1">
              <a:lnSpc>
                <a:spcPct val="80000"/>
              </a:lnSpc>
            </a:pPr>
            <a:r>
              <a:rPr lang="ru-RU" b="1" i="1" dirty="0">
                <a:latin typeface="Arial Narrow" charset="0"/>
              </a:rPr>
              <a:t>Выход по умолчанию</a:t>
            </a:r>
            <a:r>
              <a:rPr lang="ru-RU" dirty="0">
                <a:latin typeface="Arial Narrow" charset="0"/>
              </a:rPr>
              <a:t>. Графически это изображается некоторым выходящим переходом, который берет начало на границе символа простого композитного состояния и не содержит имени триггерного события.</a:t>
            </a:r>
          </a:p>
        </p:txBody>
      </p:sp>
      <p:pic>
        <p:nvPicPr>
          <p:cNvPr id="28676" name="Picture 4" descr="Состояния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66" y="2585218"/>
            <a:ext cx="8699709" cy="408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427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633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Выход из простого композитного состояния</a:t>
            </a:r>
            <a:endParaRPr lang="ru-RU" dirty="0">
              <a:latin typeface="Arial Narrow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idx="1"/>
          </p:nvPr>
        </p:nvSpPr>
        <p:spPr>
          <a:xfrm>
            <a:off x="246609" y="1432756"/>
            <a:ext cx="8897391" cy="1938606"/>
          </a:xfrm>
          <a:noFill/>
        </p:spPr>
        <p:txBody>
          <a:bodyPr>
            <a:normAutofit fontScale="92500" lnSpcReduction="20000"/>
          </a:bodyPr>
          <a:lstStyle/>
          <a:p>
            <a:pPr marL="457200" indent="-457200" eaLnBrk="1" hangingPunct="1"/>
            <a:r>
              <a:rPr lang="ru-RU" b="1" i="1" dirty="0">
                <a:latin typeface="Arial Narrow" charset="0"/>
              </a:rPr>
              <a:t>Явный выход</a:t>
            </a:r>
            <a:r>
              <a:rPr lang="ru-RU" i="1" dirty="0">
                <a:latin typeface="Arial Narrow" charset="0"/>
              </a:rPr>
              <a:t>.</a:t>
            </a:r>
            <a:r>
              <a:rPr lang="ru-RU" dirty="0">
                <a:latin typeface="Arial Narrow" charset="0"/>
              </a:rPr>
              <a:t> Графически это также изображается выходящим переходом, который берет начало на границе символа простого композитного состояния и содержит имя некоторого триггерного события. Такой переход также называют </a:t>
            </a:r>
            <a:r>
              <a:rPr lang="ru-RU" i="1" dirty="0">
                <a:latin typeface="Arial Narrow" charset="0"/>
              </a:rPr>
              <a:t>внешним</a:t>
            </a:r>
            <a:r>
              <a:rPr lang="ru-RU" dirty="0">
                <a:latin typeface="Arial Narrow" charset="0"/>
              </a:rPr>
              <a:t> (</a:t>
            </a:r>
            <a:r>
              <a:rPr lang="ru-RU" dirty="0" err="1">
                <a:latin typeface="Arial Narrow" charset="0"/>
              </a:rPr>
              <a:t>external</a:t>
            </a:r>
            <a:r>
              <a:rPr lang="ru-RU" dirty="0">
                <a:latin typeface="Arial Narrow" charset="0"/>
              </a:rPr>
              <a:t>) переходом.</a:t>
            </a:r>
          </a:p>
          <a:p>
            <a:pPr marL="457200" indent="-457200" eaLnBrk="1" hangingPunct="1"/>
            <a:endParaRPr lang="ru-RU" dirty="0">
              <a:latin typeface="Arial Narrow" charset="0"/>
            </a:endParaRPr>
          </a:p>
        </p:txBody>
      </p:sp>
      <p:pic>
        <p:nvPicPr>
          <p:cNvPr id="29699" name="Picture 3" descr="ST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331" y="3613253"/>
            <a:ext cx="4316780" cy="3143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28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373"/>
            <a:ext cx="8229600" cy="1139825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Состояния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059488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/>
              <a:t>Состояние - это ситуация в жизни объекта, протяжении которой он удовлетворяет некоторому условию, осуществляет определенную деятельность или ожидает какого-то события.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ru-RU" sz="2400"/>
              <a:t>Состояние может содержать список внутренних действий: </a:t>
            </a:r>
            <a:r>
              <a:rPr lang="en-US" sz="2400"/>
              <a:t>&lt;</a:t>
            </a:r>
            <a:r>
              <a:rPr lang="ru-RU" sz="2400"/>
              <a:t>метка</a:t>
            </a:r>
            <a:r>
              <a:rPr lang="en-US" sz="2400"/>
              <a:t>&gt;</a:t>
            </a:r>
            <a:r>
              <a:rPr lang="ru-RU" sz="2400"/>
              <a:t> / </a:t>
            </a:r>
            <a:r>
              <a:rPr lang="en-US" sz="2400"/>
              <a:t>&lt;</a:t>
            </a:r>
            <a:r>
              <a:rPr lang="ru-RU" sz="2400"/>
              <a:t>выражение действия</a:t>
            </a:r>
            <a:r>
              <a:rPr lang="en-US" sz="2400"/>
              <a:t>&gt;</a:t>
            </a: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Начальное (конечное) состояние не содержит внутренних действий. В этом состоянии находится объект в начальный (конечный) момент времени 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  <p:pic>
        <p:nvPicPr>
          <p:cNvPr id="289797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5463" y="1196975"/>
            <a:ext cx="2160587" cy="1389063"/>
          </a:xfrm>
          <a:noFill/>
          <a:ln/>
        </p:spPr>
      </p:pic>
      <p:pic>
        <p:nvPicPr>
          <p:cNvPr id="2897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3644900"/>
            <a:ext cx="2132012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980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5013325"/>
            <a:ext cx="333375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980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175" y="5886450"/>
            <a:ext cx="345122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48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8269"/>
            <a:ext cx="9036050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Выход из простого композитного </a:t>
            </a:r>
            <a:r>
              <a:rPr lang="ru-RU" dirty="0" smtClean="0">
                <a:latin typeface="Arial Narrow" charset="0"/>
              </a:rPr>
              <a:t>состояния </a:t>
            </a:r>
            <a:endParaRPr lang="ru-RU" dirty="0">
              <a:latin typeface="Arial Narrow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87286" y="884526"/>
            <a:ext cx="8820202" cy="2160587"/>
          </a:xfrm>
        </p:spPr>
        <p:txBody>
          <a:bodyPr>
            <a:normAutofit fontScale="92500" lnSpcReduction="20000"/>
          </a:bodyPr>
          <a:lstStyle/>
          <a:p>
            <a:pPr marL="457200" indent="-457200" eaLnBrk="1" hangingPunct="1">
              <a:lnSpc>
                <a:spcPct val="80000"/>
              </a:lnSpc>
            </a:pPr>
            <a:r>
              <a:rPr lang="ru-RU" b="1" i="1" dirty="0">
                <a:latin typeface="Arial Narrow" charset="0"/>
              </a:rPr>
              <a:t>Выход по </a:t>
            </a:r>
            <a:r>
              <a:rPr lang="ru-RU" b="1" i="1" dirty="0" err="1">
                <a:latin typeface="Arial Narrow" charset="0"/>
              </a:rPr>
              <a:t>верхнеуровневому</a:t>
            </a:r>
            <a:r>
              <a:rPr lang="ru-RU" b="1" i="1" dirty="0">
                <a:latin typeface="Arial Narrow" charset="0"/>
              </a:rPr>
              <a:t> переходу</a:t>
            </a:r>
            <a:r>
              <a:rPr lang="ru-RU" dirty="0">
                <a:latin typeface="Arial Narrow" charset="0"/>
              </a:rPr>
              <a:t>. Если переход выходит из некоторого </a:t>
            </a:r>
            <a:r>
              <a:rPr lang="ru-RU" dirty="0" err="1">
                <a:latin typeface="Arial Narrow" charset="0"/>
              </a:rPr>
              <a:t>подсостояния</a:t>
            </a:r>
            <a:r>
              <a:rPr lang="ru-RU" dirty="0">
                <a:latin typeface="Arial Narrow" charset="0"/>
              </a:rPr>
              <a:t> и пересекает границу простого композитного состояния, то срабатывание такого перехода приводит к выходу из этого композитного состояния и делает активным целевое состояние этого перехода. Такой переход называется </a:t>
            </a:r>
            <a:r>
              <a:rPr lang="ru-RU" i="1" dirty="0" err="1">
                <a:latin typeface="Arial Narrow" charset="0"/>
              </a:rPr>
              <a:t>верхнеуровневым</a:t>
            </a:r>
            <a:r>
              <a:rPr lang="ru-RU" i="1" dirty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переходом</a:t>
            </a:r>
          </a:p>
        </p:txBody>
      </p:sp>
      <p:pic>
        <p:nvPicPr>
          <p:cNvPr id="30724" name="Picture 4" descr="ST_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23" y="3045113"/>
            <a:ext cx="8804979" cy="354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0200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6083" y="0"/>
            <a:ext cx="8899967" cy="105251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Выход из простого композитного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состояния </a:t>
            </a:r>
            <a:endParaRPr lang="ru-RU" dirty="0">
              <a:latin typeface="Arial Narrow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36083" y="1405994"/>
            <a:ext cx="8971405" cy="1807106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lnSpc>
                <a:spcPct val="80000"/>
              </a:lnSpc>
            </a:pPr>
            <a:r>
              <a:rPr lang="ru-RU" b="1" dirty="0">
                <a:latin typeface="Arial Narrow" charset="0"/>
              </a:rPr>
              <a:t>Выход из точки выхода</a:t>
            </a:r>
            <a:r>
              <a:rPr lang="ru-RU" dirty="0">
                <a:latin typeface="Arial Narrow" charset="0"/>
              </a:rPr>
              <a:t>. Если в простом композитном состоянии происходит выход через точку выхода, то выходные действия композитного состояния выполняются перед действиями, ассоциированными с переходом, выходящим из этой точки выхода. </a:t>
            </a:r>
          </a:p>
        </p:txBody>
      </p:sp>
      <p:pic>
        <p:nvPicPr>
          <p:cNvPr id="31748" name="Picture 4" descr="Рис_10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878" y="3213101"/>
            <a:ext cx="6486959" cy="3363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153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ST_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188" y="811965"/>
            <a:ext cx="7137737" cy="600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272165" y="11204"/>
            <a:ext cx="8621010" cy="609600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Диаграмма состояний</a:t>
            </a:r>
            <a:endParaRPr lang="en-US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291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4750" y="141089"/>
            <a:ext cx="7993063" cy="79216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Ортогональное </a:t>
            </a:r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композитное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состояние</a:t>
            </a:r>
            <a:endParaRPr lang="en-US" dirty="0">
              <a:latin typeface="Arial Narrow" charset="0"/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idx="1"/>
          </p:nvPr>
        </p:nvSpPr>
        <p:spPr>
          <a:xfrm>
            <a:off x="226804" y="1179222"/>
            <a:ext cx="8809246" cy="1529054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– композитное состояние, содержащее более одного </a:t>
            </a:r>
            <a:r>
              <a:rPr lang="ru-RU" dirty="0" smtClean="0">
                <a:latin typeface="Arial Narrow" charset="0"/>
              </a:rPr>
              <a:t>региона </a:t>
            </a:r>
            <a:r>
              <a:rPr lang="ru-RU" dirty="0">
                <a:latin typeface="Arial Narrow" charset="0"/>
              </a:rPr>
              <a:t>называются </a:t>
            </a:r>
            <a:r>
              <a:rPr lang="ru-RU" b="1" i="1" dirty="0">
                <a:latin typeface="Arial Narrow" charset="0"/>
              </a:rPr>
              <a:t>ортогональными регионами </a:t>
            </a:r>
            <a:r>
              <a:rPr lang="ru-RU" i="1" dirty="0">
                <a:latin typeface="Arial Narrow" charset="0"/>
              </a:rPr>
              <a:t>(</a:t>
            </a:r>
            <a:r>
              <a:rPr lang="ru-RU" i="1" dirty="0" err="1">
                <a:latin typeface="Arial Narrow" charset="0"/>
              </a:rPr>
              <a:t>orthogonal</a:t>
            </a:r>
            <a:r>
              <a:rPr lang="ru-RU" i="1" dirty="0">
                <a:latin typeface="Arial Narrow" charset="0"/>
              </a:rPr>
              <a:t> </a:t>
            </a:r>
            <a:r>
              <a:rPr lang="en-US" i="1" dirty="0">
                <a:latin typeface="Arial Narrow" charset="0"/>
              </a:rPr>
              <a:t>regions</a:t>
            </a:r>
            <a:r>
              <a:rPr lang="ru-RU" i="1" dirty="0">
                <a:latin typeface="Arial Narrow" charset="0"/>
              </a:rPr>
              <a:t>)</a:t>
            </a:r>
          </a:p>
        </p:txBody>
      </p:sp>
      <p:pic>
        <p:nvPicPr>
          <p:cNvPr id="36867" name="Picture 3" descr="ST_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187950"/>
            <a:ext cx="6840538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4" descr="ST_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33675"/>
            <a:ext cx="7594600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3228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ST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38" y="1189038"/>
            <a:ext cx="4335462" cy="562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166323" y="122260"/>
            <a:ext cx="8798290" cy="685800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Изменение ортогональных </a:t>
            </a:r>
            <a:r>
              <a:rPr lang="ru-RU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подсостояний</a:t>
            </a:r>
            <a:endParaRPr lang="en-US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9607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23" y="136065"/>
            <a:ext cx="8942752" cy="89717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Вход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выход в ортогональном </a:t>
            </a:r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композитное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состоянии</a:t>
            </a:r>
            <a:endParaRPr lang="ru-RU" dirty="0">
              <a:latin typeface="Arial Narrow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87286" y="1268413"/>
            <a:ext cx="8820202" cy="1439862"/>
          </a:xfrm>
        </p:spPr>
        <p:txBody>
          <a:bodyPr/>
          <a:lstStyle/>
          <a:p>
            <a:pPr eaLnBrk="1" hangingPunct="1"/>
            <a:r>
              <a:rPr lang="ru-RU" sz="2200" dirty="0">
                <a:latin typeface="Arial Narrow" charset="0"/>
              </a:rPr>
              <a:t>Вход в ортогональное композитное состояние и выход из него осуществляются в соответствии с </a:t>
            </a:r>
            <a:r>
              <a:rPr lang="ru-RU" sz="2200" dirty="0" smtClean="0">
                <a:latin typeface="Arial Narrow" charset="0"/>
              </a:rPr>
              <a:t>правилами </a:t>
            </a:r>
            <a:r>
              <a:rPr lang="ru-RU" sz="2200" dirty="0">
                <a:latin typeface="Arial Narrow" charset="0"/>
              </a:rPr>
              <a:t>входа и выхода простого композитного состояния, с учетом наличия в нем нескольких ортогональных регионов. </a:t>
            </a:r>
          </a:p>
        </p:txBody>
      </p:sp>
      <p:pic>
        <p:nvPicPr>
          <p:cNvPr id="38916" name="Picture 4" descr="Рис_10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708275"/>
            <a:ext cx="6408737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1020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406" y="82352"/>
            <a:ext cx="8733644" cy="1066800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Исключительный выход из ортогонального </a:t>
            </a:r>
            <a:r>
              <a:rPr lang="ru-RU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подсостояния</a:t>
            </a:r>
            <a:endParaRPr lang="en-US" dirty="0">
              <a:latin typeface="Arial Narrow" charset="0"/>
            </a:endParaRPr>
          </a:p>
        </p:txBody>
      </p:sp>
      <p:pic>
        <p:nvPicPr>
          <p:cNvPr id="39939" name="Picture 3" descr="ST_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71" y="1466468"/>
            <a:ext cx="8180704" cy="521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4032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832"/>
            <a:ext cx="8229600" cy="741591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Передача и прием </a:t>
            </a:r>
            <a:r>
              <a:rPr lang="ru-RU" dirty="0" smtClean="0">
                <a:latin typeface="Arial Narrow" charset="0"/>
              </a:rPr>
              <a:t>сигнала</a:t>
            </a:r>
            <a:endParaRPr lang="ru-RU" i="1" dirty="0">
              <a:latin typeface="Arial Narrow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57045" y="1485900"/>
            <a:ext cx="8852030" cy="518200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Передача сигнала является действием, которое имеет специальную графическую нотацию, аналогичную используемой на диаграммах деятельности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Прием сигнала, который также называют </a:t>
            </a:r>
            <a:r>
              <a:rPr lang="ru-RU" i="1" dirty="0">
                <a:latin typeface="Arial Narrow" charset="0"/>
              </a:rPr>
              <a:t>приемом триггера</a:t>
            </a:r>
            <a:r>
              <a:rPr lang="ru-RU" dirty="0">
                <a:latin typeface="Arial Narrow" charset="0"/>
              </a:rPr>
              <a:t>, является действием, которое имеет специальную графическую нотацию, используемую также на диаграммах деятельности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Синтаксис приема сигнала:</a:t>
            </a:r>
            <a:endParaRPr lang="ru-RU" i="1" dirty="0">
              <a:latin typeface="Arial Narrow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i="1" dirty="0">
                <a:latin typeface="Arial Narrow" charset="0"/>
              </a:rPr>
              <a:t>	&lt;прием-сигнала&gt;</a:t>
            </a:r>
            <a:r>
              <a:rPr lang="ru-RU" dirty="0">
                <a:latin typeface="Arial Narrow" charset="0"/>
              </a:rPr>
              <a:t>::</a:t>
            </a:r>
            <a:r>
              <a:rPr lang="en-US" dirty="0">
                <a:latin typeface="Arial Narrow" charset="0"/>
              </a:rPr>
              <a:t> </a:t>
            </a:r>
            <a:r>
              <a:rPr lang="ru-RU" dirty="0">
                <a:latin typeface="Arial Narrow" charset="0"/>
              </a:rPr>
              <a:t>=</a:t>
            </a:r>
            <a:r>
              <a:rPr lang="ru-RU" i="1" dirty="0">
                <a:latin typeface="Arial Narrow" charset="0"/>
              </a:rPr>
              <a:t> &lt;триггер&gt; 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,</a:t>
            </a:r>
            <a:r>
              <a:rPr lang="ja-JP" altLang="ru-RU" i="1" dirty="0">
                <a:latin typeface="Arial Narrow" charset="0"/>
              </a:rPr>
              <a:t>’</a:t>
            </a:r>
            <a:r>
              <a:rPr lang="ru-RU" i="1" dirty="0">
                <a:latin typeface="Arial Narrow" charset="0"/>
              </a:rPr>
              <a:t> &lt;триггер&gt;]* 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&lt;сторожевое-условие&gt;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]</a:t>
            </a:r>
            <a:r>
              <a:rPr lang="ja-JP" altLang="ru-RU" i="1" dirty="0">
                <a:latin typeface="Arial Narrow" charset="0"/>
              </a:rPr>
              <a:t>’</a:t>
            </a:r>
            <a:r>
              <a:rPr lang="ru-RU" i="1" dirty="0">
                <a:latin typeface="Arial Narrow" charset="0"/>
              </a:rPr>
              <a:t>]</a:t>
            </a:r>
            <a:r>
              <a:rPr lang="ru-RU" dirty="0">
                <a:latin typeface="Arial Narro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9965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126"/>
            <a:ext cx="9144000" cy="8733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 приема и передачи сигнала</a:t>
            </a:r>
            <a:endParaRPr lang="ru-RU" dirty="0">
              <a:latin typeface="Arial Narrow" charset="0"/>
            </a:endParaRPr>
          </a:p>
        </p:txBody>
      </p:sp>
      <p:pic>
        <p:nvPicPr>
          <p:cNvPr id="41987" name="Picture 3" descr="Рис_10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842" y="963585"/>
            <a:ext cx="5061833" cy="5705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098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Композитные состояния с пиктограммой скрытой декомпозиции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17526" y="1485900"/>
            <a:ext cx="8791549" cy="2014538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Композитное состояние может явно иметь секцию декомпозиции</a:t>
            </a:r>
          </a:p>
          <a:p>
            <a:pPr eaLnBrk="1" hangingPunct="1"/>
            <a:r>
              <a:rPr lang="ru-RU" dirty="0">
                <a:latin typeface="Arial Narrow" charset="0"/>
              </a:rPr>
              <a:t>Эта секция содержит вложенную диаграмму, которая показывает структуру внутреннего поведения в терминах регионов, состояний и перехода</a:t>
            </a:r>
          </a:p>
        </p:txBody>
      </p:sp>
      <p:pic>
        <p:nvPicPr>
          <p:cNvPr id="43012" name="Picture 4" descr="Рис_10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61" y="4149725"/>
            <a:ext cx="8781552" cy="2547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07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Событие, переход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 b="1" dirty="0"/>
              <a:t>Событие </a:t>
            </a:r>
            <a:r>
              <a:rPr lang="ru-RU" sz="2800" dirty="0"/>
              <a:t>- это спецификация существенного факта, который происходит во времени и пространстве. В контексте автоматов событие - это стимул, вызывающий срабатывание перехода.</a:t>
            </a:r>
          </a:p>
          <a:p>
            <a:pPr>
              <a:lnSpc>
                <a:spcPct val="80000"/>
              </a:lnSpc>
            </a:pPr>
            <a:r>
              <a:rPr lang="ru-RU" sz="2800" b="1" dirty="0"/>
              <a:t>Переход </a:t>
            </a:r>
            <a:r>
              <a:rPr lang="ru-RU" sz="2800" dirty="0"/>
              <a:t>- это отношение между двумя состояниями показывающее, что объект, находящийся в первом состоянии, должен выполнять некоторые действия и перейти во второе состояние как только произойдет выделенное событие и будут выполнены заданные условия</a:t>
            </a:r>
          </a:p>
        </p:txBody>
      </p:sp>
    </p:spTree>
    <p:extLst>
      <p:ext uri="{BB962C8B-B14F-4D97-AF65-F5344CB8AC3E}">
        <p14:creationId xmlns:p14="http://schemas.microsoft.com/office/powerpoint/2010/main" val="23227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04" y="277813"/>
            <a:ext cx="8633690" cy="1139825"/>
          </a:xfrm>
        </p:spPr>
        <p:txBody>
          <a:bodyPr/>
          <a:lstStyle/>
          <a:p>
            <a:r>
              <a:rPr lang="ru-RU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Диаграмма </a:t>
            </a:r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конечного автомата</a:t>
            </a:r>
            <a:endParaRPr lang="ru-RU" dirty="0">
              <a:latin typeface="Arial Narrow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6804" y="1412875"/>
            <a:ext cx="8882271" cy="5256213"/>
          </a:xfrm>
        </p:spPr>
        <p:txBody>
          <a:bodyPr/>
          <a:lstStyle/>
          <a:p>
            <a:pPr eaLnBrk="1" hangingPunct="1"/>
            <a:r>
              <a:rPr lang="ru-RU" sz="2200" dirty="0">
                <a:latin typeface="Arial Narrow" charset="0"/>
              </a:rPr>
              <a:t>- является графом, который представляет некоторый конечный автомат</a:t>
            </a:r>
          </a:p>
          <a:p>
            <a:pPr eaLnBrk="1" hangingPunct="1"/>
            <a:r>
              <a:rPr lang="ru-RU" sz="2200" b="1" i="1" dirty="0">
                <a:latin typeface="Arial Narrow" charset="0"/>
              </a:rPr>
              <a:t>Конечный автомат (</a:t>
            </a:r>
            <a:r>
              <a:rPr lang="ru-RU" sz="2200" b="1" i="1" dirty="0" err="1">
                <a:latin typeface="Arial Narrow" charset="0"/>
              </a:rPr>
              <a:t>state</a:t>
            </a:r>
            <a:r>
              <a:rPr lang="ru-RU" sz="2200" b="1" i="1" dirty="0">
                <a:latin typeface="Arial Narrow" charset="0"/>
              </a:rPr>
              <a:t> </a:t>
            </a:r>
            <a:r>
              <a:rPr lang="ru-RU" sz="2200" b="1" i="1" dirty="0" err="1">
                <a:latin typeface="Arial Narrow" charset="0"/>
              </a:rPr>
              <a:t>machine</a:t>
            </a:r>
            <a:r>
              <a:rPr lang="ru-RU" sz="2200" i="1" dirty="0">
                <a:latin typeface="Arial Narrow" charset="0"/>
              </a:rPr>
              <a:t>)</a:t>
            </a:r>
            <a:r>
              <a:rPr lang="ru-RU" sz="2200" dirty="0">
                <a:latin typeface="Arial Narrow" charset="0"/>
              </a:rPr>
              <a:t> представляет собой некоторый формализм для моделирования поведения отдельных элементов модели или системы в целом</a:t>
            </a:r>
          </a:p>
          <a:p>
            <a:pPr eaLnBrk="1" hangingPunct="1"/>
            <a:r>
              <a:rPr lang="ru-RU" sz="2200" b="1" i="1" dirty="0">
                <a:latin typeface="Arial Narrow" charset="0"/>
              </a:rPr>
              <a:t>Поведение (</a:t>
            </a:r>
            <a:r>
              <a:rPr lang="ru-RU" sz="2200" b="1" i="1" dirty="0" err="1">
                <a:latin typeface="Arial Narrow" charset="0"/>
              </a:rPr>
              <a:t>behavior</a:t>
            </a:r>
            <a:r>
              <a:rPr lang="ru-RU" sz="2200" i="1" dirty="0">
                <a:latin typeface="Arial Narrow" charset="0"/>
              </a:rPr>
              <a:t>)</a:t>
            </a:r>
            <a:r>
              <a:rPr lang="ru-RU" sz="2200" dirty="0">
                <a:latin typeface="Arial Narrow" charset="0"/>
              </a:rPr>
              <a:t> является спецификацией того, как экземпляр классификатора изменяет значения отдельных характеристик в течение своего времени жизни</a:t>
            </a:r>
          </a:p>
          <a:p>
            <a:pPr eaLnBrk="1" hangingPunct="1"/>
            <a:r>
              <a:rPr lang="ru-RU" sz="2200" b="1" i="1" dirty="0">
                <a:latin typeface="Arial Narrow" charset="0"/>
              </a:rPr>
              <a:t>Состояние (</a:t>
            </a:r>
            <a:r>
              <a:rPr lang="en-US" sz="2200" b="1" i="1" dirty="0">
                <a:latin typeface="Arial Narrow" charset="0"/>
              </a:rPr>
              <a:t>state</a:t>
            </a:r>
            <a:r>
              <a:rPr lang="ru-RU" sz="2200" i="1" dirty="0">
                <a:latin typeface="Arial Narrow" charset="0"/>
              </a:rPr>
              <a:t>)</a:t>
            </a:r>
            <a:r>
              <a:rPr lang="ru-RU" sz="2200" dirty="0">
                <a:latin typeface="Arial Narrow" charset="0"/>
              </a:rPr>
              <a:t> – элемент модели поведения, предназначенный для представления ситуации, в ходе которой поддерживается некоторое условие инварианта</a:t>
            </a:r>
          </a:p>
          <a:p>
            <a:pPr eaLnBrk="1" hangingPunct="1"/>
            <a:r>
              <a:rPr lang="ru-RU" sz="2200" b="1" i="1" dirty="0">
                <a:latin typeface="Arial Narrow" charset="0"/>
              </a:rPr>
              <a:t>Переход  (</a:t>
            </a:r>
            <a:r>
              <a:rPr lang="en-US" sz="2200" b="1" i="1" dirty="0">
                <a:latin typeface="Arial Narrow" charset="0"/>
              </a:rPr>
              <a:t>transition</a:t>
            </a:r>
            <a:r>
              <a:rPr lang="ru-RU" sz="2200" b="1" i="1" dirty="0">
                <a:latin typeface="Arial Narrow" charset="0"/>
              </a:rPr>
              <a:t>)</a:t>
            </a:r>
            <a:r>
              <a:rPr lang="ru-RU" sz="2200" dirty="0">
                <a:latin typeface="Arial Narrow" charset="0"/>
              </a:rPr>
              <a:t> является направленным отношением между двумя состояниями, одно из которых является </a:t>
            </a:r>
            <a:r>
              <a:rPr lang="ru-RU" sz="2200" i="1" dirty="0">
                <a:latin typeface="Arial Narrow" charset="0"/>
              </a:rPr>
              <a:t>вершиной источником (</a:t>
            </a:r>
            <a:r>
              <a:rPr lang="ru-RU" sz="2200" i="1" dirty="0" err="1">
                <a:latin typeface="Arial Narrow" charset="0"/>
              </a:rPr>
              <a:t>source</a:t>
            </a:r>
            <a:r>
              <a:rPr lang="ru-RU" sz="2200" i="1" dirty="0">
                <a:latin typeface="Arial Narrow" charset="0"/>
              </a:rPr>
              <a:t> </a:t>
            </a:r>
            <a:r>
              <a:rPr lang="ru-RU" sz="2200" i="1" dirty="0" err="1">
                <a:latin typeface="Arial Narrow" charset="0"/>
              </a:rPr>
              <a:t>vertex</a:t>
            </a:r>
            <a:r>
              <a:rPr lang="ru-RU" sz="2200" i="1" dirty="0">
                <a:latin typeface="Arial Narrow" charset="0"/>
              </a:rPr>
              <a:t>)</a:t>
            </a:r>
            <a:r>
              <a:rPr lang="ru-RU" sz="2200" dirty="0">
                <a:latin typeface="Arial Narrow" charset="0"/>
              </a:rPr>
              <a:t>, а другое – </a:t>
            </a:r>
            <a:r>
              <a:rPr lang="ru-RU" sz="2200" i="1" dirty="0">
                <a:latin typeface="Arial Narrow" charset="0"/>
              </a:rPr>
              <a:t>целевой вершиной (</a:t>
            </a:r>
            <a:r>
              <a:rPr lang="ru-RU" sz="2200" i="1" dirty="0" err="1">
                <a:latin typeface="Arial Narrow" charset="0"/>
              </a:rPr>
              <a:t>target</a:t>
            </a:r>
            <a:r>
              <a:rPr lang="ru-RU" sz="2200" i="1" dirty="0">
                <a:latin typeface="Arial Narrow" charset="0"/>
              </a:rPr>
              <a:t> </a:t>
            </a:r>
            <a:r>
              <a:rPr lang="ru-RU" sz="2200" i="1" dirty="0" err="1">
                <a:latin typeface="Arial Narrow" charset="0"/>
              </a:rPr>
              <a:t>vertex</a:t>
            </a:r>
            <a:r>
              <a:rPr lang="ru-RU" sz="2200" i="1" dirty="0">
                <a:latin typeface="Arial Narrow" charset="0"/>
              </a:rPr>
              <a:t>)</a:t>
            </a:r>
            <a:endParaRPr lang="ru-RU" sz="2200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37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СОСТОЯНИЙ</a:t>
            </a:r>
            <a:r>
              <a:rPr lang="ru-RU"/>
              <a:t> </a:t>
            </a: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8280400" cy="55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4683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82575"/>
            <a:ext cx="7848600" cy="609600"/>
          </a:xfrm>
          <a:noFill/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обозначения</a:t>
            </a:r>
            <a:endParaRPr lang="en-US" dirty="0">
              <a:latin typeface="Arial Narrow" charset="0"/>
            </a:endParaRPr>
          </a:p>
        </p:txBody>
      </p:sp>
      <p:pic>
        <p:nvPicPr>
          <p:cNvPr id="5123" name="Picture 3" descr="Состоян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16" y="1260365"/>
            <a:ext cx="8071607" cy="542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847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T_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815" y="1028040"/>
            <a:ext cx="7130535" cy="5714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4090" y="106701"/>
            <a:ext cx="7777163" cy="609600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Пример диаграммы состояний</a:t>
            </a:r>
            <a:endParaRPr lang="en-US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992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70828" y="87335"/>
            <a:ext cx="7993062" cy="71913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Спецификация перехода</a:t>
            </a:r>
            <a:endParaRPr lang="ru-RU" dirty="0">
              <a:latin typeface="Arial Narrow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20962" y="982684"/>
            <a:ext cx="8988113" cy="5875316"/>
          </a:xfrm>
        </p:spPr>
        <p:txBody>
          <a:bodyPr/>
          <a:lstStyle/>
          <a:p>
            <a:pPr eaLnBrk="1" hangingPunct="1"/>
            <a:r>
              <a:rPr lang="ru-RU" sz="2400" b="1" dirty="0">
                <a:latin typeface="Arial Narrow" charset="0"/>
              </a:rPr>
              <a:t>Переход</a:t>
            </a:r>
            <a:r>
              <a:rPr lang="ru-RU" sz="2400" dirty="0">
                <a:latin typeface="Arial Narrow" charset="0"/>
              </a:rPr>
              <a:t> может быть помечен строкой текста, синтаксис которой определяется следующим выражением (БНФ):</a:t>
            </a:r>
          </a:p>
          <a:p>
            <a:pPr eaLnBrk="1" hangingPunct="1">
              <a:buFontTx/>
              <a:buNone/>
            </a:pPr>
            <a:r>
              <a:rPr lang="ru-RU" sz="2400" dirty="0">
                <a:latin typeface="Arial Narrow" charset="0"/>
              </a:rPr>
              <a:t>	&lt;</a:t>
            </a:r>
            <a:r>
              <a:rPr lang="ru-RU" sz="2400" i="1" dirty="0">
                <a:latin typeface="Arial Narrow" charset="0"/>
              </a:rPr>
              <a:t>переход</a:t>
            </a:r>
            <a:r>
              <a:rPr lang="ru-RU" sz="2400" dirty="0">
                <a:latin typeface="Arial Narrow" charset="0"/>
              </a:rPr>
              <a:t>&gt;:: = &lt;</a:t>
            </a:r>
            <a:r>
              <a:rPr lang="ru-RU" sz="2400" i="1" dirty="0">
                <a:latin typeface="Arial Narrow" charset="0"/>
              </a:rPr>
              <a:t>триггер</a:t>
            </a:r>
            <a:r>
              <a:rPr lang="ru-RU" sz="2400" dirty="0">
                <a:latin typeface="Arial Narrow" charset="0"/>
              </a:rPr>
              <a:t>&gt; [</a:t>
            </a:r>
            <a:r>
              <a:rPr lang="ja-JP" altLang="ru-RU" sz="2400" dirty="0">
                <a:latin typeface="Arial Narrow" charset="0"/>
              </a:rPr>
              <a:t>‘</a:t>
            </a:r>
            <a:r>
              <a:rPr lang="ru-RU" sz="2400" dirty="0">
                <a:latin typeface="Arial Narrow" charset="0"/>
              </a:rPr>
              <a:t>,</a:t>
            </a:r>
            <a:r>
              <a:rPr lang="ja-JP" altLang="ru-RU" sz="2400" dirty="0">
                <a:latin typeface="Arial Narrow" charset="0"/>
              </a:rPr>
              <a:t>’</a:t>
            </a:r>
            <a:r>
              <a:rPr lang="ru-RU" sz="2400" dirty="0">
                <a:latin typeface="Arial Narrow" charset="0"/>
              </a:rPr>
              <a:t>&lt;</a:t>
            </a:r>
            <a:r>
              <a:rPr lang="ru-RU" sz="2400" i="1" dirty="0">
                <a:latin typeface="Arial Narrow" charset="0"/>
              </a:rPr>
              <a:t>триггер</a:t>
            </a:r>
            <a:r>
              <a:rPr lang="ru-RU" sz="2400" dirty="0">
                <a:latin typeface="Arial Narrow" charset="0"/>
              </a:rPr>
              <a:t>&gt;]* [</a:t>
            </a:r>
            <a:r>
              <a:rPr lang="ja-JP" altLang="ru-RU" sz="2400" dirty="0">
                <a:latin typeface="Arial Narrow" charset="0"/>
              </a:rPr>
              <a:t>‘</a:t>
            </a:r>
            <a:r>
              <a:rPr lang="ru-RU" sz="2400" dirty="0">
                <a:latin typeface="Arial Narrow" charset="0"/>
              </a:rPr>
              <a:t>[</a:t>
            </a:r>
            <a:r>
              <a:rPr lang="ja-JP" altLang="ru-RU" sz="2400" dirty="0">
                <a:latin typeface="Arial Narrow" charset="0"/>
              </a:rPr>
              <a:t>‘</a:t>
            </a:r>
            <a:r>
              <a:rPr lang="ru-RU" sz="2400" dirty="0">
                <a:latin typeface="Arial Narrow" charset="0"/>
              </a:rPr>
              <a:t>&lt;</a:t>
            </a:r>
            <a:r>
              <a:rPr lang="ru-RU" sz="2400" i="1" dirty="0">
                <a:latin typeface="Arial Narrow" charset="0"/>
              </a:rPr>
              <a:t>сторожевое-ограничение</a:t>
            </a:r>
            <a:r>
              <a:rPr lang="ru-RU" sz="2400" dirty="0">
                <a:latin typeface="Arial Narrow" charset="0"/>
              </a:rPr>
              <a:t>&gt;</a:t>
            </a:r>
            <a:r>
              <a:rPr lang="ja-JP" altLang="ru-RU" sz="2400" dirty="0">
                <a:latin typeface="Arial Narrow" charset="0"/>
              </a:rPr>
              <a:t>’</a:t>
            </a:r>
            <a:r>
              <a:rPr lang="ru-RU" sz="2400" dirty="0">
                <a:latin typeface="Arial Narrow" charset="0"/>
              </a:rPr>
              <a:t>]</a:t>
            </a:r>
            <a:r>
              <a:rPr lang="ja-JP" altLang="ru-RU" sz="2400" dirty="0">
                <a:latin typeface="Arial Narrow" charset="0"/>
              </a:rPr>
              <a:t>’</a:t>
            </a:r>
            <a:r>
              <a:rPr lang="ru-RU" sz="2400" dirty="0">
                <a:latin typeface="Arial Narrow" charset="0"/>
              </a:rPr>
              <a:t>] [</a:t>
            </a:r>
            <a:r>
              <a:rPr lang="ja-JP" altLang="ru-RU" sz="2400" dirty="0">
                <a:latin typeface="Arial Narrow" charset="0"/>
              </a:rPr>
              <a:t>‘</a:t>
            </a:r>
            <a:r>
              <a:rPr lang="ru-RU" sz="2400" dirty="0">
                <a:latin typeface="Arial Narrow" charset="0"/>
              </a:rPr>
              <a:t>/</a:t>
            </a:r>
            <a:r>
              <a:rPr lang="ja-JP" altLang="ru-RU" sz="2400" dirty="0">
                <a:latin typeface="Arial Narrow" charset="0"/>
              </a:rPr>
              <a:t>’</a:t>
            </a:r>
            <a:r>
              <a:rPr lang="ru-RU" sz="2400" dirty="0">
                <a:latin typeface="Arial Narrow" charset="0"/>
              </a:rPr>
              <a:t>&lt;</a:t>
            </a:r>
            <a:r>
              <a:rPr lang="ru-RU" sz="2400" i="1" dirty="0">
                <a:latin typeface="Arial Narrow" charset="0"/>
              </a:rPr>
              <a:t>выражение-деятельности</a:t>
            </a:r>
            <a:r>
              <a:rPr lang="ru-RU" sz="2400" dirty="0">
                <a:latin typeface="Arial Narrow" charset="0"/>
              </a:rPr>
              <a:t>&gt;] 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Здесь </a:t>
            </a:r>
            <a:r>
              <a:rPr lang="ru-RU" sz="2400" b="1" dirty="0">
                <a:latin typeface="Arial Narrow" charset="0"/>
              </a:rPr>
              <a:t>&lt;</a:t>
            </a:r>
            <a:r>
              <a:rPr lang="ru-RU" sz="2400" b="1" i="1" dirty="0">
                <a:latin typeface="Arial Narrow" charset="0"/>
              </a:rPr>
              <a:t>триггер</a:t>
            </a:r>
            <a:r>
              <a:rPr lang="ru-RU" sz="2400" dirty="0">
                <a:latin typeface="Arial Narrow" charset="0"/>
              </a:rPr>
              <a:t>&gt; представляет собой имя триггерного </a:t>
            </a:r>
            <a:r>
              <a:rPr lang="ru-RU" sz="2400" dirty="0" smtClean="0">
                <a:latin typeface="Arial Narrow" charset="0"/>
              </a:rPr>
              <a:t>события. </a:t>
            </a:r>
            <a:r>
              <a:rPr lang="ru-RU" sz="2400" dirty="0">
                <a:latin typeface="Arial Narrow" charset="0"/>
              </a:rPr>
              <a:t>В качестве имени триггера могут использоваться имена операций с параметрами или без них.</a:t>
            </a:r>
          </a:p>
          <a:p>
            <a:pPr eaLnBrk="1" hangingPunct="1"/>
            <a:r>
              <a:rPr lang="ru-RU" sz="2400" b="1" dirty="0">
                <a:latin typeface="Arial Narrow" charset="0"/>
              </a:rPr>
              <a:t>Терм</a:t>
            </a:r>
            <a:r>
              <a:rPr lang="ru-RU" sz="2400" dirty="0">
                <a:latin typeface="Arial Narrow" charset="0"/>
              </a:rPr>
              <a:t> &lt;</a:t>
            </a:r>
            <a:r>
              <a:rPr lang="ru-RU" sz="2400" i="1" dirty="0">
                <a:latin typeface="Arial Narrow" charset="0"/>
              </a:rPr>
              <a:t>сторожевое-ограничение</a:t>
            </a:r>
            <a:r>
              <a:rPr lang="ru-RU" sz="2400" dirty="0" smtClean="0">
                <a:latin typeface="Arial Narrow" charset="0"/>
              </a:rPr>
              <a:t>&gt; или </a:t>
            </a:r>
            <a:r>
              <a:rPr lang="ru-RU" sz="2400" i="1" dirty="0" smtClean="0">
                <a:latin typeface="Arial Narrow" charset="0"/>
              </a:rPr>
              <a:t>сторожевое условие </a:t>
            </a:r>
            <a:r>
              <a:rPr lang="ru-RU" sz="2400" dirty="0" smtClean="0">
                <a:latin typeface="Arial Narrow" charset="0"/>
              </a:rPr>
              <a:t>является </a:t>
            </a:r>
            <a:r>
              <a:rPr lang="ru-RU" sz="2400" dirty="0">
                <a:latin typeface="Arial Narrow" charset="0"/>
              </a:rPr>
              <a:t>логическим выражением, записанным в терминах параметров триггерного события, атрибутов и связей объекта контекста.</a:t>
            </a:r>
          </a:p>
          <a:p>
            <a:pPr eaLnBrk="1" hangingPunct="1"/>
            <a:r>
              <a:rPr lang="ru-RU" sz="2400" b="1" dirty="0">
                <a:latin typeface="Arial Narrow" charset="0"/>
              </a:rPr>
              <a:t>Терм</a:t>
            </a:r>
            <a:r>
              <a:rPr lang="ru-RU" sz="2400" dirty="0">
                <a:latin typeface="Arial Narrow" charset="0"/>
              </a:rPr>
              <a:t> &lt;</a:t>
            </a:r>
            <a:r>
              <a:rPr lang="ru-RU" sz="2400" i="1" dirty="0">
                <a:latin typeface="Arial Narrow" charset="0"/>
              </a:rPr>
              <a:t>выражение-деятельности</a:t>
            </a:r>
            <a:r>
              <a:rPr lang="ru-RU" sz="2400" dirty="0">
                <a:latin typeface="Arial Narrow" charset="0"/>
              </a:rPr>
              <a:t>&gt;, который иногда называют </a:t>
            </a:r>
            <a:r>
              <a:rPr lang="ru-RU" sz="2400" i="1" dirty="0">
                <a:latin typeface="Arial Narrow" charset="0"/>
              </a:rPr>
              <a:t>выражением поведения</a:t>
            </a:r>
            <a:r>
              <a:rPr lang="ru-RU" sz="2400" dirty="0">
                <a:latin typeface="Arial Narrow" charset="0"/>
              </a:rPr>
              <a:t>, выполняется, если и только если переход срабатывает</a:t>
            </a:r>
          </a:p>
        </p:txBody>
      </p:sp>
    </p:spTree>
    <p:extLst>
      <p:ext uri="{BB962C8B-B14F-4D97-AF65-F5344CB8AC3E}">
        <p14:creationId xmlns:p14="http://schemas.microsoft.com/office/powerpoint/2010/main" val="3292806186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1359</Words>
  <Application>Microsoft Macintosh PowerPoint</Application>
  <PresentationFormat>On-screen Show (4:3)</PresentationFormat>
  <Paragraphs>108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Осень</vt:lpstr>
      <vt:lpstr>ДИАГРАММЫ СОСТОЯНИЙ (КОНЕЧНОГО АВТОМАТА)</vt:lpstr>
      <vt:lpstr>Диаграмма состояний </vt:lpstr>
      <vt:lpstr>Состояния</vt:lpstr>
      <vt:lpstr>Событие, переход</vt:lpstr>
      <vt:lpstr>Диаграмма конечного автомата</vt:lpstr>
      <vt:lpstr>ДИАГРАММЫ СОСТОЯНИЙ </vt:lpstr>
      <vt:lpstr>Основные обозначения</vt:lpstr>
      <vt:lpstr>Пример диаграммы состояний</vt:lpstr>
      <vt:lpstr>Спецификация перехода</vt:lpstr>
      <vt:lpstr>Простое состояние (simple state) </vt:lpstr>
      <vt:lpstr>Простое состояние с внутренними действиями</vt:lpstr>
      <vt:lpstr>Секция внутренней деятельности</vt:lpstr>
      <vt:lpstr>Внутренние переходы и отложенные события</vt:lpstr>
      <vt:lpstr>Спецификация перехода триггер??</vt:lpstr>
      <vt:lpstr>Составной переход</vt:lpstr>
      <vt:lpstr>Пример составного перехода</vt:lpstr>
      <vt:lpstr>Конфликтующие переходы </vt:lpstr>
      <vt:lpstr> Псевдосостояния</vt:lpstr>
      <vt:lpstr>Пример начального псевдосостояния и узла завершения</vt:lpstr>
      <vt:lpstr>Выбор и соединение</vt:lpstr>
      <vt:lpstr>Точки входа и выхода</vt:lpstr>
      <vt:lpstr>Композитные состояния и регионы</vt:lpstr>
      <vt:lpstr>Простое композитное состояние</vt:lpstr>
      <vt:lpstr>Композитное состояние с регионом </vt:lpstr>
      <vt:lpstr>Вход в простое композитное состояние</vt:lpstr>
      <vt:lpstr>Вход в простое композитное состояние</vt:lpstr>
      <vt:lpstr>Вход в простое композитное состояние</vt:lpstr>
      <vt:lpstr>Выход из простого композитного состояния</vt:lpstr>
      <vt:lpstr>Выход из простого композитного состояния</vt:lpstr>
      <vt:lpstr>Выход из простого композитного состояния </vt:lpstr>
      <vt:lpstr>Выход из простого композитного состояния </vt:lpstr>
      <vt:lpstr>Диаграмма состояний</vt:lpstr>
      <vt:lpstr>Ортогональное композитное состояние</vt:lpstr>
      <vt:lpstr>Изменение ортогональных подсостояний</vt:lpstr>
      <vt:lpstr>Вход и выход в ортогональном композитное состоянии</vt:lpstr>
      <vt:lpstr>Исключительный выход из ортогонального подсостояния</vt:lpstr>
      <vt:lpstr>Передача и прием сигнала</vt:lpstr>
      <vt:lpstr>Пример приема и передачи сигнала</vt:lpstr>
      <vt:lpstr>Композитные состояния с пиктограммой скрытой декомпозиции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baldin</dc:creator>
  <cp:lastModifiedBy>Александр Балдин</cp:lastModifiedBy>
  <cp:revision>17</cp:revision>
  <dcterms:created xsi:type="dcterms:W3CDTF">2013-09-26T13:11:37Z</dcterms:created>
  <dcterms:modified xsi:type="dcterms:W3CDTF">2013-12-13T04:28:28Z</dcterms:modified>
</cp:coreProperties>
</file>