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7" r:id="rId2"/>
    <p:sldId id="261" r:id="rId3"/>
    <p:sldId id="262" r:id="rId4"/>
    <p:sldId id="263" r:id="rId5"/>
    <p:sldId id="264" r:id="rId6"/>
    <p:sldId id="258" r:id="rId7"/>
    <p:sldId id="265" r:id="rId8"/>
    <p:sldId id="266" r:id="rId9"/>
    <p:sldId id="267" r:id="rId10"/>
    <p:sldId id="268" r:id="rId11"/>
    <p:sldId id="269" r:id="rId12"/>
    <p:sldId id="259" r:id="rId13"/>
    <p:sldId id="271" r:id="rId14"/>
    <p:sldId id="272" r:id="rId15"/>
    <p:sldId id="273" r:id="rId16"/>
    <p:sldId id="270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25BB0-0042-8B46-B413-298EAB5A59CF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E38F0-5141-3948-BBC7-5C506E662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5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7CAE5C-CD25-F04A-9C38-0640334A6D74}" type="slidenum">
              <a:rPr lang="ru-RU"/>
              <a:pPr/>
              <a:t>6</a:t>
            </a:fld>
            <a:endParaRPr lang="ru-RU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2C782-AE08-2C4C-858F-4BE111A56E03}" type="slidenum">
              <a:rPr lang="ru-RU"/>
              <a:pPr/>
              <a:t>12</a:t>
            </a:fld>
            <a:endParaRPr lang="ru-RU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881B3C03-F783-6147-A3DE-976C6A7C4A13}" type="datetimeFigureOut">
              <a:rPr lang="en-US" smtClean="0"/>
              <a:t>05.12.13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F0F76A28-4576-6841-B588-F5E5ABE542CD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Rectangle 4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РАЗВЕРТЫВАНИЯ</a:t>
            </a:r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(DEPLOYMENT DIAGRAM)</a:t>
            </a:r>
            <a:endParaRPr lang="ru-RU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3088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Спецификация развертывания </a:t>
            </a:r>
            <a:r>
              <a:rPr lang="ru-RU" i="1">
                <a:latin typeface="Arial Narrow" charset="0"/>
              </a:rPr>
              <a:t>(deployment specification)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6804" y="1628775"/>
            <a:ext cx="8882271" cy="14192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- специфицирует множество свойств, которые определяют параметры выполнения артефакта компонента, развертываемого на некотором узле</a:t>
            </a:r>
          </a:p>
        </p:txBody>
      </p:sp>
      <p:pic>
        <p:nvPicPr>
          <p:cNvPr id="12292" name="Picture 4" descr="Рис_12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62" y="4039931"/>
            <a:ext cx="7488237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581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графического изображения экземпляров спецификаций развертывания </a:t>
            </a:r>
          </a:p>
        </p:txBody>
      </p:sp>
      <p:pic>
        <p:nvPicPr>
          <p:cNvPr id="13315" name="Picture 4" descr="Рис_12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6" y="1889778"/>
            <a:ext cx="8787731" cy="470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507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ДИАГРАММА РАЗВЕРТЫВАНИЯ</a:t>
            </a:r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01725"/>
            <a:ext cx="7561262" cy="575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3037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838200"/>
            <a:ext cx="799306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Второй и третий способы представления множества экземпляров артефактов, развернутых на узле </a:t>
            </a:r>
          </a:p>
        </p:txBody>
      </p:sp>
      <p:pic>
        <p:nvPicPr>
          <p:cNvPr id="15363" name="Picture 4" descr="Рис_12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44" y="2638424"/>
            <a:ext cx="8706692" cy="393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39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Манифестация </a:t>
            </a:r>
            <a:r>
              <a:rPr lang="ru-RU" i="1">
                <a:latin typeface="Arial Narrow" charset="0"/>
              </a:rPr>
              <a:t>(manifestation)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2406" y="1364956"/>
            <a:ext cx="8805082" cy="122237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представляет собой отношение для спецификации конкретного физического воплощения одного или нескольких элементов модели посредством артефакта</a:t>
            </a:r>
          </a:p>
        </p:txBody>
      </p:sp>
      <p:pic>
        <p:nvPicPr>
          <p:cNvPr id="16388" name="Picture 4" descr="Рис_12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0" y="2587331"/>
            <a:ext cx="8694148" cy="4034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224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Путь коммуникации </a:t>
            </a:r>
            <a:r>
              <a:rPr lang="ru-RU" i="1">
                <a:latin typeface="Arial Narrow" charset="0"/>
              </a:rPr>
              <a:t>(communication path)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2954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- является ассоциацией между двумя целями развертывания, посредством которой они обладают способностью обмениваться сигналами и сообщениями</a:t>
            </a:r>
          </a:p>
        </p:txBody>
      </p:sp>
      <p:pic>
        <p:nvPicPr>
          <p:cNvPr id="17412" name="Picture 5" descr="Рис_12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251200"/>
            <a:ext cx="7253288" cy="3189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330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Развертывание </a:t>
            </a:r>
            <a:r>
              <a:rPr lang="ru-RU" i="1">
                <a:latin typeface="Arial Narrow" charset="0"/>
              </a:rPr>
              <a:t>(deployment)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8651875" cy="935038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представляет собой размещение артефакта или экземпляра артефакта на некоторой цели развертывания. </a:t>
            </a:r>
          </a:p>
        </p:txBody>
      </p:sp>
      <p:pic>
        <p:nvPicPr>
          <p:cNvPr id="14340" name="Picture 4" descr="Рис_12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71" y="2420939"/>
            <a:ext cx="8245579" cy="420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4916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46188" y="211138"/>
            <a:ext cx="7646987" cy="8556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solidFill>
                  <a:schemeClr val="tx1"/>
                </a:solidFill>
                <a:latin typeface="Arial Narrow" charset="0"/>
              </a:rPr>
              <a:t>Архитектура распределенных систем – исходное представление</a:t>
            </a:r>
          </a:p>
        </p:txBody>
      </p:sp>
      <p:sp>
        <p:nvSpPr>
          <p:cNvPr id="4099" name="Line 9"/>
          <p:cNvSpPr>
            <a:spLocks noChangeShapeType="1"/>
          </p:cNvSpPr>
          <p:nvPr/>
        </p:nvSpPr>
        <p:spPr bwMode="auto">
          <a:xfrm>
            <a:off x="1411381" y="1628775"/>
            <a:ext cx="1439863" cy="79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0" name="Line 18"/>
          <p:cNvSpPr>
            <a:spLocks noChangeShapeType="1"/>
          </p:cNvSpPr>
          <p:nvPr/>
        </p:nvSpPr>
        <p:spPr bwMode="auto">
          <a:xfrm flipH="1">
            <a:off x="3427506" y="2708275"/>
            <a:ext cx="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1" name="Line 19"/>
          <p:cNvSpPr>
            <a:spLocks noChangeShapeType="1"/>
          </p:cNvSpPr>
          <p:nvPr/>
        </p:nvSpPr>
        <p:spPr bwMode="auto">
          <a:xfrm flipV="1">
            <a:off x="835119" y="4148138"/>
            <a:ext cx="2160587" cy="144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2" name="Line 20"/>
          <p:cNvSpPr>
            <a:spLocks noChangeShapeType="1"/>
          </p:cNvSpPr>
          <p:nvPr/>
        </p:nvSpPr>
        <p:spPr bwMode="auto">
          <a:xfrm flipV="1">
            <a:off x="2490881" y="4149725"/>
            <a:ext cx="792163" cy="1655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3" name="Line 21"/>
          <p:cNvSpPr>
            <a:spLocks noChangeShapeType="1"/>
          </p:cNvSpPr>
          <p:nvPr/>
        </p:nvSpPr>
        <p:spPr bwMode="auto">
          <a:xfrm flipH="1" flipV="1">
            <a:off x="3571969" y="4149725"/>
            <a:ext cx="792162" cy="1655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4" name="Line 22"/>
          <p:cNvSpPr>
            <a:spLocks noChangeShapeType="1"/>
          </p:cNvSpPr>
          <p:nvPr/>
        </p:nvSpPr>
        <p:spPr bwMode="auto">
          <a:xfrm flipH="1" flipV="1">
            <a:off x="3932331" y="4149725"/>
            <a:ext cx="2376488" cy="1512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5" name="Rectangle 23" descr="50%"/>
          <p:cNvSpPr>
            <a:spLocks noChangeArrowheads="1"/>
          </p:cNvSpPr>
          <p:nvPr/>
        </p:nvSpPr>
        <p:spPr bwMode="auto">
          <a:xfrm>
            <a:off x="2513106" y="1484313"/>
            <a:ext cx="4714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latin typeface="Arial" charset="0"/>
              </a:rPr>
              <a:t>Dynamic HTML, JavaScript, Java</a:t>
            </a:r>
            <a:r>
              <a:rPr lang="ru-RU" sz="1800" b="1" dirty="0">
                <a:latin typeface="Arial" charset="0"/>
              </a:rPr>
              <a:t>, </a:t>
            </a:r>
            <a:r>
              <a:rPr lang="en-US" sz="1800" b="1" dirty="0">
                <a:latin typeface="Arial" charset="0"/>
              </a:rPr>
              <a:t>ActiveX</a:t>
            </a:r>
          </a:p>
        </p:txBody>
      </p:sp>
      <p:sp>
        <p:nvSpPr>
          <p:cNvPr id="4106" name="Rectangle 24" descr="50%"/>
          <p:cNvSpPr>
            <a:spLocks noChangeArrowheads="1"/>
          </p:cNvSpPr>
          <p:nvPr/>
        </p:nvSpPr>
        <p:spPr bwMode="auto">
          <a:xfrm>
            <a:off x="4392706" y="2246313"/>
            <a:ext cx="33559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/>
              <a:t>Java, C, C++, JavaScript, CGI</a:t>
            </a:r>
          </a:p>
        </p:txBody>
      </p:sp>
      <p:sp>
        <p:nvSpPr>
          <p:cNvPr id="4107" name="Rectangle 25" descr="50%"/>
          <p:cNvSpPr>
            <a:spLocks noChangeArrowheads="1"/>
          </p:cNvSpPr>
          <p:nvPr/>
        </p:nvSpPr>
        <p:spPr bwMode="auto">
          <a:xfrm>
            <a:off x="4967381" y="3429000"/>
            <a:ext cx="292417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/>
              <a:t>Java, C, C++, JavaBeans,</a:t>
            </a:r>
          </a:p>
          <a:p>
            <a:pPr algn="l"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/>
              <a:t>CORBA, DCOM, NET</a:t>
            </a:r>
          </a:p>
        </p:txBody>
      </p:sp>
      <p:sp>
        <p:nvSpPr>
          <p:cNvPr id="4108" name="Rectangle 26" descr="50%"/>
          <p:cNvSpPr>
            <a:spLocks noChangeArrowheads="1"/>
          </p:cNvSpPr>
          <p:nvPr/>
        </p:nvSpPr>
        <p:spPr bwMode="auto">
          <a:xfrm>
            <a:off x="6019894" y="4868863"/>
            <a:ext cx="18161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Естественные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языки</a:t>
            </a:r>
            <a:endParaRPr lang="en-US" sz="2200" b="1"/>
          </a:p>
        </p:txBody>
      </p:sp>
      <p:sp>
        <p:nvSpPr>
          <p:cNvPr id="4109" name="Line 33"/>
          <p:cNvSpPr>
            <a:spLocks noChangeShapeType="1"/>
          </p:cNvSpPr>
          <p:nvPr/>
        </p:nvSpPr>
        <p:spPr bwMode="auto">
          <a:xfrm flipV="1">
            <a:off x="1411381" y="2492375"/>
            <a:ext cx="1439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10" name="Line 34"/>
          <p:cNvSpPr>
            <a:spLocks noChangeShapeType="1"/>
          </p:cNvSpPr>
          <p:nvPr/>
        </p:nvSpPr>
        <p:spPr bwMode="auto">
          <a:xfrm flipV="1">
            <a:off x="1555844" y="2565400"/>
            <a:ext cx="129540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11" name="Rectangle 35"/>
          <p:cNvSpPr>
            <a:spLocks noChangeArrowheads="1"/>
          </p:cNvSpPr>
          <p:nvPr/>
        </p:nvSpPr>
        <p:spPr bwMode="auto">
          <a:xfrm>
            <a:off x="341406" y="1484313"/>
            <a:ext cx="998538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 dirty="0"/>
              <a:t>Клиент</a:t>
            </a:r>
            <a:endParaRPr lang="ru-RU" sz="2200" dirty="0"/>
          </a:p>
        </p:txBody>
      </p:sp>
      <p:sp>
        <p:nvSpPr>
          <p:cNvPr id="4112" name="Rectangle 36"/>
          <p:cNvSpPr>
            <a:spLocks noChangeArrowheads="1"/>
          </p:cNvSpPr>
          <p:nvPr/>
        </p:nvSpPr>
        <p:spPr bwMode="auto">
          <a:xfrm>
            <a:off x="341406" y="2349500"/>
            <a:ext cx="998538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Клиент</a:t>
            </a:r>
            <a:endParaRPr lang="ru-RU" sz="2200"/>
          </a:p>
        </p:txBody>
      </p:sp>
      <p:sp>
        <p:nvSpPr>
          <p:cNvPr id="4113" name="Rectangle 37"/>
          <p:cNvSpPr>
            <a:spLocks noChangeArrowheads="1"/>
          </p:cNvSpPr>
          <p:nvPr/>
        </p:nvSpPr>
        <p:spPr bwMode="auto">
          <a:xfrm>
            <a:off x="403319" y="3141663"/>
            <a:ext cx="1008062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Клиент</a:t>
            </a:r>
            <a:endParaRPr lang="ru-RU" sz="2200"/>
          </a:p>
        </p:txBody>
      </p:sp>
      <p:sp>
        <p:nvSpPr>
          <p:cNvPr id="4114" name="Rectangle 38"/>
          <p:cNvSpPr>
            <a:spLocks noChangeArrowheads="1"/>
          </p:cNvSpPr>
          <p:nvPr/>
        </p:nvSpPr>
        <p:spPr bwMode="auto">
          <a:xfrm>
            <a:off x="2816319" y="2322513"/>
            <a:ext cx="1187450" cy="458787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600" b="1" dirty="0"/>
              <a:t>Сервер</a:t>
            </a:r>
            <a:endParaRPr lang="en-US" sz="2600" b="1" dirty="0"/>
          </a:p>
        </p:txBody>
      </p:sp>
      <p:sp>
        <p:nvSpPr>
          <p:cNvPr id="4115" name="Rectangle 41"/>
          <p:cNvSpPr>
            <a:spLocks noChangeArrowheads="1"/>
          </p:cNvSpPr>
          <p:nvPr/>
        </p:nvSpPr>
        <p:spPr bwMode="auto">
          <a:xfrm>
            <a:off x="3656106" y="5876925"/>
            <a:ext cx="1500188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Хранилища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данных</a:t>
            </a:r>
            <a:endParaRPr lang="en-US" sz="2200" b="1"/>
          </a:p>
        </p:txBody>
      </p:sp>
      <p:sp>
        <p:nvSpPr>
          <p:cNvPr id="4116" name="Rectangle 44"/>
          <p:cNvSpPr>
            <a:spLocks noChangeArrowheads="1"/>
          </p:cNvSpPr>
          <p:nvPr/>
        </p:nvSpPr>
        <p:spPr bwMode="auto">
          <a:xfrm>
            <a:off x="2635344" y="3444875"/>
            <a:ext cx="1606550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Сервер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приложений</a:t>
            </a:r>
            <a:endParaRPr lang="en-US" sz="2200" b="1"/>
          </a:p>
        </p:txBody>
      </p:sp>
      <p:sp>
        <p:nvSpPr>
          <p:cNvPr id="4117" name="Rectangle 45"/>
          <p:cNvSpPr>
            <a:spLocks noChangeArrowheads="1"/>
          </p:cNvSpPr>
          <p:nvPr/>
        </p:nvSpPr>
        <p:spPr bwMode="auto">
          <a:xfrm>
            <a:off x="114394" y="5661025"/>
            <a:ext cx="1125537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200" b="1"/>
              <a:t>ERP</a:t>
            </a:r>
            <a:endParaRPr lang="ru-RU" sz="2200" b="1"/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система</a:t>
            </a:r>
            <a:endParaRPr lang="en-US" sz="2200" b="1"/>
          </a:p>
        </p:txBody>
      </p:sp>
      <p:sp>
        <p:nvSpPr>
          <p:cNvPr id="4118" name="Rectangle 46"/>
          <p:cNvSpPr>
            <a:spLocks noChangeArrowheads="1"/>
          </p:cNvSpPr>
          <p:nvPr/>
        </p:nvSpPr>
        <p:spPr bwMode="auto">
          <a:xfrm>
            <a:off x="5659531" y="5805488"/>
            <a:ext cx="1479550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Сервер баз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данных</a:t>
            </a:r>
            <a:endParaRPr lang="en-US" sz="2200" b="1"/>
          </a:p>
        </p:txBody>
      </p:sp>
      <p:sp>
        <p:nvSpPr>
          <p:cNvPr id="4119" name="Rectangle 47"/>
          <p:cNvSpPr>
            <a:spLocks noChangeArrowheads="1"/>
          </p:cNvSpPr>
          <p:nvPr/>
        </p:nvSpPr>
        <p:spPr bwMode="auto">
          <a:xfrm>
            <a:off x="1555844" y="5876925"/>
            <a:ext cx="1601787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spAutoFit/>
            <a:flatTx/>
          </a:bodyPr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Финансовая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200" b="1"/>
              <a:t>система</a:t>
            </a:r>
            <a:endParaRPr lang="en-US" sz="2200" b="1"/>
          </a:p>
        </p:txBody>
      </p:sp>
    </p:spTree>
    <p:extLst>
      <p:ext uri="{BB962C8B-B14F-4D97-AF65-F5344CB8AC3E}">
        <p14:creationId xmlns:p14="http://schemas.microsoft.com/office/powerpoint/2010/main" val="112063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43146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Диаграмма развертывания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1203" y="952448"/>
            <a:ext cx="8884847" cy="57896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- предназначена для представления общей конфигурации или топологии распределенной программной системы и содержит изображение размещения различных артефактов по отдельным узлам системы.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При разработке диаграмм развертывания преследуются следующие цели:</a:t>
            </a:r>
          </a:p>
          <a:p>
            <a:pPr lvl="1"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Специфицировать физические узлы, необходимые для размещения на них исполнимых компонентов программной системы.</a:t>
            </a:r>
          </a:p>
          <a:p>
            <a:pPr lvl="1"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Показать физические связи между узлами реализации системы на этапе ее исполнения.</a:t>
            </a:r>
          </a:p>
          <a:p>
            <a:pPr lvl="1"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Выявить узкие места системы и реконфигурировать ее топологию для достижения требуемой производительности.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2463210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P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1773238"/>
            <a:ext cx="6913562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042988" y="587375"/>
            <a:ext cx="7993062" cy="6096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Основные обозначения на диаграмме развертывания</a:t>
            </a:r>
            <a:endParaRPr lang="en-US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658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77838"/>
            <a:ext cx="7993063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Узел </a:t>
            </a:r>
            <a:r>
              <a:rPr lang="ru-RU" i="1">
                <a:latin typeface="Arial Narrow" charset="0"/>
              </a:rPr>
              <a:t>(node)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2406" y="1412875"/>
            <a:ext cx="8733644" cy="525621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- является элементом модели, который представляет некоторый вычислительный ресурс для развертывания на нем различных артефактов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На практике для уточнения спецификации узла могут использоваться различные текстовые стереотипы, которые акцентируют внимание на назначении этого узла.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В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языке UML 2.х конкретные стереотипы для узлов не определены</a:t>
            </a:r>
            <a:r>
              <a:rPr lang="ru-RU" dirty="0" smtClean="0">
                <a:latin typeface="Arial Narrow" charset="0"/>
              </a:rPr>
              <a:t>, но </a:t>
            </a:r>
            <a:r>
              <a:rPr lang="ru-RU" dirty="0">
                <a:latin typeface="Arial Narrow" charset="0"/>
              </a:rPr>
              <a:t>разработчики предложили для этой цели следующие текстовые стереотипы:</a:t>
            </a:r>
          </a:p>
          <a:p>
            <a:pPr lvl="1"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«</a:t>
            </a:r>
            <a:r>
              <a:rPr lang="en-US" dirty="0">
                <a:latin typeface="Arial Narrow" charset="0"/>
              </a:rPr>
              <a:t>application server</a:t>
            </a:r>
            <a:r>
              <a:rPr lang="ru-RU" dirty="0">
                <a:latin typeface="Arial Narrow" charset="0"/>
              </a:rPr>
              <a:t>» (сервер приложений), «</a:t>
            </a:r>
            <a:r>
              <a:rPr lang="en-US" dirty="0">
                <a:latin typeface="Arial Narrow" charset="0"/>
              </a:rPr>
              <a:t>client workstation</a:t>
            </a:r>
            <a:r>
              <a:rPr lang="ru-RU" dirty="0">
                <a:latin typeface="Arial Narrow" charset="0"/>
              </a:rPr>
              <a:t>» (клиентская рабочая станция), «</a:t>
            </a:r>
            <a:r>
              <a:rPr lang="en-US" dirty="0">
                <a:latin typeface="Arial Narrow" charset="0"/>
              </a:rPr>
              <a:t>mobile device</a:t>
            </a:r>
            <a:r>
              <a:rPr lang="ru-RU" dirty="0">
                <a:latin typeface="Arial Narrow" charset="0"/>
              </a:rPr>
              <a:t>» (мобильное устройство), «</a:t>
            </a:r>
            <a:r>
              <a:rPr lang="en-US" dirty="0">
                <a:latin typeface="Arial Narrow" charset="0"/>
              </a:rPr>
              <a:t>embedded device</a:t>
            </a:r>
            <a:r>
              <a:rPr lang="ru-RU" dirty="0">
                <a:latin typeface="Arial Narrow" charset="0"/>
              </a:rPr>
              <a:t>» (встроенное устройство), «</a:t>
            </a:r>
            <a:r>
              <a:rPr lang="en-US" dirty="0">
                <a:latin typeface="Arial Narrow" charset="0"/>
              </a:rPr>
              <a:t>processor</a:t>
            </a:r>
            <a:r>
              <a:rPr lang="ru-RU" dirty="0">
                <a:latin typeface="Arial Narrow" charset="0"/>
              </a:rPr>
              <a:t>» (процессор), «</a:t>
            </a:r>
            <a:r>
              <a:rPr lang="ru-RU" dirty="0" err="1">
                <a:latin typeface="Arial Narrow" charset="0"/>
              </a:rPr>
              <a:t>sensor</a:t>
            </a:r>
            <a:r>
              <a:rPr lang="ru-RU" dirty="0">
                <a:latin typeface="Arial Narrow" charset="0"/>
              </a:rPr>
              <a:t>» (датчик), «</a:t>
            </a:r>
            <a:r>
              <a:rPr lang="en-US" dirty="0">
                <a:latin typeface="Arial Narrow" charset="0"/>
              </a:rPr>
              <a:t>modem</a:t>
            </a:r>
            <a:r>
              <a:rPr lang="ru-RU" dirty="0">
                <a:latin typeface="Arial Narrow" charset="0"/>
              </a:rPr>
              <a:t>» (модем), «</a:t>
            </a:r>
            <a:r>
              <a:rPr lang="en-US" dirty="0">
                <a:latin typeface="Arial Narrow" charset="0"/>
              </a:rPr>
              <a:t>net</a:t>
            </a:r>
            <a:r>
              <a:rPr lang="ru-RU" dirty="0">
                <a:latin typeface="Arial Narrow" charset="0"/>
              </a:rPr>
              <a:t>» (сеть), «</a:t>
            </a:r>
            <a:r>
              <a:rPr lang="en-US" dirty="0">
                <a:latin typeface="Arial Narrow" charset="0"/>
              </a:rPr>
              <a:t>printer</a:t>
            </a:r>
            <a:r>
              <a:rPr lang="ru-RU" dirty="0">
                <a:latin typeface="Arial Narrow" charset="0"/>
              </a:rPr>
              <a:t>» (принтер) и другие. </a:t>
            </a:r>
          </a:p>
        </p:txBody>
      </p:sp>
    </p:spTree>
    <p:extLst>
      <p:ext uri="{BB962C8B-B14F-4D97-AF65-F5344CB8AC3E}">
        <p14:creationId xmlns:p14="http://schemas.microsoft.com/office/powerpoint/2010/main" val="1387053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Узел в качестве типа и экземпляра</a:t>
            </a:r>
          </a:p>
        </p:txBody>
      </p:sp>
      <p:sp>
        <p:nvSpPr>
          <p:cNvPr id="8196" name="Rectangle 8"/>
          <p:cNvSpPr>
            <a:spLocks noGrp="1" noChangeArrowheads="1"/>
          </p:cNvSpPr>
          <p:nvPr>
            <p:ph idx="1"/>
          </p:nvPr>
        </p:nvSpPr>
        <p:spPr>
          <a:xfrm>
            <a:off x="226804" y="1259127"/>
            <a:ext cx="8809246" cy="3671888"/>
          </a:xfrm>
        </p:spPr>
        <p:txBody>
          <a:bodyPr/>
          <a:lstStyle/>
          <a:p>
            <a:pPr eaLnBrk="1" hangingPunct="1"/>
            <a:r>
              <a:rPr lang="ru-RU" sz="2400" dirty="0">
                <a:latin typeface="Arial Narrow" charset="0"/>
              </a:rPr>
              <a:t>Имя типа узла записывается в форме обычного имени классификатора: &lt;</a:t>
            </a:r>
            <a:r>
              <a:rPr lang="ru-RU" sz="2400" i="1" dirty="0">
                <a:latin typeface="Arial Narrow" charset="0"/>
              </a:rPr>
              <a:t>имя-типа-узла</a:t>
            </a:r>
            <a:r>
              <a:rPr lang="ru-RU" sz="2400" dirty="0">
                <a:latin typeface="Arial Narrow" charset="0"/>
              </a:rPr>
              <a:t>&gt;. При этом имя начинается с заглавной буквы, а строка имени не подчеркивается. Имя типа узла указывает на некоторую разновидность узлов, присутствующих в модели системы.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Имя экземпляра узла записывается в следующей формате (БНФ):</a:t>
            </a:r>
          </a:p>
          <a:p>
            <a:pPr eaLnBrk="1" hangingPunct="1">
              <a:buFontTx/>
              <a:buNone/>
            </a:pPr>
            <a:r>
              <a:rPr lang="ru-RU" sz="2400" dirty="0">
                <a:latin typeface="Arial Narrow" charset="0"/>
              </a:rPr>
              <a:t>	&lt;</a:t>
            </a:r>
            <a:r>
              <a:rPr lang="ru-RU" sz="2400" i="1" dirty="0">
                <a:latin typeface="Arial Narrow" charset="0"/>
              </a:rPr>
              <a:t>имя-экземпляра-узла</a:t>
            </a:r>
            <a:r>
              <a:rPr lang="ru-RU" sz="2400" dirty="0">
                <a:latin typeface="Arial Narrow" charset="0"/>
              </a:rPr>
              <a:t>&gt;::=[&lt;</a:t>
            </a:r>
            <a:r>
              <a:rPr lang="ru-RU" sz="2400" i="1" dirty="0">
                <a:latin typeface="Arial Narrow" charset="0"/>
              </a:rPr>
              <a:t>собственное-имя-узла </a:t>
            </a:r>
            <a:r>
              <a:rPr lang="ru-RU" sz="2400" dirty="0">
                <a:latin typeface="Arial Narrow" charset="0"/>
              </a:rPr>
              <a:t>&gt;][</a:t>
            </a:r>
            <a:r>
              <a:rPr lang="ja-JP" altLang="ru-RU" sz="2400" i="1" dirty="0">
                <a:latin typeface="Arial Narrow" charset="0"/>
              </a:rPr>
              <a:t>‘</a:t>
            </a:r>
            <a:r>
              <a:rPr lang="ru-RU" sz="2400" i="1" dirty="0">
                <a:latin typeface="Arial Narrow" charset="0"/>
              </a:rPr>
              <a:t>:</a:t>
            </a:r>
            <a:r>
              <a:rPr lang="ja-JP" altLang="ru-RU" sz="2400" i="1" dirty="0">
                <a:latin typeface="Arial Narrow" charset="0"/>
              </a:rPr>
              <a:t>’</a:t>
            </a:r>
            <a:r>
              <a:rPr lang="ru-RU" sz="2400" dirty="0">
                <a:latin typeface="Arial Narrow" charset="0"/>
              </a:rPr>
              <a:t> &lt;</a:t>
            </a:r>
            <a:r>
              <a:rPr lang="ru-RU" sz="2400" i="1" dirty="0">
                <a:latin typeface="Arial Narrow" charset="0"/>
              </a:rPr>
              <a:t>имя-типа-узла</a:t>
            </a:r>
            <a:r>
              <a:rPr lang="ru-RU" sz="2400" dirty="0">
                <a:latin typeface="Arial Narrow" charset="0"/>
              </a:rPr>
              <a:t>&gt;, 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при этом </a:t>
            </a:r>
            <a:r>
              <a:rPr lang="ru-RU" sz="2400" i="1" dirty="0">
                <a:latin typeface="Arial Narrow" charset="0"/>
              </a:rPr>
              <a:t>собственное имя узла </a:t>
            </a:r>
            <a:r>
              <a:rPr lang="ru-RU" sz="2400" dirty="0">
                <a:latin typeface="Arial Narrow" charset="0"/>
              </a:rPr>
              <a:t>записывается со строчной буквы, а вся запись подчеркивается. </a:t>
            </a:r>
          </a:p>
          <a:p>
            <a:pPr eaLnBrk="1" hangingPunct="1"/>
            <a:endParaRPr lang="ru-RU" sz="2200" dirty="0">
              <a:latin typeface="Arial Narrow" charset="0"/>
            </a:endParaRPr>
          </a:p>
        </p:txBody>
      </p:sp>
      <p:pic>
        <p:nvPicPr>
          <p:cNvPr id="8195" name="Picture 4" descr="Рис_12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308600"/>
            <a:ext cx="7127875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255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РАЗВЕРТЫВАНИЯ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5479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/>
              <a:t>Узел</a:t>
            </a:r>
            <a:r>
              <a:rPr lang="ru-RU" sz="2800"/>
              <a:t>- это физический элемент, который существует во время выполнения и представляет вычислительный ресурс, обычно обладающий как минимум некоторым объемом памяти, а зачастую также и процессором </a:t>
            </a:r>
          </a:p>
        </p:txBody>
      </p:sp>
      <p:pic>
        <p:nvPicPr>
          <p:cNvPr id="962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149725"/>
            <a:ext cx="295275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2713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Среда выполнения </a:t>
            </a:r>
            <a:r>
              <a:rPr lang="ru-RU" i="1">
                <a:latin typeface="Arial Narrow" charset="0"/>
              </a:rPr>
              <a:t>(execution environment)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- представляет собой узел, который обладает функциональностью, необходимой для практического выполнения развернутых на нем исполнимых артефактов</a:t>
            </a:r>
          </a:p>
        </p:txBody>
      </p:sp>
      <p:pic>
        <p:nvPicPr>
          <p:cNvPr id="9220" name="Picture 4" descr="Рис_12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283" y="3904670"/>
            <a:ext cx="7715250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740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6868"/>
            <a:ext cx="8229600" cy="599043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Устройство </a:t>
            </a:r>
            <a:r>
              <a:rPr lang="ru-RU" i="1" dirty="0">
                <a:latin typeface="Arial Narrow" charset="0"/>
              </a:rPr>
              <a:t>(</a:t>
            </a:r>
            <a:r>
              <a:rPr lang="ru-RU" i="1" dirty="0" err="1">
                <a:latin typeface="Arial Narrow" charset="0"/>
              </a:rPr>
              <a:t>device</a:t>
            </a:r>
            <a:r>
              <a:rPr lang="ru-RU" i="1" dirty="0">
                <a:latin typeface="Arial Narrow" charset="0"/>
              </a:rPr>
              <a:t>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-1" y="755911"/>
            <a:ext cx="8981457" cy="4530725"/>
          </a:xfrm>
        </p:spPr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- представляет собой узел, который обладает некоторым общим вычислительным ресурсом со способностью обрабатывать развернутые на нем артефакты</a:t>
            </a:r>
          </a:p>
          <a:p>
            <a:pPr eaLnBrk="1" hangingPunct="1"/>
            <a:r>
              <a:rPr lang="ru-RU" i="1">
                <a:latin typeface="Arial Narrow" charset="0"/>
              </a:rPr>
              <a:t>Цель развертывания (deployment target)</a:t>
            </a:r>
            <a:r>
              <a:rPr lang="ru-RU">
                <a:latin typeface="Arial Narrow" charset="0"/>
              </a:rPr>
              <a:t> является абстрактным метаклассом для указания местоположения размещаемого артефакта.</a:t>
            </a:r>
          </a:p>
        </p:txBody>
      </p:sp>
      <p:pic>
        <p:nvPicPr>
          <p:cNvPr id="10244" name="Picture 4" descr="Рис_12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333" y="4444978"/>
            <a:ext cx="6948487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0405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71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Артефакт </a:t>
            </a:r>
            <a:r>
              <a:rPr lang="ru-RU" i="1" dirty="0">
                <a:latin typeface="Arial Narrow" charset="0"/>
              </a:rPr>
              <a:t>(</a:t>
            </a:r>
            <a:r>
              <a:rPr lang="ru-RU" i="1" dirty="0" err="1">
                <a:latin typeface="Arial Narrow" charset="0"/>
              </a:rPr>
              <a:t>artifact</a:t>
            </a:r>
            <a:r>
              <a:rPr lang="ru-RU" i="1" dirty="0">
                <a:latin typeface="Arial Narrow" charset="0"/>
              </a:rPr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5471"/>
            <a:ext cx="8229600" cy="4530725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- представляет собой элемент модели, который специфицирует некоторую физически существующую часть информации, используемую или производимую в ходе разработки программного обеспечения или в процессе развертывания и функционирования системы.</a:t>
            </a:r>
          </a:p>
        </p:txBody>
      </p:sp>
      <p:pic>
        <p:nvPicPr>
          <p:cNvPr id="11268" name="Picture 4" descr="Рис_12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535" y="4987933"/>
            <a:ext cx="7323138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040326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12</TotalTime>
  <Words>569</Words>
  <Application>Microsoft Macintosh PowerPoint</Application>
  <PresentationFormat>On-screen Show (4:3)</PresentationFormat>
  <Paragraphs>62</Paragraphs>
  <Slides>17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Осень</vt:lpstr>
      <vt:lpstr>ДИАГРАММЫ РАЗВЕРТЫВАНИЯ</vt:lpstr>
      <vt:lpstr>Диаграмма развертывания</vt:lpstr>
      <vt:lpstr>Основные обозначения на диаграмме развертывания</vt:lpstr>
      <vt:lpstr>Узел (node)</vt:lpstr>
      <vt:lpstr>Узел в качестве типа и экземпляра</vt:lpstr>
      <vt:lpstr>ДИАГРАММЫ РАЗВЕРТЫВАНИЯ</vt:lpstr>
      <vt:lpstr>Среда выполнения (execution environment)</vt:lpstr>
      <vt:lpstr>Устройство (device)</vt:lpstr>
      <vt:lpstr>Артефакт (artifact)</vt:lpstr>
      <vt:lpstr>Спецификация развертывания (deployment specification)</vt:lpstr>
      <vt:lpstr>Примеры графического изображения экземпляров спецификаций развертывания </vt:lpstr>
      <vt:lpstr>ДИАГРАММА РАЗВЕРТЫВАНИЯ</vt:lpstr>
      <vt:lpstr>Второй и третий способы представления множества экземпляров артефактов, развернутых на узле </vt:lpstr>
      <vt:lpstr>Манифестация (manifestation)</vt:lpstr>
      <vt:lpstr>Путь коммуникации (communication path)</vt:lpstr>
      <vt:lpstr>Развертывание (deployment)</vt:lpstr>
      <vt:lpstr>Архитектура распределенных систем – исходное представление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ДИАГРАММЫ РАЗВЕРТЫВАНИЯ</dc:title>
  <dc:creator>baldin</dc:creator>
  <cp:lastModifiedBy>Александр Балдин</cp:lastModifiedBy>
  <cp:revision>4</cp:revision>
  <dcterms:created xsi:type="dcterms:W3CDTF">2013-09-26T13:40:17Z</dcterms:created>
  <dcterms:modified xsi:type="dcterms:W3CDTF">2013-12-05T18:26:06Z</dcterms:modified>
</cp:coreProperties>
</file>