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PT Sans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BEFA2C62-3A46-4BC9-9B21-2B77D117DF1E}">
  <a:tblStyle styleId="{BEFA2C62-3A46-4BC9-9B21-2B77D117DF1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PTSans-bold.fntdata"/><Relationship Id="rId16" Type="http://schemas.openxmlformats.org/officeDocument/2006/relationships/font" Target="fonts/PTSans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PTSans-boldItalic.fntdata"/><Relationship Id="rId6" Type="http://schemas.openxmlformats.org/officeDocument/2006/relationships/slide" Target="slides/slide1.xml"/><Relationship Id="rId18" Type="http://schemas.openxmlformats.org/officeDocument/2006/relationships/font" Target="fonts/PTSans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1pPr>
            <a:lvl2pPr lvl="1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2pPr>
            <a:lvl3pPr lvl="2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3pPr>
            <a:lvl4pPr lvl="3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4pPr>
            <a:lvl5pPr lvl="4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5pPr>
            <a:lvl6pPr lvl="5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6pPr>
            <a:lvl7pPr lvl="6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7pPr>
            <a:lvl8pPr lvl="7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8pPr>
            <a:lvl9pPr lvl="8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364975" y="445025"/>
            <a:ext cx="8467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Методы расширения спектра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364975" y="1212775"/>
            <a:ext cx="8467200" cy="33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T Sans"/>
              <a:buChar char="●"/>
            </a:pPr>
            <a:r>
              <a:rPr lang="en-GB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Улучшают защищенность от помех</a:t>
            </a:r>
            <a:endParaRPr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T Sans"/>
              <a:buChar char="●"/>
            </a:pPr>
            <a:r>
              <a:rPr lang="en-GB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Улучшают защищенность от перехвата</a:t>
            </a:r>
            <a:endParaRPr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T Sans"/>
              <a:buChar char="●"/>
            </a:pPr>
            <a:r>
              <a:rPr lang="en-GB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Увеличивают ёмкость сети</a:t>
            </a:r>
            <a:endParaRPr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1231800" y="1547850"/>
            <a:ext cx="6680400" cy="204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latin typeface="PT Sans"/>
                <a:ea typeface="PT Sans"/>
                <a:cs typeface="PT Sans"/>
                <a:sym typeface="PT Sans"/>
              </a:rPr>
              <a:t>OFDM</a:t>
            </a:r>
            <a:endParaRPr sz="2400"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latin typeface="PT Sans"/>
                <a:ea typeface="PT Sans"/>
                <a:cs typeface="PT Sans"/>
                <a:sym typeface="PT Sans"/>
              </a:rPr>
              <a:t>Orthogonal Frequency Division Multiplexing</a:t>
            </a:r>
            <a:endParaRPr sz="2400"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latin typeface="PT Sans"/>
                <a:ea typeface="PT Sans"/>
                <a:cs typeface="PT Sans"/>
                <a:sym typeface="PT Sans"/>
              </a:rPr>
              <a:t>Метод мультиплексирования посредством ортогональных несущих частот</a:t>
            </a:r>
            <a:endParaRPr sz="2400">
              <a:latin typeface="PT Sans"/>
              <a:ea typeface="PT Sans"/>
              <a:cs typeface="PT Sans"/>
              <a:sym typeface="PT Sans"/>
            </a:endParaRPr>
          </a:p>
          <a:p>
            <a:pPr indent="-792480" lvl="4" marL="640080" rtl="0" algn="ctr">
              <a:spcBef>
                <a:spcPts val="0"/>
              </a:spcBef>
              <a:spcAft>
                <a:spcPts val="0"/>
              </a:spcAft>
              <a:buSzPts val="2400"/>
              <a:buFont typeface="PT Sans"/>
              <a:buAutoNum type="arabicPeriod"/>
            </a:pPr>
            <a:r>
              <a:t/>
            </a:r>
            <a:endParaRPr sz="2400"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x="332850" y="1751700"/>
            <a:ext cx="8478300" cy="164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latin typeface="PT Sans"/>
                <a:ea typeface="PT Sans"/>
                <a:cs typeface="PT Sans"/>
                <a:sym typeface="PT Sans"/>
              </a:rPr>
              <a:t>FHSS</a:t>
            </a:r>
            <a:endParaRPr sz="2400"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latin typeface="PT Sans"/>
                <a:ea typeface="PT Sans"/>
                <a:cs typeface="PT Sans"/>
                <a:sym typeface="PT Sans"/>
              </a:rPr>
              <a:t>Frequency Hopping Spread Spectrum</a:t>
            </a:r>
            <a:endParaRPr sz="2400"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latin typeface="PT Sans"/>
                <a:ea typeface="PT Sans"/>
                <a:cs typeface="PT Sans"/>
                <a:sym typeface="PT Sans"/>
              </a:rPr>
              <a:t>Расширение спектра скачкообразной перестройкой частоты</a:t>
            </a:r>
            <a:endParaRPr sz="2400">
              <a:latin typeface="PT Sans"/>
              <a:ea typeface="PT Sans"/>
              <a:cs typeface="PT Sans"/>
              <a:sym typeface="PT Sans"/>
            </a:endParaRPr>
          </a:p>
          <a:p>
            <a:pPr indent="-792480" lvl="4" marL="64008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"/>
              <a:buAutoNum type="arabicPeriod"/>
            </a:pPr>
            <a:r>
              <a:t/>
            </a:r>
            <a:endParaRPr sz="2400"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" name="Shape 65"/>
          <p:cNvGraphicFramePr/>
          <p:nvPr/>
        </p:nvGraphicFramePr>
        <p:xfrm>
          <a:off x="952500" y="1047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{BEFA2C62-3A46-4BC9-9B21-2B77D117DF1E}</a:tableStyleId>
              </a:tblPr>
              <a:tblGrid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7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7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C9DAF8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  <a:endParaRPr baseline="-25000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cxnSp>
        <p:nvCxnSpPr>
          <p:cNvPr id="66" name="Shape 66"/>
          <p:cNvCxnSpPr/>
          <p:nvPr/>
        </p:nvCxnSpPr>
        <p:spPr>
          <a:xfrm rot="10800000">
            <a:off x="952500" y="843925"/>
            <a:ext cx="9000" cy="3373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67" name="Shape 67"/>
          <p:cNvCxnSpPr/>
          <p:nvPr/>
        </p:nvCxnSpPr>
        <p:spPr>
          <a:xfrm flipH="1" rot="10800000">
            <a:off x="952500" y="4217425"/>
            <a:ext cx="7368600" cy="9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68" name="Shape 68"/>
          <p:cNvSpPr txBox="1"/>
          <p:nvPr/>
        </p:nvSpPr>
        <p:spPr>
          <a:xfrm>
            <a:off x="585925" y="710200"/>
            <a:ext cx="5113500" cy="5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PT Sans"/>
                <a:ea typeface="PT Sans"/>
                <a:cs typeface="PT Sans"/>
                <a:sym typeface="PT Sans"/>
              </a:rPr>
              <a:t>F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69" name="Shape 69"/>
          <p:cNvSpPr txBox="1"/>
          <p:nvPr/>
        </p:nvSpPr>
        <p:spPr>
          <a:xfrm>
            <a:off x="8084975" y="4190750"/>
            <a:ext cx="5113500" cy="5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PT Sans"/>
                <a:ea typeface="PT Sans"/>
                <a:cs typeface="PT Sans"/>
                <a:sym typeface="PT Sans"/>
              </a:rPr>
              <a:t>t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" name="Shape 74"/>
          <p:cNvGraphicFramePr/>
          <p:nvPr/>
        </p:nvGraphicFramePr>
        <p:xfrm>
          <a:off x="952500" y="1047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{BEFA2C62-3A46-4BC9-9B21-2B77D117DF1E}</a:tableStyleId>
              </a:tblPr>
              <a:tblGrid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7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7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F4CCCC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7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F4CCCC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F4CCCC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F4CCCC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F4CCCC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F4CCCC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F4CCCC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F4CCCC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F4CCCC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C9DAF8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F4CCCC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  <a:endParaRPr baseline="-25000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F4CCCC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r>
                        <a:rPr baseline="-25000"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F4CCCC"/>
                    </a:solidFill>
                  </a:tcPr>
                </a:tc>
              </a:tr>
            </a:tbl>
          </a:graphicData>
        </a:graphic>
      </p:graphicFrame>
      <p:cxnSp>
        <p:nvCxnSpPr>
          <p:cNvPr id="75" name="Shape 75"/>
          <p:cNvCxnSpPr/>
          <p:nvPr/>
        </p:nvCxnSpPr>
        <p:spPr>
          <a:xfrm rot="10800000">
            <a:off x="952500" y="843925"/>
            <a:ext cx="9000" cy="3373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76" name="Shape 76"/>
          <p:cNvCxnSpPr/>
          <p:nvPr/>
        </p:nvCxnSpPr>
        <p:spPr>
          <a:xfrm flipH="1" rot="10800000">
            <a:off x="952500" y="4217425"/>
            <a:ext cx="7368600" cy="9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77" name="Shape 77"/>
          <p:cNvSpPr txBox="1"/>
          <p:nvPr/>
        </p:nvSpPr>
        <p:spPr>
          <a:xfrm>
            <a:off x="585925" y="710200"/>
            <a:ext cx="5113500" cy="5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PT Sans"/>
                <a:ea typeface="PT Sans"/>
                <a:cs typeface="PT Sans"/>
                <a:sym typeface="PT Sans"/>
              </a:rPr>
              <a:t>F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78" name="Shape 78"/>
          <p:cNvSpPr txBox="1"/>
          <p:nvPr/>
        </p:nvSpPr>
        <p:spPr>
          <a:xfrm>
            <a:off x="8084975" y="4190750"/>
            <a:ext cx="5113500" cy="5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PT Sans"/>
                <a:ea typeface="PT Sans"/>
                <a:cs typeface="PT Sans"/>
                <a:sym typeface="PT Sans"/>
              </a:rPr>
              <a:t>t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idx="1" type="body"/>
          </p:nvPr>
        </p:nvSpPr>
        <p:spPr>
          <a:xfrm>
            <a:off x="364975" y="1212775"/>
            <a:ext cx="8467200" cy="33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T Sans"/>
              <a:buChar char="●"/>
            </a:pPr>
            <a:r>
              <a:rPr lang="en-GB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Быстрое расширение спектра:</a:t>
            </a:r>
            <a:br>
              <a:rPr lang="en-GB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</a:br>
            <a:r>
              <a:rPr lang="en-GB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Смена частоты происходит быстрее смены сигнала</a:t>
            </a:r>
            <a:endParaRPr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T Sans"/>
              <a:buChar char="●"/>
            </a:pPr>
            <a:r>
              <a:rPr lang="en-GB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Медленное</a:t>
            </a:r>
            <a:r>
              <a:rPr lang="en-GB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 расширение спектра:</a:t>
            </a:r>
            <a:br>
              <a:rPr lang="en-GB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</a:br>
            <a:r>
              <a:rPr lang="en-GB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Смена частоты происходит медленнее смены сигнала</a:t>
            </a:r>
            <a:endParaRPr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" name="Shape 88"/>
          <p:cNvGraphicFramePr/>
          <p:nvPr/>
        </p:nvGraphicFramePr>
        <p:xfrm>
          <a:off x="952500" y="1207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{BEFA2C62-3A46-4BC9-9B21-2B77D117DF1E}</a:tableStyleId>
              </a:tblPr>
              <a:tblGrid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111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010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000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001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010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110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000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001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101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C9DAF8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100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010</a:t>
                      </a:r>
                      <a:endParaRPr baseline="-25000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110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cxnSp>
        <p:nvCxnSpPr>
          <p:cNvPr id="89" name="Shape 89"/>
          <p:cNvCxnSpPr/>
          <p:nvPr/>
        </p:nvCxnSpPr>
        <p:spPr>
          <a:xfrm rot="10800000">
            <a:off x="952500" y="1017725"/>
            <a:ext cx="9000" cy="3373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90" name="Shape 90"/>
          <p:cNvCxnSpPr/>
          <p:nvPr/>
        </p:nvCxnSpPr>
        <p:spPr>
          <a:xfrm flipH="1" rot="10800000">
            <a:off x="952500" y="4377225"/>
            <a:ext cx="7368600" cy="9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91" name="Shape 91"/>
          <p:cNvSpPr txBox="1"/>
          <p:nvPr/>
        </p:nvSpPr>
        <p:spPr>
          <a:xfrm>
            <a:off x="585925" y="790650"/>
            <a:ext cx="648000" cy="5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PT Sans"/>
                <a:ea typeface="PT Sans"/>
                <a:cs typeface="PT Sans"/>
                <a:sym typeface="PT Sans"/>
              </a:rPr>
              <a:t>F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92" name="Shape 92"/>
          <p:cNvSpPr txBox="1"/>
          <p:nvPr/>
        </p:nvSpPr>
        <p:spPr>
          <a:xfrm>
            <a:off x="8191500" y="4420975"/>
            <a:ext cx="4989000" cy="4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PT Sans"/>
                <a:ea typeface="PT Sans"/>
                <a:cs typeface="PT Sans"/>
                <a:sym typeface="PT Sans"/>
              </a:rPr>
              <a:t>t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93" name="Shape 93"/>
          <p:cNvSpPr txBox="1"/>
          <p:nvPr>
            <p:ph type="title"/>
          </p:nvPr>
        </p:nvSpPr>
        <p:spPr>
          <a:xfrm>
            <a:off x="364975" y="445025"/>
            <a:ext cx="8467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PT Sans"/>
                <a:ea typeface="PT Sans"/>
                <a:cs typeface="PT Sans"/>
                <a:sym typeface="PT Sans"/>
              </a:rPr>
              <a:t>Медленное расширение спектра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94" name="Shape 94"/>
          <p:cNvSpPr txBox="1"/>
          <p:nvPr/>
        </p:nvSpPr>
        <p:spPr>
          <a:xfrm>
            <a:off x="961500" y="4332325"/>
            <a:ext cx="7239000" cy="5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0  1  0  1  1  0  0  0  0  1  1  1  1  0  0  0  0  1  0  0  0  0  1  0  0  0  1  1  1  0  0  1  0  1  0  1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" name="Shape 99"/>
          <p:cNvGraphicFramePr/>
          <p:nvPr/>
        </p:nvGraphicFramePr>
        <p:xfrm>
          <a:off x="952500" y="1207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{BEFA2C62-3A46-4BC9-9B21-2B77D117DF1E}</a:tableStyleId>
              </a:tblPr>
              <a:tblGrid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  <a:gridCol w="60325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C9DAF8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B7B7B7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  <a:endParaRPr baseline="-25000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cxnSp>
        <p:nvCxnSpPr>
          <p:cNvPr id="100" name="Shape 100"/>
          <p:cNvCxnSpPr/>
          <p:nvPr/>
        </p:nvCxnSpPr>
        <p:spPr>
          <a:xfrm rot="10800000">
            <a:off x="961500" y="1017725"/>
            <a:ext cx="9000" cy="3373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01" name="Shape 101"/>
          <p:cNvCxnSpPr/>
          <p:nvPr/>
        </p:nvCxnSpPr>
        <p:spPr>
          <a:xfrm flipH="1" rot="10800000">
            <a:off x="952500" y="4377225"/>
            <a:ext cx="7368600" cy="9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02" name="Shape 102"/>
          <p:cNvSpPr txBox="1"/>
          <p:nvPr/>
        </p:nvSpPr>
        <p:spPr>
          <a:xfrm>
            <a:off x="585925" y="790650"/>
            <a:ext cx="648000" cy="5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PT Sans"/>
                <a:ea typeface="PT Sans"/>
                <a:cs typeface="PT Sans"/>
                <a:sym typeface="PT Sans"/>
              </a:rPr>
              <a:t>F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03" name="Shape 103"/>
          <p:cNvSpPr txBox="1"/>
          <p:nvPr/>
        </p:nvSpPr>
        <p:spPr>
          <a:xfrm>
            <a:off x="8191500" y="4420975"/>
            <a:ext cx="4989000" cy="4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PT Sans"/>
                <a:ea typeface="PT Sans"/>
                <a:cs typeface="PT Sans"/>
                <a:sym typeface="PT Sans"/>
              </a:rPr>
              <a:t>t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04" name="Shape 104"/>
          <p:cNvSpPr txBox="1"/>
          <p:nvPr>
            <p:ph type="title"/>
          </p:nvPr>
        </p:nvSpPr>
        <p:spPr>
          <a:xfrm>
            <a:off x="347400" y="445025"/>
            <a:ext cx="8467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PT Sans"/>
                <a:ea typeface="PT Sans"/>
                <a:cs typeface="PT Sans"/>
                <a:sym typeface="PT Sans"/>
              </a:rPr>
              <a:t>Быстрое</a:t>
            </a:r>
            <a:r>
              <a:rPr lang="en-GB">
                <a:latin typeface="PT Sans"/>
                <a:ea typeface="PT Sans"/>
                <a:cs typeface="PT Sans"/>
                <a:sym typeface="PT Sans"/>
              </a:rPr>
              <a:t> расширение спектра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05" name="Shape 105"/>
          <p:cNvSpPr txBox="1"/>
          <p:nvPr/>
        </p:nvSpPr>
        <p:spPr>
          <a:xfrm>
            <a:off x="961500" y="4332325"/>
            <a:ext cx="7239000" cy="5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              0                                  1                                   0                                  1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x="1231800" y="1751700"/>
            <a:ext cx="6680400" cy="164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latin typeface="PT Sans"/>
                <a:ea typeface="PT Sans"/>
                <a:cs typeface="PT Sans"/>
                <a:sym typeface="PT Sans"/>
              </a:rPr>
              <a:t>DSSS</a:t>
            </a:r>
            <a:endParaRPr sz="2400"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latin typeface="PT Sans"/>
                <a:ea typeface="PT Sans"/>
                <a:cs typeface="PT Sans"/>
                <a:sym typeface="PT Sans"/>
              </a:rPr>
              <a:t>Direct Sequence Spread Spectrum</a:t>
            </a:r>
            <a:endParaRPr sz="2400"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latin typeface="PT Sans"/>
                <a:ea typeface="PT Sans"/>
                <a:cs typeface="PT Sans"/>
                <a:sym typeface="PT Sans"/>
              </a:rPr>
              <a:t>Прямое последовательное расширение спектра</a:t>
            </a:r>
            <a:endParaRPr sz="2400">
              <a:latin typeface="PT Sans"/>
              <a:ea typeface="PT Sans"/>
              <a:cs typeface="PT Sans"/>
              <a:sym typeface="PT Sans"/>
            </a:endParaRPr>
          </a:p>
          <a:p>
            <a:pPr indent="-792480" lvl="4" marL="640080" rtl="0" algn="ctr">
              <a:spcBef>
                <a:spcPts val="0"/>
              </a:spcBef>
              <a:spcAft>
                <a:spcPts val="0"/>
              </a:spcAft>
              <a:buSzPts val="2400"/>
              <a:buFont typeface="PT Sans"/>
              <a:buAutoNum type="arabicPeriod"/>
            </a:pPr>
            <a:r>
              <a:t/>
            </a:r>
            <a:endParaRPr sz="2400"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x="1178550" y="1459200"/>
            <a:ext cx="6680400" cy="222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latin typeface="PT Sans"/>
                <a:ea typeface="PT Sans"/>
                <a:cs typeface="PT Sans"/>
                <a:sym typeface="PT Sans"/>
              </a:rPr>
              <a:t>Расширяющая последовательность</a:t>
            </a:r>
            <a:endParaRPr sz="2400"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latin typeface="PT Sans"/>
                <a:ea typeface="PT Sans"/>
                <a:cs typeface="PT Sans"/>
                <a:sym typeface="PT Sans"/>
              </a:rPr>
              <a:t>CDM-символ</a:t>
            </a:r>
            <a:endParaRPr sz="2400"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latin typeface="PT Sans"/>
                <a:ea typeface="PT Sans"/>
                <a:cs typeface="PT Sans"/>
                <a:sym typeface="PT Sans"/>
              </a:rPr>
              <a:t>Code Division Multiplexing</a:t>
            </a:r>
            <a:endParaRPr sz="2400"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latin typeface="PT Sans"/>
                <a:ea typeface="PT Sans"/>
                <a:cs typeface="PT Sans"/>
                <a:sym typeface="PT Sans"/>
              </a:rPr>
              <a:t>Последовательность Баркера: 10110111000</a:t>
            </a:r>
            <a:endParaRPr sz="2400"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