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E849E-6811-4E11-8A4A-1FA32784E9CE}" type="datetimeFigureOut">
              <a:rPr lang="ru-RU" smtClean="0"/>
              <a:pPr/>
              <a:t>10.04.2018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171D9-995D-4251-83A1-199D04537C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E849E-6811-4E11-8A4A-1FA32784E9CE}" type="datetimeFigureOut">
              <a:rPr lang="ru-RU" smtClean="0"/>
              <a:pPr/>
              <a:t>10.04.2018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171D9-995D-4251-83A1-199D04537C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E849E-6811-4E11-8A4A-1FA32784E9CE}" type="datetimeFigureOut">
              <a:rPr lang="ru-RU" smtClean="0"/>
              <a:pPr/>
              <a:t>10.04.2018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171D9-995D-4251-83A1-199D04537C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E849E-6811-4E11-8A4A-1FA32784E9CE}" type="datetimeFigureOut">
              <a:rPr lang="ru-RU" smtClean="0"/>
              <a:pPr/>
              <a:t>10.04.2018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171D9-995D-4251-83A1-199D04537C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E849E-6811-4E11-8A4A-1FA32784E9CE}" type="datetimeFigureOut">
              <a:rPr lang="ru-RU" smtClean="0"/>
              <a:pPr/>
              <a:t>10.04.2018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171D9-995D-4251-83A1-199D04537C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E849E-6811-4E11-8A4A-1FA32784E9CE}" type="datetimeFigureOut">
              <a:rPr lang="ru-RU" smtClean="0"/>
              <a:pPr/>
              <a:t>10.04.2018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171D9-995D-4251-83A1-199D04537C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E849E-6811-4E11-8A4A-1FA32784E9CE}" type="datetimeFigureOut">
              <a:rPr lang="ru-RU" smtClean="0"/>
              <a:pPr/>
              <a:t>10.04.2018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171D9-995D-4251-83A1-199D04537C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E849E-6811-4E11-8A4A-1FA32784E9CE}" type="datetimeFigureOut">
              <a:rPr lang="ru-RU" smtClean="0"/>
              <a:pPr/>
              <a:t>10.04.2018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171D9-995D-4251-83A1-199D04537C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E849E-6811-4E11-8A4A-1FA32784E9CE}" type="datetimeFigureOut">
              <a:rPr lang="ru-RU" smtClean="0"/>
              <a:pPr/>
              <a:t>10.04.2018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171D9-995D-4251-83A1-199D04537C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E849E-6811-4E11-8A4A-1FA32784E9CE}" type="datetimeFigureOut">
              <a:rPr lang="ru-RU" smtClean="0"/>
              <a:pPr/>
              <a:t>10.04.2018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171D9-995D-4251-83A1-199D04537C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E849E-6811-4E11-8A4A-1FA32784E9CE}" type="datetimeFigureOut">
              <a:rPr lang="ru-RU" smtClean="0"/>
              <a:pPr/>
              <a:t>10.04.2018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171D9-995D-4251-83A1-199D04537C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1E849E-6811-4E11-8A4A-1FA32784E9CE}" type="datetimeFigureOut">
              <a:rPr lang="ru-RU" smtClean="0"/>
              <a:pPr/>
              <a:t>10.04.2018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171D9-995D-4251-83A1-199D04537C8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/>
              <a:t>Лекция 12. GPRS и </a:t>
            </a:r>
            <a:r>
              <a:rPr lang="ru-RU" b="1" dirty="0" smtClean="0"/>
              <a:t>EDGE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0" y="0"/>
            <a:ext cx="91440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ahoma" pitchFamily="34" charset="0"/>
                <a:cs typeface="Arial" pitchFamily="34" charset="0"/>
              </a:rPr>
              <a:t>Технология EDGE может внедряться двумя разными способами: как расширение GPRS, в этом случае ее следует называть EGPRS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ahoma" pitchFamily="34" charset="0"/>
                <a:cs typeface="Arial" pitchFamily="34" charset="0"/>
              </a:rPr>
              <a:t>enhanced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ahoma" pitchFamily="34" charset="0"/>
                <a:cs typeface="Arial" pitchFamily="34" charset="0"/>
              </a:rPr>
              <a:t> GPRS) или как расширение CSD (ECSD). Учитывая, что GPRS распространена намного шире, чем HSCSD, остановимся на рассмотрении EGPRS.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ahoma" pitchFamily="34" charset="0"/>
                <a:cs typeface="Arial" pitchFamily="34" charset="0"/>
              </a:rPr>
              <a:t>1. EDGE не является новым стандартом сотовой связи.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ahoma" pitchFamily="34" charset="0"/>
                <a:cs typeface="Arial" pitchFamily="34" charset="0"/>
              </a:rPr>
              <a:t>Однако, EDGE подразумевает дополнительный физический уровень, который может быть использован для увеличения пропускной способности сервисов GPRS или HSCSD. При этом, сами сервисы предоставляются точно так же, как и раньше. Теоретически, сервис GPRS способен обеспечивать пропускную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ahoma" pitchFamily="34" charset="0"/>
                <a:cs typeface="Arial" pitchFamily="34" charset="0"/>
              </a:rPr>
              <a:t>спосность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ahoma" pitchFamily="34" charset="0"/>
                <a:cs typeface="Arial" pitchFamily="34" charset="0"/>
              </a:rPr>
              <a:t> до 160 Кбит/с (на физическом уровне,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ahoma" pitchFamily="34" charset="0"/>
                <a:cs typeface="Arial" pitchFamily="34" charset="0"/>
              </a:rPr>
              <a:t>на практике же поддерживающие GPRS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ahoma" pitchFamily="34" charset="0"/>
                <a:cs typeface="Arial" pitchFamily="34" charset="0"/>
              </a:rPr>
              <a:t>Class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ahoma" pitchFamily="34" charset="0"/>
                <a:cs typeface="Arial" pitchFamily="34" charset="0"/>
              </a:rPr>
              <a:t> 10 или 4+1/3+2 аппараты обеспечивают лишь до 38-42 Кбит/с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ahoma" pitchFamily="34" charset="0"/>
                <a:cs typeface="Arial" pitchFamily="34" charset="0"/>
              </a:rPr>
              <a:t> и то, если позволяет загруженность сети сотовой связи), а EGPRS — до 384-473,6 Кбит/с. Для этого необходимо использование новой модуляционной схемы, новых методов кодирования каналов и коррекции ошибок.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ahoma" pitchFamily="34" charset="0"/>
                <a:cs typeface="Arial" pitchFamily="34" charset="0"/>
              </a:rPr>
              <a:t>2. EDGE, по сути, является «надстройкой» (вернее, подстройкой, если считать, что физический уровень находится ниже остальных) к GPRS и не может существовать отдельно от GPRS. EDGE, как уже было сказано выше, подразумевает использование иных модуляционных и кодовых схем, сохраняя совместимость с CSD-сервисом голосовой связи.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4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6929434" cy="4957783"/>
          </a:xfrm>
          <a:prstGeom prst="rect">
            <a:avLst/>
          </a:prstGeom>
          <a:ln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71472" y="-19482"/>
          <a:ext cx="7929618" cy="6615418"/>
        </p:xfrm>
        <a:graphic>
          <a:graphicData uri="http://schemas.openxmlformats.org/drawingml/2006/table">
            <a:tbl>
              <a:tblPr/>
              <a:tblGrid>
                <a:gridCol w="5218420"/>
                <a:gridCol w="1138874"/>
                <a:gridCol w="1572324"/>
              </a:tblGrid>
              <a:tr h="85880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+mn-lt"/>
                          <a:ea typeface="Tahoma"/>
                        </a:rPr>
                        <a:t>Сравнительные </a:t>
                      </a: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+mn-lt"/>
                          <a:ea typeface="Tahoma"/>
                        </a:rPr>
                        <a:t>характеристики EDGE и GPRS</a:t>
                      </a:r>
                      <a:endParaRPr lang="ru-RU" sz="1800" dirty="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38868" marR="38868" marT="38868" marB="3886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endParaRPr lang="ru-RU" sz="1800">
                        <a:solidFill>
                          <a:srgbClr val="000000"/>
                        </a:solidFill>
                        <a:latin typeface="+mn-lt"/>
                        <a:ea typeface="Tahoma"/>
                      </a:endParaRPr>
                    </a:p>
                  </a:txBody>
                  <a:tcPr marL="38868" marR="38868" marT="38868" marB="3886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endParaRPr lang="ru-RU" sz="1800" dirty="0">
                        <a:solidFill>
                          <a:srgbClr val="000000"/>
                        </a:solidFill>
                        <a:latin typeface="+mn-lt"/>
                        <a:ea typeface="Tahoma"/>
                      </a:endParaRPr>
                    </a:p>
                  </a:txBody>
                  <a:tcPr marL="38868" marR="38868" marT="38868" marB="3886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555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endParaRPr lang="ru-RU" sz="1800" dirty="0">
                        <a:solidFill>
                          <a:srgbClr val="000000"/>
                        </a:solidFill>
                        <a:latin typeface="+mn-lt"/>
                        <a:ea typeface="Tahoma"/>
                      </a:endParaRPr>
                    </a:p>
                  </a:txBody>
                  <a:tcPr marL="38868" marR="38868" marT="38868" marB="3886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F67B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+mn-lt"/>
                          <a:ea typeface="Tahoma"/>
                        </a:rPr>
                        <a:t>GPRS</a:t>
                      </a:r>
                      <a:endParaRPr lang="ru-RU" sz="1800" dirty="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38868" marR="38868" marT="38868" marB="3886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+mn-lt"/>
                          <a:ea typeface="Tahoma"/>
                        </a:rPr>
                        <a:t>EDGE</a:t>
                      </a:r>
                      <a:endParaRPr lang="ru-RU" sz="180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38868" marR="38868" marT="38868" marB="3886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2969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800" b="1" dirty="0">
                          <a:solidFill>
                            <a:srgbClr val="FFFFFF"/>
                          </a:solidFill>
                          <a:latin typeface="+mn-lt"/>
                          <a:ea typeface="Tahoma"/>
                        </a:rPr>
                        <a:t>Модуляционная схема</a:t>
                      </a:r>
                      <a:endParaRPr lang="ru-RU" sz="1800" dirty="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38868" marR="38868" marT="38868" marB="3886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F67B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+mn-lt"/>
                          <a:ea typeface="Tahoma"/>
                        </a:rPr>
                        <a:t>GMSK</a:t>
                      </a:r>
                      <a:endParaRPr lang="ru-RU" sz="1800" dirty="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38868" marR="38868" marT="38868" marB="3886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+mn-lt"/>
                          <a:ea typeface="Tahoma"/>
                        </a:rPr>
                        <a:t>8-PSK/GMSK</a:t>
                      </a:r>
                      <a:endParaRPr lang="ru-RU" sz="1800" dirty="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38868" marR="38868" marT="38868" marB="3886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6485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800" b="1" dirty="0">
                          <a:solidFill>
                            <a:srgbClr val="FFFFFF"/>
                          </a:solidFill>
                          <a:latin typeface="+mn-lt"/>
                          <a:ea typeface="Tahoma"/>
                        </a:rPr>
                        <a:t>Скорость передачи символов</a:t>
                      </a:r>
                      <a:endParaRPr lang="ru-RU" sz="1800" dirty="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38868" marR="38868" marT="38868" marB="3886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F67B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+mn-lt"/>
                          <a:ea typeface="Tahoma"/>
                        </a:rPr>
                        <a:t>270 тыс. в секунду</a:t>
                      </a:r>
                      <a:endParaRPr lang="ru-RU" sz="180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38868" marR="38868" marT="38868" marB="3886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+mn-lt"/>
                          <a:ea typeface="Tahoma"/>
                        </a:rPr>
                        <a:t>270 тыс. в секунду</a:t>
                      </a:r>
                      <a:endParaRPr lang="ru-RU" sz="1800" dirty="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38868" marR="38868" marT="38868" marB="3886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5880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800" b="1" dirty="0">
                          <a:solidFill>
                            <a:srgbClr val="FFFFFF"/>
                          </a:solidFill>
                          <a:latin typeface="+mn-lt"/>
                          <a:ea typeface="Tahoma"/>
                        </a:rPr>
                        <a:t>Пропускная способность</a:t>
                      </a:r>
                      <a:endParaRPr lang="ru-RU" sz="1800" dirty="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38868" marR="38868" marT="38868" marB="3886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F67B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+mn-lt"/>
                          <a:ea typeface="Tahoma"/>
                        </a:rPr>
                        <a:t>270 Кбит/с</a:t>
                      </a:r>
                      <a:endParaRPr lang="ru-RU" sz="180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38868" marR="38868" marT="38868" marB="3886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+mn-lt"/>
                          <a:ea typeface="Tahoma"/>
                        </a:rPr>
                        <a:t>810 Кбит/с</a:t>
                      </a:r>
                      <a:endParaRPr lang="ru-RU" sz="1800" dirty="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38868" marR="38868" marT="38868" marB="3886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5880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800" b="1" dirty="0">
                          <a:solidFill>
                            <a:srgbClr val="FFFFFF"/>
                          </a:solidFill>
                          <a:latin typeface="+mn-lt"/>
                          <a:ea typeface="Tahoma"/>
                        </a:rPr>
                        <a:t>Пропускная способность на тайм-слот</a:t>
                      </a:r>
                      <a:endParaRPr lang="ru-RU" sz="1800" dirty="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38868" marR="38868" marT="38868" marB="3886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F67B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+mn-lt"/>
                          <a:ea typeface="Tahoma"/>
                        </a:rPr>
                        <a:t>22,8 Кбит/с</a:t>
                      </a:r>
                      <a:endParaRPr lang="ru-RU" sz="1800" dirty="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38868" marR="38868" marT="38868" marB="3886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+mn-lt"/>
                          <a:ea typeface="Tahoma"/>
                        </a:rPr>
                        <a:t>69,2 Кбит/с</a:t>
                      </a:r>
                      <a:endParaRPr lang="ru-RU" sz="1800" dirty="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38868" marR="38868" marT="38868" marB="3886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8464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800" b="1">
                          <a:solidFill>
                            <a:srgbClr val="FFFFFF"/>
                          </a:solidFill>
                          <a:latin typeface="+mn-lt"/>
                          <a:ea typeface="Tahoma"/>
                        </a:rPr>
                        <a:t>Скорость передачи данных на тайм-слот</a:t>
                      </a:r>
                      <a:endParaRPr lang="ru-RU" sz="180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38868" marR="38868" marT="38868" marB="3886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F67B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+mn-lt"/>
                          <a:ea typeface="Tahoma"/>
                        </a:rPr>
                        <a:t>20 Кбит/с (CS4)</a:t>
                      </a:r>
                      <a:endParaRPr lang="ru-RU" sz="1800" dirty="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38868" marR="38868" marT="38868" marB="3886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+mn-lt"/>
                          <a:ea typeface="Tahoma"/>
                        </a:rPr>
                        <a:t>59,2 Кбит/с (MCS9)</a:t>
                      </a:r>
                      <a:endParaRPr lang="ru-RU" sz="1800" dirty="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38868" marR="38868" marT="38868" marB="3886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7059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800" b="1">
                          <a:solidFill>
                            <a:srgbClr val="FFFFFF"/>
                          </a:solidFill>
                          <a:latin typeface="+mn-lt"/>
                          <a:ea typeface="Tahoma"/>
                        </a:rPr>
                        <a:t>Скорость передачи данных с использованием 8 тайм-слотов</a:t>
                      </a:r>
                      <a:endParaRPr lang="ru-RU" sz="180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38868" marR="38868" marT="38868" marB="3886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F67B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+mn-lt"/>
                          <a:ea typeface="Tahoma"/>
                        </a:rPr>
                        <a:t>160 (182,4) Кбит/с</a:t>
                      </a:r>
                      <a:endParaRPr lang="ru-RU" sz="1800" dirty="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38868" marR="38868" marT="38868" marB="3886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+mn-lt"/>
                          <a:ea typeface="Tahoma"/>
                        </a:rPr>
                        <a:t>473,6 (553,6) Кбит/с/</a:t>
                      </a:r>
                      <a:r>
                        <a:rPr lang="ru-RU" sz="1800" dirty="0" err="1">
                          <a:solidFill>
                            <a:srgbClr val="000000"/>
                          </a:solidFill>
                          <a:latin typeface="+mn-lt"/>
                          <a:ea typeface="Tahoma"/>
                        </a:rPr>
                        <a:t>s</a:t>
                      </a:r>
                      <a:endParaRPr lang="ru-RU" sz="1800" dirty="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38868" marR="38868" marT="38868" marB="3886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5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1714500" y="1271587"/>
            <a:ext cx="5715000" cy="4314825"/>
          </a:xfrm>
          <a:prstGeom prst="rect">
            <a:avLst/>
          </a:prstGeom>
          <a:ln/>
        </p:spPr>
      </p:pic>
      <p:sp>
        <p:nvSpPr>
          <p:cNvPr id="5" name="Прямоугольник 4"/>
          <p:cNvSpPr/>
          <p:nvPr/>
        </p:nvSpPr>
        <p:spPr>
          <a:xfrm>
            <a:off x="3005449" y="500042"/>
            <a:ext cx="31331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/>
              <a:t>кодовые схемы в GPRS и EDGE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6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928662" y="1500174"/>
            <a:ext cx="7072362" cy="4000528"/>
          </a:xfrm>
          <a:prstGeom prst="rect">
            <a:avLst/>
          </a:prstGeom>
          <a:ln/>
        </p:spPr>
      </p:pic>
      <p:sp>
        <p:nvSpPr>
          <p:cNvPr id="5" name="Прямоугольник 4"/>
          <p:cNvSpPr/>
          <p:nvPr/>
        </p:nvSpPr>
        <p:spPr>
          <a:xfrm>
            <a:off x="1785918" y="357166"/>
            <a:ext cx="55007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/>
              <a:t>Использование наложения групп пакетов в EDGE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0" y="357166"/>
            <a:ext cx="9144000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ahoma" pitchFamily="34" charset="0"/>
                <a:cs typeface="Arial" pitchFamily="34" charset="0"/>
              </a:rPr>
              <a:t>Для обеспечения совместимости с не поддерживающими EDGE мобильными телефонами, в стандарте прописано следующее: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l"/>
              </a:tabLs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4926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ahoma" pitchFamily="34" charset="0"/>
                <a:cs typeface="Arial" pitchFamily="34" charset="0"/>
              </a:rPr>
              <a:t>Поддерживающие и не поддерживающие EDGE мобильные терминалы должны быть способны использовать один и тот же тайм-слот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4926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ahoma" pitchFamily="34" charset="0"/>
                <a:cs typeface="Arial" pitchFamily="34" charset="0"/>
              </a:rPr>
              <a:t>Поддерживающие и не поддерживающие EDGE трансиверы должны использовать один и тот же частотный диапазон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4926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ahoma" pitchFamily="34" charset="0"/>
                <a:cs typeface="Arial" pitchFamily="34" charset="0"/>
              </a:rPr>
              <a:t>Возможна частичная поддержка EDGE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ahoma" pitchFamily="34" charset="0"/>
                <a:cs typeface="Arial" pitchFamily="34" charset="0"/>
              </a:rPr>
              <a:t>Для облегчения процесса внедрения на рынок новых мобильных телефонов было решено подразделить EDGE-совместимые терминалы на два класса: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4926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ahoma" pitchFamily="34" charset="0"/>
                <a:cs typeface="Arial" pitchFamily="34" charset="0"/>
              </a:rPr>
              <a:t>Поддерживающие модуляционную схему 8PSK только в приемном потоке данных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ahoma" pitchFamily="34" charset="0"/>
                <a:cs typeface="Arial" pitchFamily="34" charset="0"/>
              </a:rPr>
              <a:t>downlink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ahoma" pitchFamily="34" charset="0"/>
                <a:cs typeface="Arial" pitchFamily="34" charset="0"/>
              </a:rPr>
              <a:t>) и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4926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ahoma" pitchFamily="34" charset="0"/>
                <a:cs typeface="Arial" pitchFamily="34" charset="0"/>
              </a:rPr>
              <a:t>Поддерживающие 8PSK как в приемном, так и в передающем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ahoma" pitchFamily="34" charset="0"/>
                <a:cs typeface="Arial" pitchFamily="34" charset="0"/>
              </a:rPr>
              <a:t>uplink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ahoma" pitchFamily="34" charset="0"/>
                <a:cs typeface="Arial" pitchFamily="34" charset="0"/>
              </a:rPr>
              <a:t>) потоке данных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214290"/>
            <a:ext cx="885828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GPRS (</a:t>
            </a:r>
            <a:r>
              <a:rPr lang="ru-RU" sz="2800" dirty="0" err="1"/>
              <a:t>General</a:t>
            </a:r>
            <a:r>
              <a:rPr lang="ru-RU" sz="2800" dirty="0"/>
              <a:t> </a:t>
            </a:r>
            <a:r>
              <a:rPr lang="ru-RU" sz="2800" dirty="0" err="1"/>
              <a:t>Packet</a:t>
            </a:r>
            <a:r>
              <a:rPr lang="ru-RU" sz="2800" dirty="0"/>
              <a:t> </a:t>
            </a:r>
            <a:r>
              <a:rPr lang="ru-RU" sz="2800" dirty="0" err="1"/>
              <a:t>Radio</a:t>
            </a:r>
            <a:r>
              <a:rPr lang="ru-RU" sz="2800" dirty="0"/>
              <a:t> </a:t>
            </a:r>
            <a:r>
              <a:rPr lang="ru-RU" sz="2800" dirty="0" err="1"/>
              <a:t>Service</a:t>
            </a:r>
            <a:r>
              <a:rPr lang="ru-RU" sz="2800" dirty="0"/>
              <a:t> - услуга пакетной передачи данных по радиоканалу</a:t>
            </a:r>
            <a:r>
              <a:rPr lang="ru-RU" sz="2800" dirty="0" smtClean="0"/>
              <a:t>)</a:t>
            </a:r>
            <a:endParaRPr lang="en-US" sz="2800" dirty="0" smtClean="0"/>
          </a:p>
          <a:p>
            <a:endParaRPr lang="en-US" sz="2000" dirty="0"/>
          </a:p>
          <a:p>
            <a:r>
              <a:rPr lang="ru-RU" sz="2000" dirty="0"/>
              <a:t>"пакеты" данных предполагается передавать одновременно по многим каналам (именно в одновременном использовании нескольких каналов и заключается выигрыш в скорости) в паузах между передачей </a:t>
            </a:r>
            <a:r>
              <a:rPr lang="ru-RU" sz="2000" dirty="0" smtClean="0"/>
              <a:t>речи</a:t>
            </a:r>
            <a:endParaRPr lang="en-US" sz="2000" dirty="0" smtClean="0"/>
          </a:p>
          <a:p>
            <a:endParaRPr lang="en-US" sz="2000" dirty="0"/>
          </a:p>
          <a:p>
            <a:r>
              <a:rPr lang="ru-RU" sz="2000" dirty="0"/>
              <a:t>в GPRS ни один канал не занимается под передачу данных целиком - и это основное качественное отличие </a:t>
            </a:r>
            <a:r>
              <a:rPr lang="ru-RU" sz="2000" dirty="0" smtClean="0"/>
              <a:t>этой </a:t>
            </a:r>
            <a:r>
              <a:rPr lang="ru-RU" sz="2000" dirty="0"/>
              <a:t>технологии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Autofit/>
          </a:bodyPr>
          <a:lstStyle/>
          <a:p>
            <a:pPr algn="l"/>
            <a:r>
              <a:rPr lang="ru-RU" sz="2800" b="1" dirty="0"/>
              <a:t>GPRS </a:t>
            </a:r>
            <a:r>
              <a:rPr lang="ru-RU" sz="2800" b="1" dirty="0" smtClean="0"/>
              <a:t>изнутри</a:t>
            </a: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857232"/>
            <a:ext cx="842968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Ядро системы GPRS (GPRS </a:t>
            </a:r>
            <a:r>
              <a:rPr lang="ru-RU" dirty="0" err="1"/>
              <a:t>Core</a:t>
            </a:r>
            <a:r>
              <a:rPr lang="ru-RU" dirty="0"/>
              <a:t> </a:t>
            </a:r>
            <a:r>
              <a:rPr lang="ru-RU" dirty="0" err="1"/>
              <a:t>Network</a:t>
            </a:r>
            <a:r>
              <a:rPr lang="ru-RU" dirty="0"/>
              <a:t>) состоит из двух основных блоков - SGSN (</a:t>
            </a:r>
            <a:r>
              <a:rPr lang="ru-RU" dirty="0" err="1"/>
              <a:t>Serving</a:t>
            </a:r>
            <a:r>
              <a:rPr lang="ru-RU" dirty="0"/>
              <a:t> GPRS </a:t>
            </a:r>
            <a:r>
              <a:rPr lang="ru-RU" dirty="0" err="1"/>
              <a:t>Support</a:t>
            </a:r>
            <a:r>
              <a:rPr lang="ru-RU" dirty="0"/>
              <a:t> </a:t>
            </a:r>
            <a:r>
              <a:rPr lang="ru-RU" dirty="0" err="1"/>
              <a:t>Node</a:t>
            </a:r>
            <a:r>
              <a:rPr lang="ru-RU" dirty="0"/>
              <a:t> - узел поддержки GPRS) и GGPRS (</a:t>
            </a:r>
            <a:r>
              <a:rPr lang="ru-RU" dirty="0" err="1"/>
              <a:t>Gateway</a:t>
            </a:r>
            <a:r>
              <a:rPr lang="ru-RU" dirty="0"/>
              <a:t> GPRS </a:t>
            </a:r>
            <a:r>
              <a:rPr lang="ru-RU" dirty="0" err="1"/>
              <a:t>Support</a:t>
            </a:r>
            <a:r>
              <a:rPr lang="ru-RU" dirty="0"/>
              <a:t> </a:t>
            </a:r>
            <a:r>
              <a:rPr lang="ru-RU" dirty="0" err="1"/>
              <a:t>Node</a:t>
            </a:r>
            <a:r>
              <a:rPr lang="ru-RU" dirty="0"/>
              <a:t> - шлюзовой узел GPRS). </a:t>
            </a:r>
            <a:endParaRPr lang="en-US" dirty="0" smtClean="0"/>
          </a:p>
          <a:p>
            <a:r>
              <a:rPr lang="ru-RU" dirty="0" smtClean="0"/>
              <a:t>SGSN </a:t>
            </a:r>
            <a:r>
              <a:rPr lang="ru-RU" dirty="0" smtClean="0"/>
              <a:t>является</a:t>
            </a:r>
            <a:r>
              <a:rPr lang="en-US" dirty="0" smtClean="0"/>
              <a:t> </a:t>
            </a:r>
            <a:r>
              <a:rPr lang="ru-RU" dirty="0" smtClean="0"/>
              <a:t>мозгом </a:t>
            </a:r>
            <a:r>
              <a:rPr lang="ru-RU" dirty="0" smtClean="0"/>
              <a:t>рассматриваемой системы. В некотором роде SGSN можно назвать аналогом MSC - коммутатора сети GSM. SGSN контролирует доставку пакетов данных пользователям, взаимодействует с реестром собственных абонентов сети HLR, проверяя, разрешены ли запрашиваемые пользователями услуги, ведет мониторинг находящихся </a:t>
            </a:r>
            <a:r>
              <a:rPr lang="ru-RU" dirty="0" err="1" smtClean="0"/>
              <a:t>online</a:t>
            </a:r>
            <a:r>
              <a:rPr lang="ru-RU" dirty="0" smtClean="0"/>
              <a:t> пользователей, организует регистрацию абонентов вновь "проявившихся" в зоне действия сети и т.п. Так же как и MSC, SGSN, в системе может быть и не один - в этом случае каждый узел отвечает за свой участок сети. </a:t>
            </a:r>
            <a:endParaRPr lang="en-US" dirty="0" smtClean="0"/>
          </a:p>
          <a:p>
            <a:r>
              <a:rPr lang="ru-RU" dirty="0" smtClean="0"/>
              <a:t>Предназначение GGSN можно понять из его названия - это шлюз между сотовой сетью (вернее, ее частью для передачи данных GPRS) и внешними информационными магистралями (</a:t>
            </a:r>
            <a:r>
              <a:rPr lang="ru-RU" dirty="0" err="1" smtClean="0"/>
              <a:t>Internet</a:t>
            </a:r>
            <a:r>
              <a:rPr lang="ru-RU" dirty="0" smtClean="0"/>
              <a:t>, корпоративными </a:t>
            </a:r>
            <a:r>
              <a:rPr lang="ru-RU" dirty="0" err="1" smtClean="0"/>
              <a:t>интранет-сетями</a:t>
            </a:r>
            <a:r>
              <a:rPr lang="ru-RU" dirty="0" smtClean="0"/>
              <a:t>, другими GPRS системами и так далее). Основной задачей GGSN, таким образом, является </a:t>
            </a:r>
            <a:r>
              <a:rPr lang="ru-RU" dirty="0" err="1" smtClean="0"/>
              <a:t>роутинг</a:t>
            </a:r>
            <a:r>
              <a:rPr lang="ru-RU" dirty="0" smtClean="0"/>
              <a:t> (маршрутизация) данных, идущих от и к абоненту через SGSN. Вторичными функциями GGSN является адресация данных, динамическая выдача IP-адресов, а также отслеживание информации о внешних сетях и собственных абонентах (в том числе тарификация услуг).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Прежде чем приступить к работе с GPRS, мобильная станция, так же как и в обычном случае передачи голоса, должна зарегистрироваться в </a:t>
            </a:r>
            <a:r>
              <a:rPr lang="ru-RU" dirty="0" smtClean="0"/>
              <a:t>системе</a:t>
            </a:r>
            <a:r>
              <a:rPr lang="en-US" dirty="0" smtClean="0"/>
              <a:t> (</a:t>
            </a:r>
            <a:r>
              <a:rPr lang="ru-RU" dirty="0" smtClean="0"/>
              <a:t>SGSN</a:t>
            </a:r>
            <a:r>
              <a:rPr lang="en-US" dirty="0" smtClean="0"/>
              <a:t>)</a:t>
            </a:r>
            <a:r>
              <a:rPr lang="ru-RU" dirty="0" smtClean="0"/>
              <a:t>. </a:t>
            </a:r>
            <a:endParaRPr lang="en-US" dirty="0" smtClean="0"/>
          </a:p>
          <a:p>
            <a:r>
              <a:rPr lang="ru-RU" dirty="0" smtClean="0"/>
              <a:t>В случае успешного прохождения всех процедур </a:t>
            </a:r>
            <a:r>
              <a:rPr lang="ru-RU" dirty="0" smtClean="0"/>
              <a:t>абоненту </a:t>
            </a:r>
            <a:r>
              <a:rPr lang="ru-RU" dirty="0" smtClean="0"/>
              <a:t>выдается P-TMSI (</a:t>
            </a:r>
            <a:r>
              <a:rPr lang="ru-RU" dirty="0" err="1" smtClean="0"/>
              <a:t>Packet</a:t>
            </a:r>
            <a:r>
              <a:rPr lang="ru-RU" dirty="0" smtClean="0"/>
              <a:t> </a:t>
            </a:r>
            <a:endParaRPr lang="en-US" dirty="0" smtClean="0"/>
          </a:p>
          <a:p>
            <a:endParaRPr lang="en-US" dirty="0" smtClean="0"/>
          </a:p>
          <a:p>
            <a:r>
              <a:rPr lang="ru-RU" dirty="0" err="1" smtClean="0"/>
              <a:t>Temporary</a:t>
            </a:r>
            <a:r>
              <a:rPr lang="ru-RU" dirty="0" smtClean="0"/>
              <a:t> </a:t>
            </a:r>
            <a:r>
              <a:rPr lang="ru-RU" dirty="0" err="1" smtClean="0"/>
              <a:t>Mobile</a:t>
            </a:r>
            <a:r>
              <a:rPr lang="ru-RU" dirty="0" smtClean="0"/>
              <a:t> </a:t>
            </a:r>
            <a:r>
              <a:rPr lang="ru-RU" dirty="0" err="1" smtClean="0"/>
              <a:t>Subscriber</a:t>
            </a:r>
            <a:r>
              <a:rPr lang="ru-RU" dirty="0" smtClean="0"/>
              <a:t> </a:t>
            </a:r>
            <a:r>
              <a:rPr lang="ru-RU" dirty="0" err="1" smtClean="0"/>
              <a:t>Identity</a:t>
            </a:r>
            <a:r>
              <a:rPr lang="ru-RU" dirty="0" smtClean="0"/>
              <a:t> - временный номер мобильного абонента для пакетной передачи данных), аналогичный TMSI, который назначается мобильному телефону для передачи </a:t>
            </a:r>
            <a:r>
              <a:rPr lang="ru-RU" dirty="0" smtClean="0"/>
              <a:t>голоса, </a:t>
            </a:r>
            <a:r>
              <a:rPr lang="ru-RU" dirty="0" smtClean="0"/>
              <a:t>если абонентский терминал относится к классу </a:t>
            </a:r>
            <a:r>
              <a:rPr lang="ru-RU" dirty="0" smtClean="0"/>
              <a:t>А</a:t>
            </a:r>
            <a:r>
              <a:rPr lang="en-US" dirty="0" smtClean="0"/>
              <a:t>,</a:t>
            </a:r>
            <a:r>
              <a:rPr lang="ru-RU" dirty="0" smtClean="0"/>
              <a:t> то </a:t>
            </a:r>
            <a:r>
              <a:rPr lang="ru-RU" dirty="0" smtClean="0"/>
              <a:t>ему при регистрации выделяется как TMSI, так и </a:t>
            </a:r>
            <a:r>
              <a:rPr lang="ru-RU" dirty="0" smtClean="0"/>
              <a:t>P-TMSI. </a:t>
            </a:r>
            <a:endParaRPr lang="en-US" dirty="0" smtClean="0"/>
          </a:p>
          <a:p>
            <a:endParaRPr lang="en-US" dirty="0" smtClean="0"/>
          </a:p>
          <a:p>
            <a:r>
              <a:rPr lang="ru-RU" dirty="0" smtClean="0"/>
              <a:t>Чтобы найти разумный компромисс между объемом сигнального трафика в сети GPRS и необходимостью знать с высокой точностью местонахождение абонента принято деление терминалов на три класса:</a:t>
            </a:r>
          </a:p>
          <a:p>
            <a:pPr lvl="0" fontAlgn="base">
              <a:buFont typeface="Arial" pitchFamily="34" charset="0"/>
              <a:buChar char="•"/>
            </a:pPr>
            <a:r>
              <a:rPr lang="ru-RU" dirty="0" smtClean="0"/>
              <a:t>IDLE (неработающий). Телефон отключен или находится вне зоны действия сети. Очевидно, что система не отслеживает перемещение подобных абонентов. </a:t>
            </a:r>
          </a:p>
          <a:p>
            <a:pPr lvl="0" fontAlgn="base">
              <a:buFont typeface="Arial" pitchFamily="34" charset="0"/>
              <a:buChar char="•"/>
            </a:pPr>
            <a:r>
              <a:rPr lang="ru-RU" dirty="0" smtClean="0"/>
              <a:t>STANDBY (режим ожидания). Аппарат зарегистрирован (прикреплен) в GPRS-системе, но уже долгое время (определяемое специальным таймером) не работает с передачей данных. Местоположение STANDBY-абонентов известно с точностью до RA (</a:t>
            </a:r>
            <a:r>
              <a:rPr lang="ru-RU" dirty="0" err="1" smtClean="0"/>
              <a:t>Routing</a:t>
            </a:r>
            <a:r>
              <a:rPr lang="ru-RU" dirty="0" smtClean="0"/>
              <a:t> </a:t>
            </a:r>
            <a:r>
              <a:rPr lang="ru-RU" dirty="0" err="1" smtClean="0"/>
              <a:t>Area</a:t>
            </a:r>
            <a:r>
              <a:rPr lang="ru-RU" dirty="0" smtClean="0"/>
              <a:t> - область маршрутизации). RA мельче, чем LA (каждая LA разбивается на несколько RA, но, тем не менее, RA крупнее, чем </a:t>
            </a:r>
            <a:r>
              <a:rPr lang="ru-RU" dirty="0" err="1" smtClean="0"/>
              <a:t>сота</a:t>
            </a:r>
            <a:r>
              <a:rPr lang="ru-RU" dirty="0" smtClean="0"/>
              <a:t>, и состоит из нескольких элементарных ячеек). </a:t>
            </a:r>
          </a:p>
          <a:p>
            <a:pPr lvl="0" fontAlgn="base">
              <a:buFont typeface="Arial" pitchFamily="34" charset="0"/>
              <a:buChar char="•"/>
            </a:pPr>
            <a:r>
              <a:rPr lang="ru-RU" dirty="0" smtClean="0"/>
              <a:t>READY (готовность). Абонентский терминал зарегистрирован в системе и находится в активной работе. Координаты телефонов, находящихся в режиме READY, известны системе (а, точнее, SGSN) с точностью до соты. 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l"/>
              </a:tabLst>
            </a:pPr>
            <a:endParaRPr lang="ru-RU" dirty="0" smtClean="0">
              <a:solidFill>
                <a:srgbClr val="000000"/>
              </a:solidFill>
              <a:ea typeface="Tahoma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l"/>
              </a:tabLst>
            </a:pPr>
            <a:r>
              <a:rPr lang="ru-RU" dirty="0" smtClean="0">
                <a:solidFill>
                  <a:srgbClr val="000000"/>
                </a:solidFill>
                <a:ea typeface="Tahoma" pitchFamily="34" charset="0"/>
                <a:cs typeface="Arial" pitchFamily="34" charset="0"/>
              </a:rPr>
              <a:t>В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ahoma" pitchFamily="34" charset="0"/>
                <a:cs typeface="Arial" pitchFamily="34" charset="0"/>
              </a:rPr>
              <a:t>GPRS существует несколько классов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ahoma" pitchFamily="34" charset="0"/>
                <a:cs typeface="Arial" pitchFamily="34" charset="0"/>
              </a:rPr>
              <a:t>QoS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ahoma" pitchFamily="34" charset="0"/>
                <a:cs typeface="Arial" pitchFamily="34" charset="0"/>
              </a:rPr>
              <a:t>, подразделяющихся по следующим признакам: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49263" algn="l"/>
              </a:tabLst>
            </a:pPr>
            <a:endParaRPr lang="ru-RU" dirty="0" smtClean="0">
              <a:ea typeface="Tahoma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4926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ahoma" pitchFamily="34" charset="0"/>
                <a:cs typeface="Arial" pitchFamily="34" charset="0"/>
              </a:rPr>
              <a:t>необходимому приоритету (существует высокий, средний и низкий приоритет данных);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4926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ahoma" pitchFamily="34" charset="0"/>
                <a:cs typeface="Arial" pitchFamily="34" charset="0"/>
              </a:rPr>
              <a:t>надежности (разделение на три класса по количеству возможных ошибок разного рода, потерянных пакетов и т.п.);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4926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ahoma" pitchFamily="34" charset="0"/>
                <a:cs typeface="Arial" pitchFamily="34" charset="0"/>
              </a:rPr>
              <a:t>задержкам (задержки информации вне GPRS-сети в расчет не принимаются);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4926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ahoma" pitchFamily="34" charset="0"/>
                <a:cs typeface="Arial" pitchFamily="34" charset="0"/>
              </a:rPr>
              <a:t>количественным характеристикам (пиковое и среднее значение скорости);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ahoma" pitchFamily="34" charset="0"/>
                <a:cs typeface="Arial" pitchFamily="34" charset="0"/>
              </a:rPr>
              <a:t>Класс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ahoma" pitchFamily="34" charset="0"/>
                <a:cs typeface="Arial" pitchFamily="34" charset="0"/>
              </a:rPr>
              <a:t>QoS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ahoma" pitchFamily="34" charset="0"/>
                <a:cs typeface="Arial" pitchFamily="34" charset="0"/>
              </a:rPr>
              <a:t> выбирается индивидуально для каждой новой сессии передачи данных.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l"/>
              </a:tabLst>
            </a:pPr>
            <a:endParaRPr lang="ru-RU" dirty="0" smtClean="0">
              <a:solidFill>
                <a:srgbClr val="000000"/>
              </a:solidFill>
              <a:ea typeface="Tahoma" pitchFamily="34" charset="0"/>
              <a:cs typeface="Arial" pitchFamily="34" charset="0"/>
            </a:endParaRPr>
          </a:p>
          <a:p>
            <a:r>
              <a:rPr lang="ru-RU" dirty="0" smtClean="0"/>
              <a:t>Также пакетная </a:t>
            </a:r>
            <a:r>
              <a:rPr lang="ru-RU" dirty="0" smtClean="0"/>
              <a:t>передача данных предусматривает два режима "соединений</a:t>
            </a:r>
            <a:r>
              <a:rPr lang="ru-RU" dirty="0" smtClean="0"/>
              <a:t>":</a:t>
            </a:r>
          </a:p>
          <a:p>
            <a:endParaRPr lang="ru-RU" dirty="0" smtClean="0"/>
          </a:p>
          <a:p>
            <a:pPr lvl="0" fontAlgn="base">
              <a:buFont typeface="Arial" pitchFamily="34" charset="0"/>
              <a:buChar char="•"/>
            </a:pPr>
            <a:r>
              <a:rPr lang="en-US" dirty="0" smtClean="0"/>
              <a:t>PTP </a:t>
            </a:r>
            <a:r>
              <a:rPr lang="en-US" dirty="0" smtClean="0"/>
              <a:t>(Point-To-Point - </a:t>
            </a:r>
            <a:r>
              <a:rPr lang="ru-RU" dirty="0" smtClean="0"/>
              <a:t>точка</a:t>
            </a:r>
            <a:r>
              <a:rPr lang="en-US" dirty="0" smtClean="0"/>
              <a:t>-</a:t>
            </a:r>
            <a:r>
              <a:rPr lang="ru-RU" dirty="0" smtClean="0"/>
              <a:t>точка</a:t>
            </a:r>
            <a:r>
              <a:rPr lang="en-US" dirty="0" smtClean="0"/>
              <a:t>); </a:t>
            </a:r>
            <a:endParaRPr lang="ru-RU" dirty="0" smtClean="0"/>
          </a:p>
          <a:p>
            <a:pPr lvl="0" fontAlgn="base">
              <a:buFont typeface="Arial" pitchFamily="34" charset="0"/>
              <a:buChar char="•"/>
            </a:pPr>
            <a:r>
              <a:rPr lang="en-US" dirty="0" smtClean="0"/>
              <a:t>PTM (Point-To-Multipoint - </a:t>
            </a:r>
            <a:r>
              <a:rPr lang="ru-RU" dirty="0" smtClean="0"/>
              <a:t>точка</a:t>
            </a:r>
            <a:r>
              <a:rPr lang="en-US" dirty="0" smtClean="0"/>
              <a:t>-</a:t>
            </a:r>
            <a:r>
              <a:rPr lang="ru-RU" dirty="0" smtClean="0"/>
              <a:t>многоточие</a:t>
            </a:r>
            <a:r>
              <a:rPr lang="en-US" dirty="0" smtClean="0"/>
              <a:t>). </a:t>
            </a:r>
            <a:endParaRPr lang="ru-RU" dirty="0" smtClean="0"/>
          </a:p>
          <a:p>
            <a:pPr lvl="0" fontAlgn="base"/>
            <a:endParaRPr lang="ru-RU" dirty="0" smtClean="0"/>
          </a:p>
          <a:p>
            <a:pPr lvl="0" fontAlgn="base"/>
            <a:r>
              <a:rPr lang="ru-RU" dirty="0" smtClean="0"/>
              <a:t>Широковещательный режим РТМ в свою очередь подразделяется на два класса: </a:t>
            </a:r>
            <a:endParaRPr lang="ru-RU" dirty="0" smtClean="0"/>
          </a:p>
          <a:p>
            <a:pPr lvl="0" fontAlgn="base"/>
            <a:endParaRPr lang="ru-RU" dirty="0" smtClean="0"/>
          </a:p>
          <a:p>
            <a:pPr lvl="0" fontAlgn="base">
              <a:buFont typeface="Arial" pitchFamily="34" charset="0"/>
              <a:buChar char="•"/>
            </a:pPr>
            <a:r>
              <a:rPr lang="ru-RU" dirty="0" smtClean="0"/>
              <a:t>PTM-M (</a:t>
            </a:r>
            <a:r>
              <a:rPr lang="ru-RU" dirty="0" err="1" smtClean="0"/>
              <a:t>PTM-Multicast</a:t>
            </a:r>
            <a:r>
              <a:rPr lang="ru-RU" dirty="0" smtClean="0"/>
              <a:t>) - передача необходимой информации всем пользователям, находящимся в определенной географической зоне; </a:t>
            </a:r>
          </a:p>
          <a:p>
            <a:pPr lvl="0" fontAlgn="base">
              <a:buFont typeface="Arial" pitchFamily="34" charset="0"/>
              <a:buChar char="•"/>
            </a:pPr>
            <a:r>
              <a:rPr lang="ru-RU" dirty="0" smtClean="0"/>
              <a:t>PTM-G (</a:t>
            </a:r>
            <a:r>
              <a:rPr lang="ru-RU" dirty="0" err="1" smtClean="0"/>
              <a:t>PTM-Group</a:t>
            </a:r>
            <a:r>
              <a:rPr lang="ru-RU" dirty="0" smtClean="0"/>
              <a:t> </a:t>
            </a:r>
            <a:r>
              <a:rPr lang="ru-RU" dirty="0" err="1" smtClean="0"/>
              <a:t>Call</a:t>
            </a:r>
            <a:r>
              <a:rPr lang="ru-RU" dirty="0" smtClean="0"/>
              <a:t>) - данные направляются определенной группе пользователей.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l"/>
              </a:tabLs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При </a:t>
            </a:r>
            <a:r>
              <a:rPr lang="ru-RU" dirty="0" smtClean="0"/>
              <a:t>использовании GPRS информация собирается в пакеты и передаётся через неиспользуемые в данный момент голосовые каналы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smtClean="0"/>
              <a:t>Передача данных разделяется по направлениям «вниз» (</a:t>
            </a:r>
            <a:r>
              <a:rPr lang="ru-RU" dirty="0" err="1" smtClean="0"/>
              <a:t>downlink</a:t>
            </a:r>
            <a:r>
              <a:rPr lang="ru-RU" dirty="0" smtClean="0"/>
              <a:t>; DL) — от сети к абоненту, и «вверх» (</a:t>
            </a:r>
            <a:r>
              <a:rPr lang="ru-RU" dirty="0" err="1" smtClean="0"/>
              <a:t>uplink</a:t>
            </a:r>
            <a:r>
              <a:rPr lang="ru-RU" dirty="0" smtClean="0"/>
              <a:t>, UL) — от абонента к сети. Мобильные терминалы разделяются на классы по количеству одновременно используемых </a:t>
            </a:r>
            <a:r>
              <a:rPr lang="ru-RU" dirty="0" err="1" smtClean="0"/>
              <a:t>таймслотов</a:t>
            </a:r>
            <a:r>
              <a:rPr lang="ru-RU" dirty="0" smtClean="0"/>
              <a:t> для передачи и приёма данных. </a:t>
            </a:r>
            <a:r>
              <a:rPr lang="ru-RU" dirty="0" smtClean="0"/>
              <a:t>Телефоны </a:t>
            </a:r>
            <a:r>
              <a:rPr lang="ru-RU" dirty="0" smtClean="0"/>
              <a:t>(июнь 2006) </a:t>
            </a:r>
            <a:r>
              <a:rPr lang="ru-RU" dirty="0" smtClean="0"/>
              <a:t>поддерживали </a:t>
            </a:r>
            <a:r>
              <a:rPr lang="ru-RU" dirty="0" smtClean="0"/>
              <a:t>до 4-х </a:t>
            </a:r>
            <a:r>
              <a:rPr lang="ru-RU" dirty="0" err="1" smtClean="0"/>
              <a:t>таймслотов</a:t>
            </a:r>
            <a:r>
              <a:rPr lang="ru-RU" dirty="0" smtClean="0"/>
              <a:t> одновременно для приёма по линии «вниз» (то есть могут принимать 85 кбит/с по кодовой схеме CS-4), и до 2-х для передачи по линии «вверх» (</a:t>
            </a:r>
            <a:r>
              <a:rPr lang="ru-RU" dirty="0" err="1" smtClean="0"/>
              <a:t>class</a:t>
            </a:r>
            <a:r>
              <a:rPr lang="ru-RU" dirty="0" smtClean="0"/>
              <a:t> 10 или 4+2 всего 5). </a:t>
            </a:r>
            <a:r>
              <a:rPr lang="ru-RU" dirty="0" smtClean="0"/>
              <a:t>А уже в феврале 2009 поддерживают </a:t>
            </a:r>
            <a:r>
              <a:rPr lang="ru-RU" dirty="0" err="1" smtClean="0"/>
              <a:t>class</a:t>
            </a:r>
            <a:r>
              <a:rPr lang="ru-RU" dirty="0" smtClean="0"/>
              <a:t> 12 (или 4+4, всего 5</a:t>
            </a:r>
            <a:r>
              <a:rPr lang="ru-RU" dirty="0" smtClean="0"/>
              <a:t>).</a:t>
            </a:r>
          </a:p>
          <a:p>
            <a:endParaRPr lang="ru-RU" dirty="0" smtClean="0"/>
          </a:p>
          <a:p>
            <a:r>
              <a:rPr lang="ru-RU" dirty="0" smtClean="0"/>
              <a:t>Абоненту, подключенному к GPRS, предоставляется виртуальный канал, который на время передачи пакета становится реальным, а в остальное время используется для передачи пакетов других пользователей. Поскольку один канал могут использовать несколько абонентов, возможно возникновение очереди на передачу пакетов, и, как следствие, задержка связи. 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Технология GPRS использует GMSK-модуляцию. В зависимости от качества радиосигнала, данные, пересылаемые по </a:t>
            </a:r>
            <a:r>
              <a:rPr lang="ru-RU" dirty="0" err="1" smtClean="0"/>
              <a:t>радиоэфиру</a:t>
            </a:r>
            <a:r>
              <a:rPr lang="ru-RU" dirty="0" smtClean="0"/>
              <a:t>, кодируются по одной из 4-х кодовых схем (CS1—CS4). 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По той же схеме и используя то же самое оборудование, работает и технология EDGE. Но внутри </a:t>
            </a:r>
            <a:r>
              <a:rPr lang="ru-RU" dirty="0" err="1" smtClean="0"/>
              <a:t>таймслота</a:t>
            </a:r>
            <a:r>
              <a:rPr lang="ru-RU" dirty="0" smtClean="0"/>
              <a:t> EDGE используется другая, более плотная, упаковка информации (модуляция 8PSK).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0"/>
            <a:ext cx="91440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ahoma" pitchFamily="34" charset="0"/>
                <a:cs typeface="Arial" pitchFamily="34" charset="0"/>
              </a:rPr>
              <a:t>GPRS-терминалы подразделяются на три класса: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l"/>
              </a:tabLs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49263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ahoma" pitchFamily="34" charset="0"/>
                <a:cs typeface="Arial" pitchFamily="34" charset="0"/>
              </a:rPr>
              <a:t>устройства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ahoma" pitchFamily="34" charset="0"/>
                <a:cs typeface="Arial" pitchFamily="34" charset="0"/>
              </a:rPr>
              <a:t>класса 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ahoma" pitchFamily="34" charset="0"/>
                <a:cs typeface="Arial" pitchFamily="34" charset="0"/>
              </a:rPr>
              <a:t> способны одновременно работать как с передачей голоса, так и с передачей данных (они, говоря техническим языком, обладают возможностью функционировать как в режиме коммутации каналов (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ahoma" pitchFamily="34" charset="0"/>
                <a:cs typeface="Arial" pitchFamily="34" charset="0"/>
              </a:rPr>
              <a:t>circuit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ahoma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ahoma" pitchFamily="34" charset="0"/>
                <a:cs typeface="Arial" pitchFamily="34" charset="0"/>
              </a:rPr>
              <a:t>switched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ahoma" pitchFamily="34" charset="0"/>
                <a:cs typeface="Arial" pitchFamily="34" charset="0"/>
              </a:rPr>
              <a:t>), так и в режиме коммутации пакетов (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ahoma" pitchFamily="34" charset="0"/>
                <a:cs typeface="Arial" pitchFamily="34" charset="0"/>
              </a:rPr>
              <a:t>packet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ahoma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ahoma" pitchFamily="34" charset="0"/>
                <a:cs typeface="Arial" pitchFamily="34" charset="0"/>
              </a:rPr>
              <a:t>switched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ahoma" pitchFamily="34" charset="0"/>
                <a:cs typeface="Arial" pitchFamily="34" charset="0"/>
              </a:rPr>
              <a:t>). Подчеркну - речь идет об одновременной работе в разных режимах);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49263" algn="l"/>
              </a:tabLs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49263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ahoma" pitchFamily="34" charset="0"/>
                <a:cs typeface="Arial" pitchFamily="34" charset="0"/>
              </a:rPr>
              <a:t>устройства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ahoma" pitchFamily="34" charset="0"/>
                <a:cs typeface="Arial" pitchFamily="34" charset="0"/>
              </a:rPr>
              <a:t>класса 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ahoma" pitchFamily="34" charset="0"/>
                <a:cs typeface="Arial" pitchFamily="34" charset="0"/>
              </a:rPr>
              <a:t> могут осуществлять либо передачу голоса, либо передачу данных, но не одновременно;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49263" algn="l"/>
              </a:tabLs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49263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ahoma" pitchFamily="34" charset="0"/>
                <a:cs typeface="Arial" pitchFamily="34" charset="0"/>
              </a:rPr>
              <a:t>устройства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ahoma" pitchFamily="34" charset="0"/>
                <a:cs typeface="Arial" pitchFamily="34" charset="0"/>
              </a:rPr>
              <a:t>класса С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ahoma" pitchFamily="34" charset="0"/>
                <a:cs typeface="Arial" pitchFamily="34" charset="0"/>
              </a:rPr>
              <a:t>поддерживают только передачу данных и не могут быть использованы для голосовой связи. Как правило, это разного рода компьютерные платы для обеспечения беспроводного доступа к данным.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ahoma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ahoma" pitchFamily="34" charset="0"/>
                <a:cs typeface="Times New Roman" pitchFamily="18" charset="0"/>
              </a:rPr>
              <a:t>Следует заметить, что максимальная скорость передачи данных определяется, в первую очередь, количеством каналов, с которыми одновременно может работать абонентский терминал. Один канал обеспечивает передачу данных со скоростью до 13.4 кбит/с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EDGE (EGPRS) (англ. </a:t>
            </a:r>
            <a:r>
              <a:rPr lang="ru-RU" sz="2800" dirty="0" err="1" smtClean="0">
                <a:solidFill>
                  <a:srgbClr val="00000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Enhanced</a:t>
            </a:r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ru-RU" sz="2800" dirty="0" err="1" smtClean="0">
                <a:solidFill>
                  <a:srgbClr val="00000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Data</a:t>
            </a:r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ru-RU" sz="2800" dirty="0" err="1" smtClean="0">
                <a:solidFill>
                  <a:srgbClr val="00000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rates</a:t>
            </a:r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ru-RU" sz="2800" dirty="0" err="1" smtClean="0">
                <a:solidFill>
                  <a:srgbClr val="00000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for</a:t>
            </a:r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 GSM </a:t>
            </a:r>
            <a:r>
              <a:rPr lang="ru-RU" sz="2800" dirty="0" err="1" smtClean="0">
                <a:solidFill>
                  <a:srgbClr val="00000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Evolution</a:t>
            </a:r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)</a:t>
            </a:r>
            <a:endParaRPr lang="ru-RU" sz="2800" dirty="0"/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0" y="1571612"/>
            <a:ext cx="91440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ahoma" pitchFamily="34" charset="0"/>
                <a:cs typeface="Arial" pitchFamily="34" charset="0"/>
              </a:rPr>
              <a:t>Цифровая технология беспроводной передачи данных для мобильной связи, которая функционирует как надстройка над 2G и 2.5G (GPRS)-сетями. Эта технология работает в TDMA- и GSM-сетях. Для поддержки EDGE в сети GSM требуются определённые модификации и усовершенствования. EDGE был впервые представлен в 2003 году в Северной Америке.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ea typeface="Tahoma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dirty="0" err="1" smtClean="0"/>
              <a:t>Р</a:t>
            </a:r>
            <a:r>
              <a:rPr lang="ru-RU" dirty="0" err="1" smtClean="0"/>
              <a:t>адиоинтерфейс</a:t>
            </a:r>
            <a:r>
              <a:rPr lang="ru-RU" dirty="0" smtClean="0"/>
              <a:t> </a:t>
            </a:r>
            <a:r>
              <a:rPr lang="ru-RU" dirty="0" smtClean="0"/>
              <a:t>EDGE, созданный на основе стандартов GSM, обеспечивает плавный переход к системам радиосвязи 3-го поколения, позволяя увеличить скорость передачи данных до 384 Кбит/с</a:t>
            </a:r>
            <a:r>
              <a:rPr lang="ru-RU" dirty="0" smtClean="0"/>
              <a:t>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/>
              <a:t>Ширина канала EDGE — 200 кГц, такая же, как у GSM. </a:t>
            </a:r>
            <a:r>
              <a:rPr lang="ru-RU" dirty="0" smtClean="0"/>
              <a:t>В </a:t>
            </a:r>
            <a:r>
              <a:rPr lang="ru-RU" dirty="0" smtClean="0"/>
              <a:t>спецификациях EDGE заложены принципиально новые по сравнению с GSM возможности. В первую очередь это автоматическое распознавание типа модуляции, применяемого в радиолинии, с автоматическим переходом в требуемый режим.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0" y="0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 smtClean="0">
                <a:solidFill>
                  <a:srgbClr val="00000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С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ahoma" pitchFamily="34" charset="0"/>
                <a:cs typeface="Arial" pitchFamily="34" charset="0"/>
              </a:rPr>
              <a:t>равнительные характеристики систем EDGE и WCDMA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642910" y="463630"/>
          <a:ext cx="7858180" cy="6251518"/>
        </p:xfrm>
        <a:graphic>
          <a:graphicData uri="http://schemas.openxmlformats.org/drawingml/2006/table">
            <a:tbl>
              <a:tblPr/>
              <a:tblGrid>
                <a:gridCol w="4061174"/>
                <a:gridCol w="1990228"/>
                <a:gridCol w="1806778"/>
              </a:tblGrid>
              <a:tr h="49396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+mn-lt"/>
                          <a:ea typeface="Tahoma"/>
                        </a:rPr>
                        <a:t>Показатель</a:t>
                      </a:r>
                      <a:endParaRPr lang="ru-RU" sz="1800" dirty="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45357" marR="45357" marT="45357" marB="4535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+mn-lt"/>
                          <a:ea typeface="Tahoma"/>
                        </a:rPr>
                        <a:t>EDGE</a:t>
                      </a:r>
                      <a:endParaRPr lang="ru-RU" sz="1800" dirty="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45357" marR="45357" marT="45357" marB="4535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+mn-lt"/>
                          <a:ea typeface="Tahoma"/>
                        </a:rPr>
                        <a:t>WCDMA</a:t>
                      </a:r>
                      <a:endParaRPr lang="ru-RU" sz="1800" dirty="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45357" marR="45357" marT="45357" marB="4535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  <a:tr h="130343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+mn-lt"/>
                          <a:ea typeface="Tahoma"/>
                        </a:rPr>
                        <a:t>Скорость передачи в условиях высокой мобильности в локальных зонах покрытия, Кбит/</a:t>
                      </a:r>
                      <a:r>
                        <a:rPr lang="ru-RU" sz="1800" dirty="0" err="1">
                          <a:solidFill>
                            <a:srgbClr val="000000"/>
                          </a:solidFill>
                          <a:latin typeface="+mn-lt"/>
                          <a:ea typeface="Tahoma"/>
                        </a:rPr>
                        <a:t>c</a:t>
                      </a:r>
                      <a:endParaRPr lang="ru-RU" sz="1800" dirty="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45357" marR="45357" marT="45357" marB="4535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+mn-lt"/>
                          <a:ea typeface="Tahoma"/>
                        </a:rPr>
                        <a:t>128</a:t>
                      </a:r>
                      <a:endParaRPr lang="ru-RU" sz="1800" dirty="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45357" marR="45357" marT="45357" marB="4535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+mn-lt"/>
                          <a:ea typeface="Tahoma"/>
                        </a:rPr>
                        <a:t>384</a:t>
                      </a:r>
                      <a:endParaRPr lang="ru-RU" sz="1800" dirty="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45357" marR="45357" marT="45357" marB="4535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</a:tr>
              <a:tr h="130343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+mn-lt"/>
                          <a:ea typeface="Tahoma"/>
                        </a:rPr>
                        <a:t>Скорость передачи в условиях низкой мобильности в широких зонах покрытия, Кбит/c</a:t>
                      </a:r>
                      <a:endParaRPr lang="ru-RU" sz="180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45357" marR="45357" marT="45357" marB="4535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+mn-lt"/>
                          <a:ea typeface="Tahoma"/>
                        </a:rPr>
                        <a:t>384</a:t>
                      </a:r>
                      <a:endParaRPr lang="ru-RU" sz="180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45357" marR="45357" marT="45357" marB="4535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+mn-lt"/>
                          <a:ea typeface="Tahoma"/>
                        </a:rPr>
                        <a:t>2048</a:t>
                      </a:r>
                      <a:endParaRPr lang="ru-RU" sz="1800" dirty="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45357" marR="45357" marT="45357" marB="4535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</a:tr>
              <a:tr h="89970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+mn-lt"/>
                          <a:ea typeface="Tahoma"/>
                        </a:rPr>
                        <a:t>Используемые диапазоны частот, МГц</a:t>
                      </a:r>
                      <a:endParaRPr lang="ru-RU" sz="180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45357" marR="45357" marT="45357" marB="4535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+mn-lt"/>
                          <a:ea typeface="Tahoma"/>
                        </a:rPr>
                        <a:t>GSM (450, 900, 1800) и PCS (1900)</a:t>
                      </a:r>
                      <a:endParaRPr lang="ru-RU" sz="180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45357" marR="45357" marT="45357" marB="4535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+mn-lt"/>
                          <a:ea typeface="Tahoma"/>
                        </a:rPr>
                        <a:t>1920–1980, 2110–2170</a:t>
                      </a:r>
                      <a:endParaRPr lang="ru-RU" sz="1800" dirty="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45357" marR="45357" marT="45357" marB="4535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</a:tr>
              <a:tr h="49396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+mn-lt"/>
                          <a:ea typeface="Tahoma"/>
                        </a:rPr>
                        <a:t>Ширина полосы канала, МГц</a:t>
                      </a:r>
                      <a:endParaRPr lang="ru-RU" sz="180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45357" marR="45357" marT="45357" marB="4535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+mn-lt"/>
                          <a:ea typeface="Tahoma"/>
                        </a:rPr>
                        <a:t>0,2</a:t>
                      </a:r>
                      <a:endParaRPr lang="ru-RU" sz="180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45357" marR="45357" marT="45357" marB="4535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+mn-lt"/>
                          <a:ea typeface="Tahoma"/>
                        </a:rPr>
                        <a:t>5</a:t>
                      </a:r>
                      <a:endParaRPr lang="ru-RU" sz="1800" dirty="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45357" marR="45357" marT="45357" marB="4535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</a:tr>
              <a:tr h="85833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+mn-lt"/>
                          <a:ea typeface="Tahoma"/>
                        </a:rPr>
                        <a:t>Метод доступа/модуляции</a:t>
                      </a:r>
                      <a:endParaRPr lang="ru-RU" sz="180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45357" marR="45357" marT="45357" marB="4535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+mn-lt"/>
                          <a:ea typeface="Tahoma"/>
                        </a:rPr>
                        <a:t>TDMA/8PSK</a:t>
                      </a:r>
                      <a:endParaRPr lang="ru-RU" sz="180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45357" marR="45357" marT="45357" marB="4535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+mn-lt"/>
                          <a:ea typeface="Tahoma"/>
                        </a:rPr>
                        <a:t>DS-CDMA/QPSK</a:t>
                      </a:r>
                      <a:endParaRPr lang="ru-RU" sz="1800" dirty="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45357" marR="45357" marT="45357" marB="4535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</a:tr>
              <a:tr h="89869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+mn-lt"/>
                          <a:ea typeface="Tahoma"/>
                        </a:rPr>
                        <a:t>Мощность передатчика мобильного терминала (передача речи), Вт</a:t>
                      </a:r>
                      <a:endParaRPr lang="ru-RU" sz="180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45357" marR="45357" marT="45357" marB="4535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+mn-lt"/>
                          <a:ea typeface="Tahoma"/>
                        </a:rPr>
                        <a:t>1 (макс.)</a:t>
                      </a:r>
                      <a:endParaRPr lang="ru-RU" sz="180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45357" marR="45357" marT="45357" marB="4535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+mn-lt"/>
                          <a:ea typeface="Tahoma"/>
                        </a:rPr>
                        <a:t>0,125</a:t>
                      </a:r>
                      <a:endParaRPr lang="ru-RU" sz="1800" dirty="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45357" marR="45357" marT="45357" marB="4535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1668</Words>
  <Application>Microsoft Office PowerPoint</Application>
  <PresentationFormat>Экран (4:3)</PresentationFormat>
  <Paragraphs>117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Лекция 12. GPRS и EDGE</vt:lpstr>
      <vt:lpstr>Слайд 2</vt:lpstr>
      <vt:lpstr>GPRS изнутри</vt:lpstr>
      <vt:lpstr>Слайд 4</vt:lpstr>
      <vt:lpstr>Слайд 5</vt:lpstr>
      <vt:lpstr>Слайд 6</vt:lpstr>
      <vt:lpstr>Слайд 7</vt:lpstr>
      <vt:lpstr>EDGE (EGPRS) (англ. Enhanced Data rates for GSM Evolution)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12. GPRS и EDGE</dc:title>
  <dc:creator>raz</dc:creator>
  <cp:lastModifiedBy>raz</cp:lastModifiedBy>
  <cp:revision>10</cp:revision>
  <dcterms:created xsi:type="dcterms:W3CDTF">2018-04-09T19:57:16Z</dcterms:created>
  <dcterms:modified xsi:type="dcterms:W3CDTF">2018-04-10T03:59:55Z</dcterms:modified>
</cp:coreProperties>
</file>