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4702-79F4-4950-9029-81624126CF81}" type="datetimeFigureOut">
              <a:rPr lang="ru-RU" smtClean="0"/>
              <a:t>02.10.2012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C24C-3D38-4A7A-8C5F-053F645536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4702-79F4-4950-9029-81624126CF81}" type="datetimeFigureOut">
              <a:rPr lang="ru-RU" smtClean="0"/>
              <a:t>02.10.2012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C24C-3D38-4A7A-8C5F-053F645536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4702-79F4-4950-9029-81624126CF81}" type="datetimeFigureOut">
              <a:rPr lang="ru-RU" smtClean="0"/>
              <a:t>02.10.2012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C24C-3D38-4A7A-8C5F-053F645536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4702-79F4-4950-9029-81624126CF81}" type="datetimeFigureOut">
              <a:rPr lang="ru-RU" smtClean="0"/>
              <a:t>02.10.2012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C24C-3D38-4A7A-8C5F-053F645536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4702-79F4-4950-9029-81624126CF81}" type="datetimeFigureOut">
              <a:rPr lang="ru-RU" smtClean="0"/>
              <a:t>02.10.2012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C24C-3D38-4A7A-8C5F-053F645536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4702-79F4-4950-9029-81624126CF81}" type="datetimeFigureOut">
              <a:rPr lang="ru-RU" smtClean="0"/>
              <a:t>02.10.2012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C24C-3D38-4A7A-8C5F-053F645536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4702-79F4-4950-9029-81624126CF81}" type="datetimeFigureOut">
              <a:rPr lang="ru-RU" smtClean="0"/>
              <a:t>02.10.2012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C24C-3D38-4A7A-8C5F-053F645536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4702-79F4-4950-9029-81624126CF81}" type="datetimeFigureOut">
              <a:rPr lang="ru-RU" smtClean="0"/>
              <a:t>02.10.2012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C24C-3D38-4A7A-8C5F-053F645536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4702-79F4-4950-9029-81624126CF81}" type="datetimeFigureOut">
              <a:rPr lang="ru-RU" smtClean="0"/>
              <a:t>02.10.2012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C24C-3D38-4A7A-8C5F-053F645536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4702-79F4-4950-9029-81624126CF81}" type="datetimeFigureOut">
              <a:rPr lang="ru-RU" smtClean="0"/>
              <a:t>02.10.2012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C24C-3D38-4A7A-8C5F-053F645536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4702-79F4-4950-9029-81624126CF81}" type="datetimeFigureOut">
              <a:rPr lang="ru-RU" smtClean="0"/>
              <a:t>02.10.2012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C24C-3D38-4A7A-8C5F-053F645536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04702-79F4-4950-9029-81624126CF81}" type="datetimeFigureOut">
              <a:rPr lang="ru-RU" smtClean="0"/>
              <a:t>02.10.2012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CC24C-3D38-4A7A-8C5F-053F6455364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42852"/>
            <a:ext cx="7772400" cy="1470025"/>
          </a:xfrm>
        </p:spPr>
        <p:txBody>
          <a:bodyPr>
            <a:noAutofit/>
          </a:bodyPr>
          <a:lstStyle/>
          <a:p>
            <a:r>
              <a:rPr lang="ru-RU" sz="2800" b="1" dirty="0"/>
              <a:t>Обеспечение отказоустойчивости в технологии  </a:t>
            </a:r>
            <a:r>
              <a:rPr lang="en-US" sz="2800" b="1" dirty="0" smtClean="0"/>
              <a:t>SDH</a:t>
            </a:r>
            <a:br>
              <a:rPr lang="en-US" sz="2800" b="1" dirty="0" smtClean="0"/>
            </a:br>
            <a:r>
              <a:rPr lang="ru-RU" sz="2800" dirty="0" smtClean="0"/>
              <a:t>«</a:t>
            </a:r>
            <a:r>
              <a:rPr lang="ru-RU" sz="2800" dirty="0"/>
              <a:t>А</a:t>
            </a:r>
            <a:r>
              <a:rPr lang="ru-RU" sz="2800" dirty="0" smtClean="0"/>
              <a:t>втоматическое </a:t>
            </a:r>
            <a:r>
              <a:rPr lang="ru-RU" sz="2800" dirty="0"/>
              <a:t>защитное переключение» (</a:t>
            </a:r>
            <a:r>
              <a:rPr lang="ru-RU" sz="2800" dirty="0" err="1"/>
              <a:t>Automatic</a:t>
            </a:r>
            <a:r>
              <a:rPr lang="ru-RU" sz="2800" dirty="0"/>
              <a:t> </a:t>
            </a:r>
            <a:r>
              <a:rPr lang="ru-RU" sz="2800" dirty="0" err="1"/>
              <a:t>Protection</a:t>
            </a:r>
            <a:r>
              <a:rPr lang="ru-RU" sz="2800" dirty="0"/>
              <a:t> </a:t>
            </a:r>
            <a:r>
              <a:rPr lang="ru-RU" sz="2800" dirty="0" err="1"/>
              <a:t>Switching</a:t>
            </a:r>
            <a:r>
              <a:rPr lang="ru-RU" sz="2800" dirty="0"/>
              <a:t>, APS)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143116"/>
            <a:ext cx="91440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защита блоков и элементов оборудования SDH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Equipment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Protection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Switching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EPS);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защита агрегатных 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трибутарных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карт мультиплексора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Card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Protection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CP);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защита мультиплексной секции, т. е. участка сети между двумя смежными мультиплексорами SDH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Multiplex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Section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Protection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MSP);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защита пути (соединения) через сеть для определенного виртуального контейнера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Sub-Network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Connection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Protection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SNC-P);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разделяемая между пользовательскими соединениями защита путей в кольцевой топологии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Multiplex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Section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Shared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Protection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Ring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MS-SPRing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Схемы защиты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Защита «1+1» означает, что резервный элемент выполняет ту же работу, что и основной. </a:t>
            </a:r>
          </a:p>
          <a:p>
            <a:r>
              <a:rPr lang="ru-RU" sz="2400" dirty="0" smtClean="0"/>
              <a:t>Схема </a:t>
            </a:r>
            <a:r>
              <a:rPr lang="ru-RU" sz="2400" dirty="0"/>
              <a:t>«1:1» подразумевает, что защитный элемент в нормальном режиме не выполняет функции защищаемого, а переключается на них только в случае отказа. </a:t>
            </a:r>
            <a:endParaRPr lang="ru-RU" sz="2400" dirty="0" smtClean="0"/>
          </a:p>
          <a:p>
            <a:r>
              <a:rPr lang="ru-RU" sz="2400" dirty="0" smtClean="0"/>
              <a:t>«</a:t>
            </a:r>
            <a:r>
              <a:rPr lang="ru-RU" sz="2400" dirty="0"/>
              <a:t>1:N» предусматривает выделение одного защитного элемента на N защищаемых;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Защита EPS</a:t>
            </a:r>
            <a:r>
              <a:rPr lang="ru-RU" dirty="0"/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применяется </a:t>
            </a:r>
            <a:r>
              <a:rPr lang="ru-RU" dirty="0"/>
              <a:t>для таких жизненно важных элементов мультиплексора, как процессорный блок, блок коммутации (кросс-коннект), блок питания, блок ввода сигналов синхронизации и т. п. EPS обычно работает по схемам «1+1» или «1:1».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b="1" dirty="0"/>
              <a:t>Защита карт </a:t>
            </a:r>
            <a:r>
              <a:rPr lang="ru-RU" b="1" dirty="0" smtClean="0"/>
              <a:t>(CP)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714348" y="1571612"/>
          <a:ext cx="7429552" cy="4265120"/>
        </p:xfrm>
        <a:graphic>
          <a:graphicData uri="http://schemas.openxmlformats.org/presentationml/2006/ole">
            <p:oleObj spid="_x0000_s4098" r:id="rId3" imgW="6190476" imgH="4153480" progId="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71538" y="1071546"/>
            <a:ext cx="62865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организуется </a:t>
            </a:r>
            <a:r>
              <a:rPr lang="ru-RU" sz="2000" dirty="0"/>
              <a:t>по схемам «1+1», «1:1» и «1:N»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Защита мультиплексной секции</a:t>
            </a:r>
            <a:r>
              <a:rPr lang="ru-RU" dirty="0"/>
              <a:t> </a:t>
            </a:r>
            <a:r>
              <a:rPr lang="ru-RU" b="1" dirty="0"/>
              <a:t>(MSP)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43174" y="1500174"/>
            <a:ext cx="3800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защита организуется по схеме «1+1»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571472" y="1857364"/>
          <a:ext cx="7929617" cy="4786345"/>
        </p:xfrm>
        <a:graphic>
          <a:graphicData uri="http://schemas.openxmlformats.org/presentationml/2006/ole">
            <p:oleObj spid="_x0000_s5122" r:id="rId3" imgW="4761905" imgH="3790476" progId="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Защита соединения</a:t>
            </a:r>
            <a:r>
              <a:rPr lang="ru-RU" dirty="0"/>
              <a:t> </a:t>
            </a:r>
            <a:r>
              <a:rPr lang="ru-RU" b="1" dirty="0"/>
              <a:t>(</a:t>
            </a:r>
            <a:r>
              <a:rPr lang="ru-RU" b="1" dirty="0" err="1"/>
              <a:t>Sub-Network</a:t>
            </a:r>
            <a:r>
              <a:rPr lang="ru-RU" b="1" dirty="0"/>
              <a:t> </a:t>
            </a:r>
            <a:r>
              <a:rPr lang="ru-RU" b="1" dirty="0" err="1"/>
              <a:t>Connection</a:t>
            </a:r>
            <a:r>
              <a:rPr lang="ru-RU" b="1" dirty="0"/>
              <a:t> </a:t>
            </a:r>
            <a:r>
              <a:rPr lang="ru-RU" b="1" dirty="0" err="1"/>
              <a:t>Protection</a:t>
            </a:r>
            <a:r>
              <a:rPr lang="ru-RU" b="1" dirty="0"/>
              <a:t>, SNC-P)</a:t>
            </a:r>
            <a:r>
              <a:rPr lang="ru-RU" dirty="0"/>
              <a:t> 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0" y="1571612"/>
          <a:ext cx="9144000" cy="5143536"/>
        </p:xfrm>
        <a:graphic>
          <a:graphicData uri="http://schemas.openxmlformats.org/presentationml/2006/ole">
            <p:oleObj spid="_x0000_s6146" r:id="rId3" imgW="6190476" imgH="3247619" progId="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Разделяемая защита кольца</a:t>
            </a:r>
            <a:r>
              <a:rPr lang="ru-RU" b="1" cap="small" dirty="0"/>
              <a:t> (</a:t>
            </a:r>
            <a:r>
              <a:rPr lang="ru-RU" b="1" dirty="0"/>
              <a:t>MS-SPRING).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500034" y="1142984"/>
          <a:ext cx="8215370" cy="5572164"/>
        </p:xfrm>
        <a:graphic>
          <a:graphicData uri="http://schemas.openxmlformats.org/presentationml/2006/ole">
            <p:oleObj spid="_x0000_s7170" r:id="rId3" imgW="5238095" imgH="3828571" progId="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214282" y="214289"/>
          <a:ext cx="8715436" cy="6377149"/>
        </p:xfrm>
        <a:graphic>
          <a:graphicData uri="http://schemas.openxmlformats.org/presentationml/2006/ole">
            <p:oleObj spid="_x0000_s8194" r:id="rId3" imgW="5238095" imgH="4105848" progId="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214282" y="214289"/>
          <a:ext cx="8643998" cy="6257779"/>
        </p:xfrm>
        <a:graphic>
          <a:graphicData uri="http://schemas.openxmlformats.org/presentationml/2006/ole">
            <p:oleObj spid="_x0000_s9218" r:id="rId3" imgW="5238095" imgH="3790476" progId="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237</Words>
  <Application>Microsoft Office PowerPoint</Application>
  <PresentationFormat>Экран (4:3)</PresentationFormat>
  <Paragraphs>22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Обеспечение отказоустойчивости в технологии  SDH «Автоматическое защитное переключение» (Automatic Protection Switching, APS)</vt:lpstr>
      <vt:lpstr>Схемы защиты</vt:lpstr>
      <vt:lpstr>Защита EPS </vt:lpstr>
      <vt:lpstr> Защита карт (CP) </vt:lpstr>
      <vt:lpstr>Защита мультиплексной секции (MSP)</vt:lpstr>
      <vt:lpstr>Защита соединения (Sub-Network Connection Protection, SNC-P) </vt:lpstr>
      <vt:lpstr>Разделяемая защита кольца (MS-SPRING). 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Обеспечение отказоустойчивости в технологии  SDH «Автоматическое защитное переключение» (Automatic Protection Switching, APS)</dc:title>
  <dc:creator>Ray</dc:creator>
  <cp:lastModifiedBy>Ray</cp:lastModifiedBy>
  <cp:revision>6</cp:revision>
  <dcterms:created xsi:type="dcterms:W3CDTF">2012-10-02T11:04:51Z</dcterms:created>
  <dcterms:modified xsi:type="dcterms:W3CDTF">2012-10-02T11:45:31Z</dcterms:modified>
</cp:coreProperties>
</file>