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PT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TSans-regular.fntdata"/><Relationship Id="rId14" Type="http://schemas.openxmlformats.org/officeDocument/2006/relationships/slide" Target="slides/slide10.xml"/><Relationship Id="rId17" Type="http://schemas.openxmlformats.org/officeDocument/2006/relationships/font" Target="fonts/PTSans-italic.fntdata"/><Relationship Id="rId16" Type="http://schemas.openxmlformats.org/officeDocument/2006/relationships/font" Target="fonts/PT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PT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9f291e8c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9f291e8c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9f291e8c5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9f291e8c5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9f291e8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9f291e8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9f291e8c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9f291e8c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9f291e8c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9f291e8c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9f291e8c5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9f291e8c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9f291e8c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9f291e8c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9f291e8c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9f291e8c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9f291e8c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9f291e8c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9f291e8c5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9f291e8c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CDMA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Code Division Multiple Access</a:t>
            </a:r>
            <a:endParaRPr sz="18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CDMA one, CDMA2000</a:t>
            </a:r>
            <a:endParaRPr sz="18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Time Division Multiple Access</a:t>
            </a:r>
            <a:endParaRPr sz="18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GSM, GPRS, PDC</a:t>
            </a:r>
            <a:endParaRPr sz="18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57" name="Google Shape;57;p13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TDMA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HSPA+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(Evolved High Speed Packet Access)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028075" y="1152475"/>
            <a:ext cx="580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↓ 42,2 Мбит/с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↑ 11,5 Мбит/с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+ 64QAM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DC-HSPA (Dual Carrier)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MIMO 2x2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CDMA one (IS-95)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1669450" y="1152475"/>
            <a:ext cx="7162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14,4 Кбит/c — 115 Кбит/с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900 МГц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QPSK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Мягкий хэндовер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Гибкая ёмкость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Терпимость к многолучевому распространению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Нет необходимости использовать эквалайзер</a:t>
            </a:r>
            <a:endParaRPr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Высокая скрытность и устойчивость к воздействиям извне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CDMA2000 (EV-DO)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027975" y="1152475"/>
            <a:ext cx="580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3 Мбит/с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900 МГц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QPSK, 8PSK, 16QAM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CDMA+TDMA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Ширина канала – 1.25 MHz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W-CDMA (UMTS)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(Universal Mobile Telecommunications System)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027975" y="1152475"/>
            <a:ext cx="580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2 Мбит/с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2000 МГц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QPSK, 8PSK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CDMA+TDD+FDD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Ширина канала – 5 MHz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Архитектура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5088" y="1149850"/>
            <a:ext cx="4073833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UTRAN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(Universal Terrestrial Radio Access Network)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027975" y="1152475"/>
            <a:ext cx="580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UE — User Equipment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Node-B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RNC — Radio Network Controller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CN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(Core Network)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027975" y="1152475"/>
            <a:ext cx="580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MGW — Media Gateway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MSC-S — Mobile Switching Center – Server</a:t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64975" y="445025"/>
            <a:ext cx="846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HSPA 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(High Speed Packet Access)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027975" y="1152475"/>
            <a:ext cx="580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↓ 14 Мбит/с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↑ 5,6 Мбит/с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+ 16QAM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Разделяемые каналы</a:t>
            </a:r>
            <a:b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Укороченный интервал</a:t>
            </a:r>
            <a:b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GB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HARQ (</a:t>
            </a:r>
            <a: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Hybrid automatic repeat-request)</a:t>
            </a:r>
            <a:br>
              <a:rPr lang="en-GB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</a:br>
            <a:endParaRPr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170217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          ↓ HSDPA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24096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High Speed Downlink Packet Access</a:t>
            </a:r>
            <a:endParaRPr sz="18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4832400" y="24096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High Speed Uplink Packet Access</a:t>
            </a:r>
            <a:endParaRPr sz="18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7" name="Google Shape;107;p21"/>
          <p:cNvSpPr txBox="1"/>
          <p:nvPr>
            <p:ph type="title"/>
          </p:nvPr>
        </p:nvSpPr>
        <p:spPr>
          <a:xfrm>
            <a:off x="4832400" y="170217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PT Sans"/>
                <a:ea typeface="PT Sans"/>
                <a:cs typeface="PT Sans"/>
                <a:sym typeface="PT Sans"/>
              </a:rPr>
              <a:t>        ↑ HSUPA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