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78" r:id="rId5"/>
    <p:sldId id="277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23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03BD-1A8F-4BD9-855A-9A3D65D33EAE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5D06D-8441-4986-BFE3-83D6B267DC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03BD-1A8F-4BD9-855A-9A3D65D33EAE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5D06D-8441-4986-BFE3-83D6B267DC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03BD-1A8F-4BD9-855A-9A3D65D33EAE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5D06D-8441-4986-BFE3-83D6B267DC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03BD-1A8F-4BD9-855A-9A3D65D33EAE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5D06D-8441-4986-BFE3-83D6B267DC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03BD-1A8F-4BD9-855A-9A3D65D33EAE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5D06D-8441-4986-BFE3-83D6B267DC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03BD-1A8F-4BD9-855A-9A3D65D33EAE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5D06D-8441-4986-BFE3-83D6B267DC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03BD-1A8F-4BD9-855A-9A3D65D33EAE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5D06D-8441-4986-BFE3-83D6B267DC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03BD-1A8F-4BD9-855A-9A3D65D33EAE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5D06D-8441-4986-BFE3-83D6B267DC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03BD-1A8F-4BD9-855A-9A3D65D33EAE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5D06D-8441-4986-BFE3-83D6B267DC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03BD-1A8F-4BD9-855A-9A3D65D33EAE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5D06D-8441-4986-BFE3-83D6B267DC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03BD-1A8F-4BD9-855A-9A3D65D33EAE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5D06D-8441-4986-BFE3-83D6B267DC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A03BD-1A8F-4BD9-855A-9A3D65D33EAE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5D06D-8441-4986-BFE3-83D6B267DC0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32" y="1801457"/>
            <a:ext cx="914400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XML</a:t>
            </a:r>
            <a:endParaRPr lang="en-US" sz="3200" dirty="0">
              <a:solidFill>
                <a:srgbClr val="222222"/>
              </a:solidFill>
              <a:latin typeface="Calibri" pitchFamily="34" charset="0"/>
              <a:ea typeface="Times New Roman" pitchFamily="18" charset="0"/>
              <a:cs typeface="Segoe U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 </a:t>
            </a:r>
            <a:r>
              <a:rPr kumimoji="0" lang="ru-RU" sz="3200" b="0" i="1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e</a:t>
            </a:r>
            <a:r>
              <a:rPr kumimoji="0" lang="ru-RU" sz="3200" b="1" i="1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X</a:t>
            </a:r>
            <a:r>
              <a:rPr kumimoji="0" lang="ru-RU" sz="3200" b="0" i="1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tensible</a:t>
            </a:r>
            <a:r>
              <a:rPr kumimoji="0" lang="ru-RU" sz="3200" b="0" i="1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 </a:t>
            </a:r>
            <a:r>
              <a:rPr kumimoji="0" lang="ru-RU" sz="3200" b="1" i="1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M</a:t>
            </a:r>
            <a:r>
              <a:rPr kumimoji="0" lang="ru-RU" sz="3200" b="0" i="1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arkup</a:t>
            </a:r>
            <a:r>
              <a:rPr kumimoji="0" lang="ru-RU" sz="3200" b="0" i="1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 </a:t>
            </a:r>
            <a:r>
              <a:rPr kumimoji="0" lang="ru-RU" sz="3200" b="1" i="1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L</a:t>
            </a:r>
            <a:r>
              <a:rPr kumimoji="0" lang="ru-RU" sz="3200" b="0" i="1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anguage</a:t>
            </a: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 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Calibri" pitchFamily="34" charset="0"/>
              <a:ea typeface="Times New Roman" pitchFamily="18" charset="0"/>
              <a:cs typeface="Segoe U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(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расширяемый язык разметки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)</a:t>
            </a:r>
            <a:b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</a:b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Calibri" pitchFamily="34" charset="0"/>
              <a:ea typeface="Times New Roman" pitchFamily="18" charset="0"/>
              <a:cs typeface="Segoe U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рекомендован Консорциумом Всемирной паутины (W3C)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060C7C8-3C6A-4F76-B54F-401550793D3B}"/>
              </a:ext>
            </a:extLst>
          </p:cNvPr>
          <p:cNvSpPr txBox="1"/>
          <p:nvPr/>
        </p:nvSpPr>
        <p:spPr>
          <a:xfrm>
            <a:off x="179512" y="548680"/>
            <a:ext cx="864096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800" dirty="0">
                <a:solidFill>
                  <a:srgbClr val="333333"/>
                </a:solidFill>
                <a:latin typeface="Georgia" panose="02040502050405020303" pitchFamily="18" charset="0"/>
              </a:rPr>
              <a:t>Правила написания имен </a:t>
            </a:r>
            <a:r>
              <a:rPr lang="en-US" sz="2800" dirty="0">
                <a:solidFill>
                  <a:srgbClr val="333333"/>
                </a:solidFill>
                <a:latin typeface="Georgia" panose="02040502050405020303" pitchFamily="18" charset="0"/>
              </a:rPr>
              <a:t>XML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25F648-2769-4621-905C-15DAD2F4D485}"/>
              </a:ext>
            </a:extLst>
          </p:cNvPr>
          <p:cNvSpPr txBox="1"/>
          <p:nvPr/>
        </p:nvSpPr>
        <p:spPr>
          <a:xfrm>
            <a:off x="212676" y="1674674"/>
            <a:ext cx="864096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Имена могут содержать буквы, числа и другие символы</a:t>
            </a:r>
            <a:endParaRPr lang="en-US" sz="2400" b="0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ru-RU" sz="2400" b="0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Имена не могут начинаться с цифры или символа</a:t>
            </a:r>
            <a:endParaRPr lang="en-US" sz="2400" b="0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pPr algn="l"/>
            <a:r>
              <a:rPr lang="ru-RU" sz="24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пунктуации</a:t>
            </a:r>
            <a:endParaRPr lang="en-US" sz="2400" b="0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pPr algn="l"/>
            <a:endParaRPr lang="ru-RU" sz="2400" b="0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Имена не могут начинаться с сочетания "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xml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" (или XML, или </a:t>
            </a:r>
            <a:r>
              <a:rPr lang="ru-RU" sz="2400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Xml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и т.п.)</a:t>
            </a:r>
            <a:endParaRPr lang="en-US" sz="2400" b="0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ru-RU" sz="2400" b="0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Имена не могут содержать пробельные символы</a:t>
            </a:r>
          </a:p>
        </p:txBody>
      </p:sp>
    </p:spTree>
    <p:extLst>
      <p:ext uri="{BB962C8B-B14F-4D97-AF65-F5344CB8AC3E}">
        <p14:creationId xmlns:p14="http://schemas.microsoft.com/office/powerpoint/2010/main" val="2362045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610B4DB-826E-4BA7-936B-670F89339B76}"/>
              </a:ext>
            </a:extLst>
          </p:cNvPr>
          <p:cNvSpPr txBox="1"/>
          <p:nvPr/>
        </p:nvSpPr>
        <p:spPr>
          <a:xfrm>
            <a:off x="107504" y="107491"/>
            <a:ext cx="806489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800" dirty="0">
                <a:solidFill>
                  <a:srgbClr val="333333"/>
                </a:solidFill>
                <a:latin typeface="Georgia" panose="02040502050405020303" pitchFamily="18" charset="0"/>
              </a:rPr>
              <a:t>Расширяемость </a:t>
            </a:r>
            <a:r>
              <a:rPr lang="en-US" sz="2800" dirty="0">
                <a:solidFill>
                  <a:srgbClr val="333333"/>
                </a:solidFill>
                <a:latin typeface="Georgia" panose="02040502050405020303" pitchFamily="18" charset="0"/>
              </a:rPr>
              <a:t>XML </a:t>
            </a:r>
            <a:r>
              <a:rPr lang="ru-RU" sz="2800" dirty="0">
                <a:solidFill>
                  <a:srgbClr val="333333"/>
                </a:solidFill>
                <a:latin typeface="Georgia" panose="02040502050405020303" pitchFamily="18" charset="0"/>
              </a:rPr>
              <a:t>элементов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56900D-78F9-40AD-8DA6-C0090CF94C33}"/>
              </a:ext>
            </a:extLst>
          </p:cNvPr>
          <p:cNvSpPr txBox="1"/>
          <p:nvPr/>
        </p:nvSpPr>
        <p:spPr>
          <a:xfrm>
            <a:off x="94208" y="655888"/>
            <a:ext cx="944634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2400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note</a:t>
            </a:r>
            <a:r>
              <a:rPr lang="en-US" sz="24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24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2400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to</a:t>
            </a:r>
            <a:r>
              <a:rPr lang="en-US" sz="24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Tove</a:t>
            </a:r>
            <a:r>
              <a:rPr lang="en-US" sz="24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2400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to</a:t>
            </a:r>
            <a:r>
              <a:rPr lang="en-US" sz="24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	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24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2400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sz="24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Jani</a:t>
            </a:r>
            <a:r>
              <a:rPr lang="en-US" sz="24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2400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sz="24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sz="24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	&lt;</a:t>
            </a:r>
            <a:r>
              <a:rPr lang="en-US" sz="2400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body</a:t>
            </a:r>
            <a:r>
              <a:rPr lang="en-US" sz="24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Не забудь про меня в эти выходные!</a:t>
            </a:r>
            <a:r>
              <a:rPr lang="ru-RU" sz="24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2400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body</a:t>
            </a:r>
            <a:r>
              <a:rPr lang="en-US" sz="24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4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2400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note</a:t>
            </a:r>
            <a:r>
              <a:rPr lang="en-US" sz="24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endParaRPr lang="ru-RU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E30A972-510F-4BF8-AB04-0B2FF49F6665}"/>
              </a:ext>
            </a:extLst>
          </p:cNvPr>
          <p:cNvSpPr txBox="1"/>
          <p:nvPr/>
        </p:nvSpPr>
        <p:spPr>
          <a:xfrm>
            <a:off x="3065599" y="2594880"/>
            <a:ext cx="6078401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200" b="0" i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СООБЩЕНИЕ </a:t>
            </a:r>
            <a:endParaRPr lang="en-US" sz="2200" b="0" i="1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ru-RU" sz="2200" b="0" i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Кому: </a:t>
            </a:r>
            <a:r>
              <a:rPr lang="ru-RU" sz="2200" b="0" i="1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Tove</a:t>
            </a:r>
            <a:r>
              <a:rPr lang="ru-RU" sz="2200" b="0" i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endParaRPr lang="en-US" sz="2200" b="0" i="1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ru-RU" sz="2200" b="0" i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От: </a:t>
            </a:r>
            <a:r>
              <a:rPr lang="ru-RU" sz="2200" b="0" i="1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Jani</a:t>
            </a:r>
            <a:r>
              <a:rPr lang="ru-RU" sz="2200" b="0" i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endParaRPr lang="en-US" sz="2200" b="0" i="1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ru-RU" sz="2200" b="0" i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Не забудь про меня в эти выходные! 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DC6E9D-C3D7-48F8-91D6-01ED34F545A2}"/>
              </a:ext>
            </a:extLst>
          </p:cNvPr>
          <p:cNvSpPr txBox="1"/>
          <p:nvPr/>
        </p:nvSpPr>
        <p:spPr>
          <a:xfrm>
            <a:off x="125066" y="4588361"/>
            <a:ext cx="8712385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2000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note</a:t>
            </a:r>
            <a:r>
              <a:rPr lang="en-US" sz="20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sz="20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	&lt;</a:t>
            </a:r>
            <a:r>
              <a:rPr lang="en-US" sz="2000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date</a:t>
            </a:r>
            <a:r>
              <a:rPr lang="en-US" sz="20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2008-01-10</a:t>
            </a:r>
            <a:r>
              <a:rPr lang="en-US" sz="20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2000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date</a:t>
            </a:r>
            <a:r>
              <a:rPr lang="en-US" sz="20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20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2000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to</a:t>
            </a:r>
            <a:r>
              <a:rPr lang="en-US" sz="20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Tove</a:t>
            </a:r>
            <a:r>
              <a:rPr lang="en-US" sz="20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2000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to</a:t>
            </a:r>
            <a:r>
              <a:rPr lang="en-US" sz="20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20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2000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sz="20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Jani</a:t>
            </a:r>
            <a:r>
              <a:rPr lang="en-US" sz="20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2000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sz="20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20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2000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heading</a:t>
            </a:r>
            <a:r>
              <a:rPr lang="en-US" sz="20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Напоминание</a:t>
            </a:r>
            <a:r>
              <a:rPr lang="ru-RU" sz="20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2000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heading</a:t>
            </a:r>
            <a:r>
              <a:rPr lang="en-US" sz="20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20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2000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body</a:t>
            </a:r>
            <a:r>
              <a:rPr lang="en-US" sz="20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Не забудь про меня в эти выходные!</a:t>
            </a:r>
            <a:r>
              <a:rPr lang="ru-RU" sz="20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2000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body</a:t>
            </a:r>
            <a:r>
              <a:rPr lang="en-US" sz="20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2000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note</a:t>
            </a:r>
            <a:r>
              <a:rPr lang="en-US" sz="20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2068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C1BBD5F-3F2C-4B0D-985E-D2A2B26B63B3}"/>
              </a:ext>
            </a:extLst>
          </p:cNvPr>
          <p:cNvSpPr txBox="1"/>
          <p:nvPr/>
        </p:nvSpPr>
        <p:spPr>
          <a:xfrm>
            <a:off x="179512" y="476672"/>
            <a:ext cx="457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dirty="0">
                <a:solidFill>
                  <a:srgbClr val="333333"/>
                </a:solidFill>
                <a:latin typeface="Georgia" panose="02040502050405020303" pitchFamily="18" charset="0"/>
              </a:rPr>
              <a:t>XML </a:t>
            </a:r>
            <a:r>
              <a:rPr lang="ru-RU" sz="2800" dirty="0">
                <a:solidFill>
                  <a:srgbClr val="333333"/>
                </a:solidFill>
                <a:latin typeface="Georgia" panose="02040502050405020303" pitchFamily="18" charset="0"/>
              </a:rPr>
              <a:t>атрибуты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E41F78-E81D-48C0-B651-404374920581}"/>
              </a:ext>
            </a:extLst>
          </p:cNvPr>
          <p:cNvSpPr txBox="1"/>
          <p:nvPr/>
        </p:nvSpPr>
        <p:spPr>
          <a:xfrm>
            <a:off x="251520" y="1412776"/>
            <a:ext cx="74888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XML атрибуты должны заключаться в кавычки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8D186C-41F9-4BB6-9207-DCB6E935023D}"/>
              </a:ext>
            </a:extLst>
          </p:cNvPr>
          <p:cNvSpPr txBox="1"/>
          <p:nvPr/>
        </p:nvSpPr>
        <p:spPr>
          <a:xfrm>
            <a:off x="251520" y="2194992"/>
            <a:ext cx="29523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person </a:t>
            </a:r>
            <a:r>
              <a:rPr lang="en-US" b="0" i="0" dirty="0">
                <a:solidFill>
                  <a:srgbClr val="2F9C0A"/>
                </a:solidFill>
                <a:effectLst/>
                <a:latin typeface="Consolas" panose="020B0609020204030204" pitchFamily="49" charset="0"/>
              </a:rPr>
              <a:t>sex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="</a:t>
            </a:r>
            <a:r>
              <a:rPr lang="en-US" b="0" i="0" dirty="0">
                <a:solidFill>
                  <a:srgbClr val="1990B8"/>
                </a:solidFill>
                <a:effectLst/>
                <a:latin typeface="Consolas" panose="020B0609020204030204" pitchFamily="49" charset="0"/>
              </a:rPr>
              <a:t>female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"&gt;</a:t>
            </a: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87F6AE-C3E8-409B-B471-67C179B7E417}"/>
              </a:ext>
            </a:extLst>
          </p:cNvPr>
          <p:cNvSpPr txBox="1"/>
          <p:nvPr/>
        </p:nvSpPr>
        <p:spPr>
          <a:xfrm>
            <a:off x="3275856" y="2194992"/>
            <a:ext cx="29523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person </a:t>
            </a:r>
            <a:r>
              <a:rPr lang="en-US" b="0" i="0" dirty="0">
                <a:solidFill>
                  <a:srgbClr val="2F9C0A"/>
                </a:solidFill>
                <a:effectLst/>
                <a:latin typeface="Consolas" panose="020B0609020204030204" pitchFamily="49" charset="0"/>
              </a:rPr>
              <a:t>sex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='</a:t>
            </a:r>
            <a:r>
              <a:rPr lang="en-US" b="0" i="0" dirty="0">
                <a:solidFill>
                  <a:srgbClr val="1990B8"/>
                </a:solidFill>
                <a:effectLst/>
                <a:latin typeface="Consolas" panose="020B0609020204030204" pitchFamily="49" charset="0"/>
              </a:rPr>
              <a:t>female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'&gt;</a:t>
            </a:r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52BD33B-D71A-4FDD-A97F-7052C43D7ECE}"/>
              </a:ext>
            </a:extLst>
          </p:cNvPr>
          <p:cNvSpPr txBox="1"/>
          <p:nvPr/>
        </p:nvSpPr>
        <p:spPr>
          <a:xfrm>
            <a:off x="251520" y="3105835"/>
            <a:ext cx="66064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gangster </a:t>
            </a:r>
            <a:r>
              <a:rPr lang="en-US" b="0" i="0" dirty="0">
                <a:solidFill>
                  <a:srgbClr val="2F9C0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='</a:t>
            </a:r>
            <a:r>
              <a:rPr lang="en-US" b="0" i="0" dirty="0">
                <a:solidFill>
                  <a:srgbClr val="1990B8"/>
                </a:solidFill>
                <a:effectLst/>
                <a:latin typeface="Consolas" panose="020B0609020204030204" pitchFamily="49" charset="0"/>
              </a:rPr>
              <a:t>George 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i="0" dirty="0">
                <a:solidFill>
                  <a:srgbClr val="1990B8"/>
                </a:solidFill>
                <a:effectLst/>
                <a:latin typeface="Consolas" panose="020B0609020204030204" pitchFamily="49" charset="0"/>
              </a:rPr>
              <a:t>Shotgun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i="0" dirty="0">
                <a:solidFill>
                  <a:srgbClr val="1990B8"/>
                </a:solidFill>
                <a:effectLst/>
                <a:latin typeface="Consolas" panose="020B0609020204030204" pitchFamily="49" charset="0"/>
              </a:rPr>
              <a:t> Ziegler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'&gt;</a:t>
            </a:r>
            <a:endParaRPr lang="ru-R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96BFE36-A0D3-496A-83A4-A3082FA71ED8}"/>
              </a:ext>
            </a:extLst>
          </p:cNvPr>
          <p:cNvSpPr txBox="1"/>
          <p:nvPr/>
        </p:nvSpPr>
        <p:spPr>
          <a:xfrm>
            <a:off x="290042" y="3888051"/>
            <a:ext cx="69462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de-DE" b="0" i="0" dirty="0" err="1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gangster</a:t>
            </a:r>
            <a:r>
              <a:rPr lang="de-DE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de-DE" b="0" i="0" dirty="0" err="1">
                <a:solidFill>
                  <a:srgbClr val="2F9C0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de-DE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="</a:t>
            </a:r>
            <a:r>
              <a:rPr lang="de-DE" b="0" i="0" dirty="0">
                <a:solidFill>
                  <a:srgbClr val="1990B8"/>
                </a:solidFill>
                <a:effectLst/>
                <a:latin typeface="Consolas" panose="020B0609020204030204" pitchFamily="49" charset="0"/>
              </a:rPr>
              <a:t>George &amp;</a:t>
            </a:r>
            <a:r>
              <a:rPr lang="de-DE" b="0" i="0" dirty="0" err="1">
                <a:solidFill>
                  <a:srgbClr val="1990B8"/>
                </a:solidFill>
                <a:effectLst/>
                <a:latin typeface="Consolas" panose="020B0609020204030204" pitchFamily="49" charset="0"/>
              </a:rPr>
              <a:t>quot;Shotgun&amp;quot</a:t>
            </a:r>
            <a:r>
              <a:rPr lang="de-DE" b="0" i="0" dirty="0">
                <a:solidFill>
                  <a:srgbClr val="1990B8"/>
                </a:solidFill>
                <a:effectLst/>
                <a:latin typeface="Consolas" panose="020B0609020204030204" pitchFamily="49" charset="0"/>
              </a:rPr>
              <a:t>; Ziegler</a:t>
            </a:r>
            <a:r>
              <a:rPr lang="de-DE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"&gt;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9233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DAFE58A-B811-4229-847E-7D8315A2B4C8}"/>
              </a:ext>
            </a:extLst>
          </p:cNvPr>
          <p:cNvSpPr txBox="1"/>
          <p:nvPr/>
        </p:nvSpPr>
        <p:spPr>
          <a:xfrm>
            <a:off x="179512" y="476672"/>
            <a:ext cx="705678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XML 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элементы или атрибуты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7FBECD-A7C1-4462-8B49-C922BC7D81D1}"/>
              </a:ext>
            </a:extLst>
          </p:cNvPr>
          <p:cNvSpPr txBox="1"/>
          <p:nvPr/>
        </p:nvSpPr>
        <p:spPr>
          <a:xfrm>
            <a:off x="172294" y="1196752"/>
            <a:ext cx="807211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2400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person </a:t>
            </a:r>
            <a:r>
              <a:rPr lang="en-US" sz="2400" b="0" i="0" dirty="0">
                <a:solidFill>
                  <a:srgbClr val="2F9C0A"/>
                </a:solidFill>
                <a:effectLst/>
                <a:latin typeface="Consolas" panose="020B0609020204030204" pitchFamily="49" charset="0"/>
              </a:rPr>
              <a:t>sex</a:t>
            </a:r>
            <a:r>
              <a:rPr lang="en-US" sz="24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="</a:t>
            </a:r>
            <a:r>
              <a:rPr lang="en-US" sz="2400" b="0" i="0" dirty="0">
                <a:solidFill>
                  <a:srgbClr val="1990B8"/>
                </a:solidFill>
                <a:effectLst/>
                <a:latin typeface="Consolas" panose="020B0609020204030204" pitchFamily="49" charset="0"/>
              </a:rPr>
              <a:t>female</a:t>
            </a:r>
            <a:r>
              <a:rPr lang="en-US" sz="24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"&gt;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	</a:t>
            </a:r>
            <a:r>
              <a:rPr lang="en-US" sz="24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2400" b="0" i="0" dirty="0" err="1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firstname</a:t>
            </a:r>
            <a:r>
              <a:rPr lang="en-US" sz="24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Anna</a:t>
            </a:r>
            <a:r>
              <a:rPr lang="en-US" sz="24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2400" b="0" i="0" dirty="0" err="1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firstname</a:t>
            </a:r>
            <a:r>
              <a:rPr lang="en-US" sz="24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	</a:t>
            </a:r>
            <a:r>
              <a:rPr lang="en-US" sz="24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2400" b="0" i="0" dirty="0" err="1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lastname</a:t>
            </a:r>
            <a:r>
              <a:rPr lang="en-US" sz="24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Smith</a:t>
            </a:r>
            <a:r>
              <a:rPr lang="en-US" sz="24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2400" b="0" i="0" dirty="0" err="1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lastname</a:t>
            </a:r>
            <a:r>
              <a:rPr lang="en-US" sz="24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sz="24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2400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person</a:t>
            </a:r>
            <a:r>
              <a:rPr lang="en-US" sz="24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endParaRPr lang="ru-RU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92F282-D5CF-44ED-A90F-57A17F89840D}"/>
              </a:ext>
            </a:extLst>
          </p:cNvPr>
          <p:cNvSpPr txBox="1"/>
          <p:nvPr/>
        </p:nvSpPr>
        <p:spPr>
          <a:xfrm>
            <a:off x="179536" y="3703672"/>
            <a:ext cx="8640935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2800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person</a:t>
            </a:r>
            <a:r>
              <a:rPr lang="en-US" sz="28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28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2800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sex</a:t>
            </a:r>
            <a:r>
              <a:rPr lang="en-US" sz="28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female</a:t>
            </a:r>
            <a:r>
              <a:rPr lang="en-US" sz="28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2800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sex</a:t>
            </a:r>
            <a:r>
              <a:rPr lang="en-US" sz="28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	</a:t>
            </a:r>
            <a:r>
              <a:rPr lang="en-US" sz="28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2800" b="0" i="0" dirty="0" err="1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firstname</a:t>
            </a:r>
            <a:r>
              <a:rPr lang="en-US" sz="28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Anna</a:t>
            </a:r>
            <a:r>
              <a:rPr lang="en-US" sz="28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2800" b="0" i="0" dirty="0" err="1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firstname</a:t>
            </a:r>
            <a:r>
              <a:rPr lang="en-US" sz="28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	</a:t>
            </a:r>
            <a:r>
              <a:rPr lang="en-US" sz="28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2800" b="0" i="0" dirty="0" err="1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lastname</a:t>
            </a:r>
            <a:r>
              <a:rPr lang="en-US" sz="28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Smith</a:t>
            </a:r>
            <a:r>
              <a:rPr lang="en-US" sz="28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2800" b="0" i="0" dirty="0" err="1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lastname</a:t>
            </a:r>
            <a:r>
              <a:rPr lang="en-US" sz="28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	</a:t>
            </a:r>
          </a:p>
          <a:p>
            <a:r>
              <a:rPr lang="en-US" sz="28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2800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person</a:t>
            </a:r>
            <a:r>
              <a:rPr lang="en-US" sz="28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04747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16C399D-497F-402E-A1F8-563736E549CB}"/>
              </a:ext>
            </a:extLst>
          </p:cNvPr>
          <p:cNvSpPr txBox="1"/>
          <p:nvPr/>
        </p:nvSpPr>
        <p:spPr>
          <a:xfrm>
            <a:off x="159743" y="116632"/>
            <a:ext cx="457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8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Избегать 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XML 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атрибуты?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5AA65C-1E50-4088-A0D8-260CFA1D7D4F}"/>
              </a:ext>
            </a:extLst>
          </p:cNvPr>
          <p:cNvSpPr txBox="1"/>
          <p:nvPr/>
        </p:nvSpPr>
        <p:spPr>
          <a:xfrm>
            <a:off x="139205" y="980728"/>
            <a:ext cx="8712968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4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При использовании атрибутов возникают некоторые проблемы:</a:t>
            </a:r>
            <a:endParaRPr lang="en-US" sz="2400" b="0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pPr algn="l"/>
            <a:endParaRPr lang="ru-RU" sz="2400" b="0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pPr indent="180975" algn="l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атрибуты не могут содержать множественные значения (элементы могут)</a:t>
            </a:r>
            <a:endParaRPr lang="en-US" sz="2400" b="0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ru-RU" sz="2400" b="0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pPr indent="180975" algn="l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атрибуты не могут содержать древовидные структуры (элементы могут)</a:t>
            </a:r>
            <a:endParaRPr lang="en-US" sz="2400" b="0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ru-RU" sz="2400" b="0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pPr indent="180975" algn="l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атрибуты сложно расширять (для будущих изменений)</a:t>
            </a:r>
            <a:endParaRPr lang="en-US" sz="2400" b="0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333333"/>
              </a:solidFill>
              <a:latin typeface="Georgia" panose="02040502050405020303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sz="2400" b="0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pPr algn="l"/>
            <a:r>
              <a:rPr lang="ru-RU" sz="2400" b="0" i="1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Атрибуты нелегко читать и обслуживать. Используйте элементы для данных, а атрибуты для информации, не относящейся к данным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6653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395F9A-3DEA-4D08-8CC9-503529878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333333"/>
                </a:solidFill>
                <a:latin typeface="Georgia" panose="02040502050405020303" pitchFamily="18" charset="0"/>
              </a:rPr>
              <a:t>Что такое XML?</a:t>
            </a:r>
            <a:br>
              <a:rPr lang="ru-RU" dirty="0">
                <a:solidFill>
                  <a:srgbClr val="333333"/>
                </a:solidFill>
                <a:latin typeface="Georgia" panose="02040502050405020303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DCB40A-4587-498D-840C-389BED3D4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XML</a:t>
            </a:r>
            <a:r>
              <a:rPr lang="ru-RU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 – язык разметки, который напоминает HTML.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XML</a:t>
            </a:r>
            <a:r>
              <a:rPr lang="ru-RU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 предназначен для передачи данных, а не для их отображения.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Теги XML</a:t>
            </a:r>
            <a:r>
              <a:rPr lang="ru-RU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 не предопределены. Вы должны сами определять нужные теги.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XML</a:t>
            </a:r>
            <a:r>
              <a:rPr lang="ru-RU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 описан таким образом, чтобы быть самоопределяемым.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0839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772F16B-745E-4B2F-A9CF-18B46E57B4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51520" y="260350"/>
            <a:ext cx="8640960" cy="6712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79350" rIns="0" bIns="15870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XML ничего не делает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13A292-4116-40E3-A73D-FFAFCEDCB95E}"/>
              </a:ext>
            </a:extLst>
          </p:cNvPr>
          <p:cNvSpPr txBox="1"/>
          <p:nvPr/>
        </p:nvSpPr>
        <p:spPr>
          <a:xfrm>
            <a:off x="577308" y="1052736"/>
            <a:ext cx="8315172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2800" dirty="0"/>
          </a:p>
          <a:p>
            <a:r>
              <a:rPr lang="ru-RU" sz="2800" dirty="0">
                <a:solidFill>
                  <a:srgbClr val="0070C0"/>
                </a:solidFill>
              </a:rPr>
              <a:t>&lt;?</a:t>
            </a:r>
            <a:r>
              <a:rPr lang="ru-RU" sz="2800" dirty="0" err="1">
                <a:solidFill>
                  <a:srgbClr val="0070C0"/>
                </a:solidFill>
              </a:rPr>
              <a:t>xml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err="1">
                <a:solidFill>
                  <a:srgbClr val="0070C0"/>
                </a:solidFill>
              </a:rPr>
              <a:t>version</a:t>
            </a:r>
            <a:r>
              <a:rPr lang="ru-RU" sz="2800" dirty="0">
                <a:solidFill>
                  <a:srgbClr val="0070C0"/>
                </a:solidFill>
              </a:rPr>
              <a:t>="1.0" </a:t>
            </a:r>
            <a:r>
              <a:rPr lang="ru-RU" sz="2800" dirty="0" err="1">
                <a:solidFill>
                  <a:srgbClr val="0070C0"/>
                </a:solidFill>
              </a:rPr>
              <a:t>encoding</a:t>
            </a:r>
            <a:r>
              <a:rPr lang="ru-RU" sz="2800" dirty="0">
                <a:solidFill>
                  <a:srgbClr val="0070C0"/>
                </a:solidFill>
              </a:rPr>
              <a:t>="UTF-8"?&gt;</a:t>
            </a:r>
          </a:p>
          <a:p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&lt;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</a:rPr>
              <a:t>note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&gt;</a:t>
            </a:r>
          </a:p>
          <a:p>
            <a:r>
              <a:rPr lang="ru-RU" sz="2800" dirty="0"/>
              <a:t>   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&lt;</a:t>
            </a:r>
            <a:r>
              <a:rPr lang="ru-RU" sz="28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to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&gt;</a:t>
            </a:r>
            <a:r>
              <a:rPr lang="ru-RU" sz="2800" dirty="0" err="1"/>
              <a:t>Tove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&lt;/</a:t>
            </a:r>
            <a:r>
              <a:rPr lang="ru-RU" sz="28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to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&gt;</a:t>
            </a:r>
          </a:p>
          <a:p>
            <a:r>
              <a:rPr lang="ru-RU" sz="2800" dirty="0"/>
              <a:t>   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&lt;</a:t>
            </a:r>
            <a:r>
              <a:rPr lang="ru-RU" sz="28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from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&gt;</a:t>
            </a:r>
            <a:r>
              <a:rPr lang="ru-RU" sz="2800" dirty="0" err="1"/>
              <a:t>Jani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&lt;/</a:t>
            </a:r>
            <a:r>
              <a:rPr lang="ru-RU" sz="28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from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&gt;</a:t>
            </a:r>
          </a:p>
          <a:p>
            <a:r>
              <a:rPr lang="ru-RU" sz="2800" dirty="0"/>
              <a:t>   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&lt;</a:t>
            </a:r>
            <a:r>
              <a:rPr lang="ru-RU" sz="28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heading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&gt;</a:t>
            </a:r>
            <a:r>
              <a:rPr lang="ru-RU" sz="2800" dirty="0"/>
              <a:t>Напоминание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&lt;/</a:t>
            </a:r>
            <a:r>
              <a:rPr lang="ru-RU" sz="28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heading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&gt;</a:t>
            </a:r>
          </a:p>
          <a:p>
            <a:r>
              <a:rPr lang="ru-RU" sz="2800" dirty="0"/>
              <a:t>   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&lt;</a:t>
            </a:r>
            <a:r>
              <a:rPr lang="ru-RU" sz="28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body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&gt;</a:t>
            </a:r>
            <a:r>
              <a:rPr lang="ru-RU" sz="2800" dirty="0"/>
              <a:t>Не забудь обо мне в эти выходные!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&lt;/</a:t>
            </a:r>
            <a:r>
              <a:rPr lang="ru-RU" sz="28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body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&gt;</a:t>
            </a:r>
          </a:p>
          <a:p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&lt;/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</a:rPr>
              <a:t>note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791906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772F16B-745E-4B2F-A9CF-18B46E57B4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51520" y="260350"/>
            <a:ext cx="8640960" cy="110214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79350" rIns="0" bIns="15870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XML документы формируют древовидную структуру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13A292-4116-40E3-A73D-FFAFCEDCB95E}"/>
              </a:ext>
            </a:extLst>
          </p:cNvPr>
          <p:cNvSpPr txBox="1"/>
          <p:nvPr/>
        </p:nvSpPr>
        <p:spPr>
          <a:xfrm>
            <a:off x="577308" y="1052736"/>
            <a:ext cx="831517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2800" dirty="0"/>
          </a:p>
          <a:p>
            <a:r>
              <a:rPr lang="ru-RU" sz="28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ru-RU" sz="2800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корневой</a:t>
            </a:r>
            <a:r>
              <a:rPr lang="ru-RU" sz="28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endParaRPr lang="en-US" sz="2800" b="0" i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ru-RU" sz="28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ru-RU" sz="2800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потомок</a:t>
            </a:r>
            <a:r>
              <a:rPr lang="ru-RU" sz="28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				 			</a:t>
            </a:r>
            <a:r>
              <a:rPr lang="ru-RU" sz="28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ru-RU" sz="2800" b="0" i="0" dirty="0" err="1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подпотомок</a:t>
            </a:r>
            <a:r>
              <a:rPr lang="ru-RU" sz="28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.....</a:t>
            </a:r>
            <a:r>
              <a:rPr lang="ru-RU" sz="28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ru-RU" sz="2800" b="0" i="0" dirty="0" err="1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подпотомок</a:t>
            </a:r>
            <a:r>
              <a:rPr lang="ru-RU" sz="28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endParaRPr lang="en-US" sz="2800" b="0" i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28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	</a:t>
            </a:r>
            <a:r>
              <a:rPr lang="ru-RU" sz="28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ru-RU" sz="2800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потомок</a:t>
            </a:r>
            <a:r>
              <a:rPr lang="ru-RU" sz="28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endParaRPr lang="en-US" sz="2800" b="0" i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ru-RU" sz="28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ru-RU" sz="2800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корневой</a:t>
            </a:r>
            <a:r>
              <a:rPr lang="ru-RU" sz="28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911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53DAB1-4EE8-480A-9EAD-43AE2BE20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</a:br>
            <a:endParaRPr lang="ru-RU" dirty="0"/>
          </a:p>
        </p:txBody>
      </p:sp>
      <p:pic>
        <p:nvPicPr>
          <p:cNvPr id="2050" name="Picture 2" descr="Дерево XML">
            <a:extLst>
              <a:ext uri="{FF2B5EF4-FFF2-40B4-BE49-F238E27FC236}">
                <a16:creationId xmlns:a16="http://schemas.microsoft.com/office/drawing/2014/main" id="{DED427DD-3F70-4F9C-8871-7872949587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56" y="620688"/>
            <a:ext cx="8526271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5131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D989F66-AA94-4EBD-ADEE-44E1C9C7DDE0}"/>
              </a:ext>
            </a:extLst>
          </p:cNvPr>
          <p:cNvSpPr txBox="1"/>
          <p:nvPr/>
        </p:nvSpPr>
        <p:spPr>
          <a:xfrm>
            <a:off x="107504" y="332656"/>
            <a:ext cx="8568952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bookstore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	&lt;</a:t>
            </a:r>
            <a:r>
              <a:rPr lang="en-US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book </a:t>
            </a:r>
            <a:r>
              <a:rPr lang="en-US" b="0" i="0" dirty="0">
                <a:solidFill>
                  <a:srgbClr val="2F9C0A"/>
                </a:solidFill>
                <a:effectLst/>
                <a:latin typeface="Consolas" panose="020B0609020204030204" pitchFamily="49" charset="0"/>
              </a:rPr>
              <a:t>category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="</a:t>
            </a:r>
            <a:r>
              <a:rPr lang="en-US" b="0" i="0" dirty="0">
                <a:solidFill>
                  <a:srgbClr val="1990B8"/>
                </a:solidFill>
                <a:effectLst/>
                <a:latin typeface="Consolas" panose="020B0609020204030204" pitchFamily="49" charset="0"/>
              </a:rPr>
              <a:t>COOKING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"&gt;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		&lt;</a:t>
            </a:r>
            <a:r>
              <a:rPr lang="en-US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title </a:t>
            </a:r>
            <a:r>
              <a:rPr lang="en-US" b="0" i="0" dirty="0">
                <a:solidFill>
                  <a:srgbClr val="2F9C0A"/>
                </a:solidFill>
                <a:effectLst/>
                <a:latin typeface="Consolas" panose="020B0609020204030204" pitchFamily="49" charset="0"/>
              </a:rPr>
              <a:t>lang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="</a:t>
            </a:r>
            <a:r>
              <a:rPr lang="en-US" b="0" i="0" dirty="0" err="1">
                <a:solidFill>
                  <a:srgbClr val="1990B8"/>
                </a:solidFill>
                <a:effectLst/>
                <a:latin typeface="Consolas" panose="020B0609020204030204" pitchFamily="49" charset="0"/>
              </a:rPr>
              <a:t>en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"&gt;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Everyday Italian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title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				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author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Giada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Laurentiis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author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		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year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2005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year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		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price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30.00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price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book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book </a:t>
            </a:r>
            <a:r>
              <a:rPr lang="en-US" b="0" i="0" dirty="0">
                <a:solidFill>
                  <a:srgbClr val="2F9C0A"/>
                </a:solidFill>
                <a:effectLst/>
                <a:latin typeface="Consolas" panose="020B0609020204030204" pitchFamily="49" charset="0"/>
              </a:rPr>
              <a:t>category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="</a:t>
            </a:r>
            <a:r>
              <a:rPr lang="en-US" b="0" i="0" dirty="0">
                <a:solidFill>
                  <a:srgbClr val="1990B8"/>
                </a:solidFill>
                <a:effectLst/>
                <a:latin typeface="Consolas" panose="020B0609020204030204" pitchFamily="49" charset="0"/>
              </a:rPr>
              <a:t>CHILDREN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"&gt;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		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title </a:t>
            </a:r>
            <a:r>
              <a:rPr lang="en-US" b="0" i="0" dirty="0">
                <a:solidFill>
                  <a:srgbClr val="2F9C0A"/>
                </a:solidFill>
                <a:effectLst/>
                <a:latin typeface="Consolas" panose="020B0609020204030204" pitchFamily="49" charset="0"/>
              </a:rPr>
              <a:t>lang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="</a:t>
            </a:r>
            <a:r>
              <a:rPr lang="en-US" b="0" i="0" dirty="0" err="1">
                <a:solidFill>
                  <a:srgbClr val="1990B8"/>
                </a:solidFill>
                <a:effectLst/>
                <a:latin typeface="Consolas" panose="020B0609020204030204" pitchFamily="49" charset="0"/>
              </a:rPr>
              <a:t>en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"&gt;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Harry Potter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title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		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author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J K. Rowling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author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		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year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2005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year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		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price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29.99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price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book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book </a:t>
            </a:r>
            <a:r>
              <a:rPr lang="en-US" b="0" i="0" dirty="0">
                <a:solidFill>
                  <a:srgbClr val="2F9C0A"/>
                </a:solidFill>
                <a:effectLst/>
                <a:latin typeface="Consolas" panose="020B0609020204030204" pitchFamily="49" charset="0"/>
              </a:rPr>
              <a:t>category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="</a:t>
            </a:r>
            <a:r>
              <a:rPr lang="en-US" b="0" i="0" dirty="0">
                <a:solidFill>
                  <a:srgbClr val="1990B8"/>
                </a:solidFill>
                <a:effectLst/>
                <a:latin typeface="Consolas" panose="020B0609020204030204" pitchFamily="49" charset="0"/>
              </a:rPr>
              <a:t>WEB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"&gt;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		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title </a:t>
            </a:r>
            <a:r>
              <a:rPr lang="en-US" b="0" i="0" dirty="0">
                <a:solidFill>
                  <a:srgbClr val="2F9C0A"/>
                </a:solidFill>
                <a:effectLst/>
                <a:latin typeface="Consolas" panose="020B0609020204030204" pitchFamily="49" charset="0"/>
              </a:rPr>
              <a:t>lang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="</a:t>
            </a:r>
            <a:r>
              <a:rPr lang="en-US" b="0" i="0" dirty="0" err="1">
                <a:solidFill>
                  <a:srgbClr val="1990B8"/>
                </a:solidFill>
                <a:effectLst/>
                <a:latin typeface="Consolas" panose="020B0609020204030204" pitchFamily="49" charset="0"/>
              </a:rPr>
              <a:t>en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"&gt;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Learning XML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title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		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author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Erik T. Ray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author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		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year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2003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year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		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price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39.95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price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book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bookstore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313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9FC031-1997-4D64-A714-D2AF704C9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Правила синтаксиса </a:t>
            </a:r>
            <a:r>
              <a:rPr lang="en-US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XML</a:t>
            </a:r>
            <a:br>
              <a:rPr lang="en-US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4B1D97-7305-4CE8-9A91-FC716F6A7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Все XML элементы должны иметь закрывающий тег</a:t>
            </a:r>
            <a:endParaRPr lang="en-US" b="0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endParaRPr lang="ru-RU" b="0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r>
              <a:rPr lang="ru-RU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Теги </a:t>
            </a:r>
            <a:r>
              <a:rPr lang="en-US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XML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регистрозависимы</a:t>
            </a:r>
            <a:endParaRPr lang="en-US" b="0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endParaRPr lang="ru-RU" b="0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r>
              <a:rPr lang="ru-RU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XML элементы должны соблюдать корректную вложенность</a:t>
            </a:r>
            <a:endParaRPr lang="en-US" b="0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endParaRPr lang="ru-RU" b="0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r>
              <a:rPr lang="ru-RU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У XML документа должен быть корневой элемент</a:t>
            </a:r>
            <a:endParaRPr lang="en-US" b="0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endParaRPr lang="ru-RU" b="0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r>
              <a:rPr lang="ru-RU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Значения XML атрибутов должны заключаться в кавычки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4734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2D327355-A868-497B-B645-F20EA6BFA1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831654"/>
              </p:ext>
            </p:extLst>
          </p:nvPr>
        </p:nvGraphicFramePr>
        <p:xfrm>
          <a:off x="323528" y="1844824"/>
          <a:ext cx="8640960" cy="2979456"/>
        </p:xfrm>
        <a:graphic>
          <a:graphicData uri="http://schemas.openxmlformats.org/drawingml/2006/table">
            <a:tbl>
              <a:tblPr/>
              <a:tblGrid>
                <a:gridCol w="1890184">
                  <a:extLst>
                    <a:ext uri="{9D8B030D-6E8A-4147-A177-3AD203B41FA5}">
                      <a16:colId xmlns:a16="http://schemas.microsoft.com/office/drawing/2014/main" val="1591785433"/>
                    </a:ext>
                  </a:extLst>
                </a:gridCol>
                <a:gridCol w="1587755">
                  <a:extLst>
                    <a:ext uri="{9D8B030D-6E8A-4147-A177-3AD203B41FA5}">
                      <a16:colId xmlns:a16="http://schemas.microsoft.com/office/drawing/2014/main" val="1425401004"/>
                    </a:ext>
                  </a:extLst>
                </a:gridCol>
                <a:gridCol w="5163021">
                  <a:extLst>
                    <a:ext uri="{9D8B030D-6E8A-4147-A177-3AD203B41FA5}">
                      <a16:colId xmlns:a16="http://schemas.microsoft.com/office/drawing/2014/main" val="2809227154"/>
                    </a:ext>
                  </a:extLst>
                </a:gridCol>
              </a:tblGrid>
              <a:tr h="366283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dirty="0">
                          <a:solidFill>
                            <a:srgbClr val="2D2D2D"/>
                          </a:solidFill>
                          <a:effectLst/>
                        </a:rPr>
                        <a:t>Сущность</a:t>
                      </a:r>
                    </a:p>
                  </a:txBody>
                  <a:tcPr marL="65408" marR="65408" marT="65408" marB="65408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0B1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dirty="0">
                          <a:solidFill>
                            <a:srgbClr val="2D2D2D"/>
                          </a:solidFill>
                          <a:effectLst/>
                        </a:rPr>
                        <a:t>Символ</a:t>
                      </a:r>
                    </a:p>
                  </a:txBody>
                  <a:tcPr marL="65408" marR="65408" marT="65408" marB="65408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B3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dirty="0">
                          <a:solidFill>
                            <a:srgbClr val="2D2D2D"/>
                          </a:solidFill>
                          <a:effectLst/>
                        </a:rPr>
                        <a:t>Значение</a:t>
                      </a:r>
                    </a:p>
                  </a:txBody>
                  <a:tcPr marL="65408" marR="65408" marT="65408" marB="65408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BC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999226"/>
                  </a:ext>
                </a:extLst>
              </a:tr>
              <a:tr h="366283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</a:rPr>
                        <a:t>&amp;</a:t>
                      </a:r>
                      <a:r>
                        <a:rPr lang="en-US" sz="2400" dirty="0" err="1">
                          <a:effectLst/>
                        </a:rPr>
                        <a:t>lt</a:t>
                      </a:r>
                      <a:r>
                        <a:rPr lang="en-US" sz="2400" dirty="0">
                          <a:effectLst/>
                        </a:rPr>
                        <a:t>;</a:t>
                      </a:r>
                    </a:p>
                  </a:txBody>
                  <a:tcPr marL="65408" marR="65408" marT="65408" marB="6540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400" dirty="0">
                          <a:effectLst/>
                        </a:rPr>
                        <a:t>&lt;</a:t>
                      </a:r>
                    </a:p>
                  </a:txBody>
                  <a:tcPr marL="65408" marR="65408" marT="65408" marB="6540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400" dirty="0">
                          <a:effectLst/>
                        </a:rPr>
                        <a:t>меньше, чем</a:t>
                      </a:r>
                    </a:p>
                  </a:txBody>
                  <a:tcPr marL="65408" marR="65408" marT="65408" marB="6540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756386"/>
                  </a:ext>
                </a:extLst>
              </a:tr>
              <a:tr h="366283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</a:rPr>
                        <a:t>&amp;</a:t>
                      </a:r>
                      <a:r>
                        <a:rPr lang="en-US" sz="2400" dirty="0" err="1">
                          <a:effectLst/>
                        </a:rPr>
                        <a:t>gt</a:t>
                      </a:r>
                      <a:r>
                        <a:rPr lang="en-US" sz="2400" dirty="0">
                          <a:effectLst/>
                        </a:rPr>
                        <a:t>;</a:t>
                      </a:r>
                    </a:p>
                  </a:txBody>
                  <a:tcPr marL="65408" marR="65408" marT="65408" marB="6540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400" dirty="0">
                          <a:effectLst/>
                        </a:rPr>
                        <a:t>&gt;</a:t>
                      </a:r>
                    </a:p>
                  </a:txBody>
                  <a:tcPr marL="65408" marR="65408" marT="65408" marB="6540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400" dirty="0">
                          <a:effectLst/>
                        </a:rPr>
                        <a:t>больше, чем</a:t>
                      </a:r>
                    </a:p>
                  </a:txBody>
                  <a:tcPr marL="65408" marR="65408" marT="65408" marB="6540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589489"/>
                  </a:ext>
                </a:extLst>
              </a:tr>
              <a:tr h="366283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</a:rPr>
                        <a:t>&amp;amp;</a:t>
                      </a:r>
                    </a:p>
                  </a:txBody>
                  <a:tcPr marL="65408" marR="65408" marT="65408" marB="6540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400" dirty="0">
                          <a:effectLst/>
                        </a:rPr>
                        <a:t>&amp;</a:t>
                      </a:r>
                    </a:p>
                  </a:txBody>
                  <a:tcPr marL="65408" marR="65408" marT="65408" marB="6540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400" dirty="0">
                          <a:effectLst/>
                        </a:rPr>
                        <a:t>амперсанд</a:t>
                      </a:r>
                    </a:p>
                  </a:txBody>
                  <a:tcPr marL="65408" marR="65408" marT="65408" marB="6540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529498"/>
                  </a:ext>
                </a:extLst>
              </a:tr>
              <a:tr h="366283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</a:rPr>
                        <a:t>&amp;apos;</a:t>
                      </a:r>
                    </a:p>
                  </a:txBody>
                  <a:tcPr marL="65408" marR="65408" marT="65408" marB="6540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400" dirty="0">
                          <a:effectLst/>
                        </a:rPr>
                        <a:t>'</a:t>
                      </a:r>
                    </a:p>
                  </a:txBody>
                  <a:tcPr marL="65408" marR="65408" marT="65408" marB="6540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400" dirty="0">
                          <a:effectLst/>
                        </a:rPr>
                        <a:t>апостроф</a:t>
                      </a:r>
                    </a:p>
                  </a:txBody>
                  <a:tcPr marL="65408" marR="65408" marT="65408" marB="6540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813932"/>
                  </a:ext>
                </a:extLst>
              </a:tr>
              <a:tr h="366283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</a:rPr>
                        <a:t>&amp;</a:t>
                      </a:r>
                      <a:r>
                        <a:rPr lang="en-US" sz="2400" dirty="0" err="1">
                          <a:effectLst/>
                        </a:rPr>
                        <a:t>quot</a:t>
                      </a:r>
                      <a:r>
                        <a:rPr lang="en-US" sz="2400" dirty="0">
                          <a:effectLst/>
                        </a:rPr>
                        <a:t>;</a:t>
                      </a:r>
                    </a:p>
                  </a:txBody>
                  <a:tcPr marL="65408" marR="65408" marT="65408" marB="6540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400" dirty="0">
                          <a:effectLst/>
                        </a:rPr>
                        <a:t>"</a:t>
                      </a:r>
                    </a:p>
                  </a:txBody>
                  <a:tcPr marL="65408" marR="65408" marT="65408" marB="6540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400" dirty="0">
                          <a:effectLst/>
                        </a:rPr>
                        <a:t>кавычки</a:t>
                      </a:r>
                    </a:p>
                  </a:txBody>
                  <a:tcPr marL="65408" marR="65408" marT="65408" marB="6540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7137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B66C151B-5979-4326-8773-074FCBF22C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342" y="417875"/>
            <a:ext cx="89366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800" dirty="0">
                <a:solidFill>
                  <a:srgbClr val="333333"/>
                </a:solidFill>
                <a:latin typeface="Georgia" panose="02040502050405020303" pitchFamily="18" charset="0"/>
              </a:rPr>
              <a:t>В XML существует 5 предопределенных сущностей:</a:t>
            </a:r>
          </a:p>
        </p:txBody>
      </p:sp>
    </p:spTree>
    <p:extLst>
      <p:ext uri="{BB962C8B-B14F-4D97-AF65-F5344CB8AC3E}">
        <p14:creationId xmlns:p14="http://schemas.microsoft.com/office/powerpoint/2010/main" val="807430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162B544-86F2-4303-BFC2-756744A69F7E}"/>
              </a:ext>
            </a:extLst>
          </p:cNvPr>
          <p:cNvSpPr txBox="1"/>
          <p:nvPr/>
        </p:nvSpPr>
        <p:spPr>
          <a:xfrm>
            <a:off x="251520" y="476672"/>
            <a:ext cx="457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800" dirty="0">
                <a:solidFill>
                  <a:srgbClr val="333333"/>
                </a:solidFill>
                <a:latin typeface="Georgia" panose="02040502050405020303" pitchFamily="18" charset="0"/>
              </a:rPr>
              <a:t>Комментарии в </a:t>
            </a:r>
            <a:r>
              <a:rPr lang="en-US" sz="2800" dirty="0">
                <a:solidFill>
                  <a:srgbClr val="333333"/>
                </a:solidFill>
                <a:latin typeface="Georgia" panose="02040502050405020303" pitchFamily="18" charset="0"/>
              </a:rPr>
              <a:t>XML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139891-FF99-45D1-847D-138A9C604927}"/>
              </a:ext>
            </a:extLst>
          </p:cNvPr>
          <p:cNvSpPr txBox="1"/>
          <p:nvPr/>
        </p:nvSpPr>
        <p:spPr>
          <a:xfrm>
            <a:off x="251520" y="126876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0" i="0" dirty="0">
                <a:solidFill>
                  <a:srgbClr val="7D8B99"/>
                </a:solidFill>
                <a:effectLst/>
                <a:latin typeface="Consolas" panose="020B0609020204030204" pitchFamily="49" charset="0"/>
              </a:rPr>
              <a:t>&lt;!-- Это комментарий --&gt;</a:t>
            </a:r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54E0CF-16A0-4DC8-ACC5-CDCC0953068E}"/>
              </a:ext>
            </a:extLst>
          </p:cNvPr>
          <p:cNvSpPr txBox="1"/>
          <p:nvPr/>
        </p:nvSpPr>
        <p:spPr>
          <a:xfrm>
            <a:off x="247724" y="2348880"/>
            <a:ext cx="569242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800" dirty="0">
                <a:solidFill>
                  <a:srgbClr val="333333"/>
                </a:solidFill>
                <a:latin typeface="Georgia" panose="02040502050405020303" pitchFamily="18" charset="0"/>
              </a:rPr>
              <a:t>В </a:t>
            </a:r>
            <a:r>
              <a:rPr lang="en-US" sz="2800" dirty="0">
                <a:solidFill>
                  <a:srgbClr val="333333"/>
                </a:solidFill>
                <a:latin typeface="Georgia" panose="02040502050405020303" pitchFamily="18" charset="0"/>
              </a:rPr>
              <a:t>XML </a:t>
            </a:r>
            <a:r>
              <a:rPr lang="ru-RU" sz="2800" dirty="0">
                <a:solidFill>
                  <a:srgbClr val="333333"/>
                </a:solidFill>
                <a:latin typeface="Georgia" panose="02040502050405020303" pitchFamily="18" charset="0"/>
              </a:rPr>
              <a:t>пробелы сохраняются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8721ED-6512-4358-AFD8-F8E7DCA2EFF4}"/>
              </a:ext>
            </a:extLst>
          </p:cNvPr>
          <p:cNvSpPr txBox="1"/>
          <p:nvPr/>
        </p:nvSpPr>
        <p:spPr>
          <a:xfrm>
            <a:off x="270594" y="3398222"/>
            <a:ext cx="862188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800" dirty="0">
                <a:solidFill>
                  <a:srgbClr val="333333"/>
                </a:solidFill>
                <a:latin typeface="Georgia" panose="02040502050405020303" pitchFamily="18" charset="0"/>
              </a:rPr>
              <a:t>В XML новая строка сохраняется как LF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D26821-BC91-4720-BB13-B70C370333B1}"/>
              </a:ext>
            </a:extLst>
          </p:cNvPr>
          <p:cNvSpPr txBox="1"/>
          <p:nvPr/>
        </p:nvSpPr>
        <p:spPr>
          <a:xfrm>
            <a:off x="247724" y="4447564"/>
            <a:ext cx="720459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800" dirty="0">
                <a:solidFill>
                  <a:srgbClr val="333333"/>
                </a:solidFill>
                <a:latin typeface="Georgia" panose="02040502050405020303" pitchFamily="18" charset="0"/>
              </a:rPr>
              <a:t>Синтаксически верный </a:t>
            </a:r>
            <a:r>
              <a:rPr lang="en-US" sz="2800" dirty="0">
                <a:solidFill>
                  <a:srgbClr val="333333"/>
                </a:solidFill>
                <a:latin typeface="Georgia" panose="02040502050405020303" pitchFamily="18" charset="0"/>
              </a:rPr>
              <a:t>XML </a:t>
            </a:r>
            <a:r>
              <a:rPr lang="ru-RU" sz="2800" dirty="0">
                <a:solidFill>
                  <a:srgbClr val="333333"/>
                </a:solidFill>
                <a:latin typeface="Georgia" panose="02040502050405020303" pitchFamily="18" charset="0"/>
              </a:rPr>
              <a:t>документ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781F0F3-F33D-4B12-84EF-40E44B39F57A}"/>
              </a:ext>
            </a:extLst>
          </p:cNvPr>
          <p:cNvSpPr txBox="1"/>
          <p:nvPr/>
        </p:nvSpPr>
        <p:spPr>
          <a:xfrm>
            <a:off x="257274" y="5589240"/>
            <a:ext cx="457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800" dirty="0">
                <a:solidFill>
                  <a:srgbClr val="333333"/>
                </a:solidFill>
                <a:latin typeface="Georgia" panose="02040502050405020303" pitchFamily="18" charset="0"/>
              </a:rPr>
              <a:t>Пустые </a:t>
            </a:r>
            <a:r>
              <a:rPr lang="en-US" sz="2800" dirty="0">
                <a:solidFill>
                  <a:srgbClr val="333333"/>
                </a:solidFill>
                <a:latin typeface="Georgia" panose="02040502050405020303" pitchFamily="18" charset="0"/>
              </a:rPr>
              <a:t>XML </a:t>
            </a:r>
            <a:r>
              <a:rPr lang="ru-RU" sz="2800" dirty="0">
                <a:solidFill>
                  <a:srgbClr val="333333"/>
                </a:solidFill>
                <a:latin typeface="Georgia" panose="02040502050405020303" pitchFamily="18" charset="0"/>
              </a:rPr>
              <a:t>элементы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17675C7-9727-4FBA-861D-9186287E4F74}"/>
              </a:ext>
            </a:extLst>
          </p:cNvPr>
          <p:cNvSpPr txBox="1"/>
          <p:nvPr/>
        </p:nvSpPr>
        <p:spPr>
          <a:xfrm>
            <a:off x="323528" y="6361582"/>
            <a:ext cx="20882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book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&gt;&lt;/</a:t>
            </a:r>
            <a:r>
              <a:rPr lang="en-US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book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endParaRPr lang="ru-RU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CCF9EE5-E255-4B4A-B39D-9338E6EEC59D}"/>
              </a:ext>
            </a:extLst>
          </p:cNvPr>
          <p:cNvSpPr txBox="1"/>
          <p:nvPr/>
        </p:nvSpPr>
        <p:spPr>
          <a:xfrm>
            <a:off x="3203848" y="6345583"/>
            <a:ext cx="14939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i="0" dirty="0">
                <a:solidFill>
                  <a:srgbClr val="C92C2C"/>
                </a:solidFill>
                <a:effectLst/>
                <a:latin typeface="Consolas" panose="020B0609020204030204" pitchFamily="49" charset="0"/>
              </a:rPr>
              <a:t>book 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/&gt;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5362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  <p:bldP spid="17" grpId="0"/>
      <p:bldP spid="19" grpId="0"/>
      <p:bldP spid="2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752</Words>
  <Application>Microsoft Office PowerPoint</Application>
  <PresentationFormat>Экран (4:3)</PresentationFormat>
  <Paragraphs>128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Consolas</vt:lpstr>
      <vt:lpstr>Georgia</vt:lpstr>
      <vt:lpstr>Тема Office</vt:lpstr>
      <vt:lpstr>Презентация PowerPoint</vt:lpstr>
      <vt:lpstr>Что такое XML? </vt:lpstr>
      <vt:lpstr>Презентация PowerPoint</vt:lpstr>
      <vt:lpstr>Презентация PowerPoint</vt:lpstr>
      <vt:lpstr> </vt:lpstr>
      <vt:lpstr>Презентация PowerPoint</vt:lpstr>
      <vt:lpstr>Правила синтаксиса XML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Artem Antonov</dc:creator>
  <cp:lastModifiedBy>Kolyan</cp:lastModifiedBy>
  <cp:revision>17</cp:revision>
  <dcterms:created xsi:type="dcterms:W3CDTF">2021-02-07T13:23:41Z</dcterms:created>
  <dcterms:modified xsi:type="dcterms:W3CDTF">2022-02-09T21:16:54Z</dcterms:modified>
</cp:coreProperties>
</file>