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F1C41-90F6-4E57-95CE-13E864B84314}" type="datetimeFigureOut">
              <a:rPr lang="ru-RU" smtClean="0"/>
              <a:pPr/>
              <a:t>14.10.2020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F00C4-0809-4813-B8A4-F37DA25656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F1C41-90F6-4E57-95CE-13E864B84314}" type="datetimeFigureOut">
              <a:rPr lang="ru-RU" smtClean="0"/>
              <a:pPr/>
              <a:t>14.10.2020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F00C4-0809-4813-B8A4-F37DA25656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F1C41-90F6-4E57-95CE-13E864B84314}" type="datetimeFigureOut">
              <a:rPr lang="ru-RU" smtClean="0"/>
              <a:pPr/>
              <a:t>14.10.2020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F00C4-0809-4813-B8A4-F37DA25656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F1C41-90F6-4E57-95CE-13E864B84314}" type="datetimeFigureOut">
              <a:rPr lang="ru-RU" smtClean="0"/>
              <a:pPr/>
              <a:t>14.10.2020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F00C4-0809-4813-B8A4-F37DA25656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F1C41-90F6-4E57-95CE-13E864B84314}" type="datetimeFigureOut">
              <a:rPr lang="ru-RU" smtClean="0"/>
              <a:pPr/>
              <a:t>14.10.2020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F00C4-0809-4813-B8A4-F37DA25656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F1C41-90F6-4E57-95CE-13E864B84314}" type="datetimeFigureOut">
              <a:rPr lang="ru-RU" smtClean="0"/>
              <a:pPr/>
              <a:t>14.10.2020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F00C4-0809-4813-B8A4-F37DA25656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F1C41-90F6-4E57-95CE-13E864B84314}" type="datetimeFigureOut">
              <a:rPr lang="ru-RU" smtClean="0"/>
              <a:pPr/>
              <a:t>14.10.2020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F00C4-0809-4813-B8A4-F37DA25656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F1C41-90F6-4E57-95CE-13E864B84314}" type="datetimeFigureOut">
              <a:rPr lang="ru-RU" smtClean="0"/>
              <a:pPr/>
              <a:t>14.10.2020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F00C4-0809-4813-B8A4-F37DA25656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F1C41-90F6-4E57-95CE-13E864B84314}" type="datetimeFigureOut">
              <a:rPr lang="ru-RU" smtClean="0"/>
              <a:pPr/>
              <a:t>14.10.2020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F00C4-0809-4813-B8A4-F37DA25656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F1C41-90F6-4E57-95CE-13E864B84314}" type="datetimeFigureOut">
              <a:rPr lang="ru-RU" smtClean="0"/>
              <a:pPr/>
              <a:t>14.10.2020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F00C4-0809-4813-B8A4-F37DA25656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F1C41-90F6-4E57-95CE-13E864B84314}" type="datetimeFigureOut">
              <a:rPr lang="ru-RU" smtClean="0"/>
              <a:pPr/>
              <a:t>14.10.2020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F00C4-0809-4813-B8A4-F37DA25656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BF1C41-90F6-4E57-95CE-13E864B84314}" type="datetimeFigureOut">
              <a:rPr lang="ru-RU" smtClean="0"/>
              <a:pPr/>
              <a:t>14.10.2020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CF00C4-0809-4813-B8A4-F37DA25656D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E%D0%BF%D1%80%D0%B5%D0%B4%D0%B5%D0%BB%D0%B8%D1%82%D0%B5%D0%BB%D1%8C" TargetMode="External"/><Relationship Id="rId2" Type="http://schemas.openxmlformats.org/officeDocument/2006/relationships/hyperlink" Target="https://ru.wikipedia.org/wiki/%D0%90%D0%BD%D0%B3%D0%BB%D0%B8%D0%B9%D1%81%D0%BA%D0%B8%D0%B9_%D1%8F%D0%B7%D1%8B%D0%BA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ru.wikipedia.org/wiki/%D0%A0%D0%B5%D1%81%D1%83%D1%80%D1%81" TargetMode="External"/><Relationship Id="rId4" Type="http://schemas.openxmlformats.org/officeDocument/2006/relationships/hyperlink" Target="https://ru.wikipedia.org/w/index.php?title=%D0%9C%D0%B5%D1%81%D1%82%D0%BE%D0%BD%D0%B0%D1%85%D0%BE%D0%B6%D0%B4%D0%B5%D0%BD%D0%B8%D0%B5&amp;action=edit&amp;redlink=1" TargetMode="Externa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HTTP" TargetMode="External"/><Relationship Id="rId3" Type="http://schemas.openxmlformats.org/officeDocument/2006/relationships/hyperlink" Target="https://ru.wikipedia.org/wiki/%D0%A1%D0%B8%D0%BD%D1%82%D0%B0%D0%BA%D1%81%D0%B8%D1%81" TargetMode="External"/><Relationship Id="rId7" Type="http://schemas.openxmlformats.org/officeDocument/2006/relationships/hyperlink" Target="https://ru.wikipedia.org/wiki/1999_%D0%B3%D0%BE%D0%B4" TargetMode="External"/><Relationship Id="rId2" Type="http://schemas.openxmlformats.org/officeDocument/2006/relationships/hyperlink" Target="https://ru.wikipedia.org/wiki/199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ools.ietf.org/html/rfc1945" TargetMode="External"/><Relationship Id="rId5" Type="http://schemas.openxmlformats.org/officeDocument/2006/relationships/hyperlink" Target="https://ru.wikipedia.org/wiki/1996_%D0%B3%D0%BE%D0%B4" TargetMode="External"/><Relationship Id="rId4" Type="http://schemas.openxmlformats.org/officeDocument/2006/relationships/hyperlink" Target="https://ru.wikipedia.org/wiki/%D0%A1%D0%B5%D0%BC%D0%B0%D0%BD%D1%82%D0%B8%D0%BA%D0%B0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ru.wikipedia.org/wiki/%D0%90%D0%BD%D0%B3%D0%BB%D0%B8%D0%B9%D1%81%D0%BA%D0%B8%D0%B9_%D1%8F%D0%B7%D1%8B%D0%BA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A1%D0%BF%D0%B8%D1%81%D0%BE%D0%BA_%D0%B7%D0%B0%D0%B3%D0%BE%D0%BB%D0%BE%D0%B2%D0%BA%D0%BE%D0%B2_HTTP" TargetMode="External"/><Relationship Id="rId2" Type="http://schemas.openxmlformats.org/officeDocument/2006/relationships/hyperlink" Target="https://ru.wikipedia.org/wiki/%D0%90%D0%BD%D0%B3%D0%BB%D0%B8%D0%B9%D1%81%D0%BA%D0%B8%D0%B9_%D1%8F%D0%B7%D1%8B%D0%BA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ru.wikipedia.org/wiki/%D0%A1%D0%BF%D0%B8%D1%81%D0%BE%D0%BA_%D0%BA%D0%BE%D0%B4%D0%BE%D0%B2_%D1%81%D0%BE%D1%81%D1%82%D0%BE%D1%8F%D0%BD%D0%B8%D1%8F_HTTP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tools.ietf.org/html/rfc822" TargetMode="External"/><Relationship Id="rId2" Type="http://schemas.openxmlformats.org/officeDocument/2006/relationships/hyperlink" Target="https://ru.wikipedia.org/wiki/%D0%90%D0%BD%D0%B3%D0%BB%D0%B8%D0%B9%D1%81%D0%BA%D0%B8%D0%B9_%D1%8F%D0%B7%D1%8B%D0%BA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ru.wikipedia.org/wiki/%D0%A1%D0%BF%D0%B8%D1%81%D0%BE%D0%BA_%D0%B7%D0%B0%D0%B3%D0%BE%D0%BB%D0%BE%D0%B2%D0%BA%D0%BE%D0%B2_HTTP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ru.wikipedia.org/wiki/HTTP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A1%D0%BF%D0%B8%D1%81%D0%BE%D0%BA_%D0%BA%D0%BE%D0%B4%D0%BE%D0%B2_%D1%81%D0%BE%D1%81%D1%82%D0%BE%D1%8F%D0%BD%D0%B8%D1%8F_HTTP" TargetMode="External"/><Relationship Id="rId2" Type="http://schemas.openxmlformats.org/officeDocument/2006/relationships/hyperlink" Target="https://ru.wikipedia.org/wiki/HTTP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tools.ietf.org/html/rfc1738" TargetMode="External"/><Relationship Id="rId3" Type="http://schemas.openxmlformats.org/officeDocument/2006/relationships/hyperlink" Target="https://ru.wikipedia.org/wiki/1990_%D0%B3%D0%BE%D0%B4" TargetMode="External"/><Relationship Id="rId7" Type="http://schemas.openxmlformats.org/officeDocument/2006/relationships/hyperlink" Target="https://ru.wikipedia.org/wiki/%D0%A8%D0%B2%D0%B5%D0%B9%D1%86%D0%B0%D1%80%D0%B8%D1%8F" TargetMode="External"/><Relationship Id="rId2" Type="http://schemas.openxmlformats.org/officeDocument/2006/relationships/hyperlink" Target="https://ru.wikipedia.org/wiki/%D0%91%D0%B5%D1%80%D0%BD%D0%B5%D1%80%D1%81-%D0%9B%D0%B8,_%D0%A2%D0%B8%D0%BC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%D0%96%D0%B5%D0%BD%D0%B5%D0%B2%D0%B0" TargetMode="External"/><Relationship Id="rId11" Type="http://schemas.openxmlformats.org/officeDocument/2006/relationships/hyperlink" Target="https://ru.wikipedia.org/wiki/IETF" TargetMode="External"/><Relationship Id="rId5" Type="http://schemas.openxmlformats.org/officeDocument/2006/relationships/hyperlink" Target="https://ru.wikipedia.org/wiki/CERN" TargetMode="External"/><Relationship Id="rId10" Type="http://schemas.openxmlformats.org/officeDocument/2006/relationships/hyperlink" Target="https://ru.wikipedia.org/wiki/URI" TargetMode="External"/><Relationship Id="rId4" Type="http://schemas.openxmlformats.org/officeDocument/2006/relationships/hyperlink" Target="https://ru.wikipedia.org/wiki/%D0%A4%D1%80%D0%B0%D0%BD%D1%86%D1%83%D0%B7%D1%81%D0%BA%D0%B8%D0%B9_%D1%8F%D0%B7%D1%8B%D0%BA" TargetMode="External"/><Relationship Id="rId9" Type="http://schemas.openxmlformats.org/officeDocument/2006/relationships/hyperlink" Target="https://tools.ietf.org/html/rfc1630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ru.wikipedia.org/wiki/%D0%9C%D0%B5%D0%BD%D0%B5%D0%B4%D0%B6%D0%B5%D1%80_%D0%B7%D0%B0%D0%BA%D0%B0%D1%87%D0%B5%D0%BA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HTTP_403" TargetMode="External"/><Relationship Id="rId2" Type="http://schemas.openxmlformats.org/officeDocument/2006/relationships/hyperlink" Target="https://ru.wikipedia.org/wiki/%D0%90%D0%BD%D0%B3%D0%BB%D0%B8%D0%B9%D1%81%D0%BA%D0%B8%D0%B9_%D1%8F%D0%B7%D1%8B%D0%BA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tools.ietf.org/html/rfc2616" TargetMode="External"/><Relationship Id="rId4" Type="http://schemas.openxmlformats.org/officeDocument/2006/relationships/hyperlink" Target="https://ru.wikipedia.org/wiki/HTTP_404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tools.ietf.org/html/rfc2046" TargetMode="External"/><Relationship Id="rId2" Type="http://schemas.openxmlformats.org/officeDocument/2006/relationships/hyperlink" Target="https://ru.wikipedia.org/wiki/%D0%98%D0%B5%D1%80%D0%B0%D1%80%D1%85%D0%B8%D1%87%D0%B5%D1%81%D0%BA%D0%B0%D1%8F_%D1%81%D1%82%D1%80%D1%83%D0%BA%D1%82%D1%83%D1%80%D0%B0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%D0%A7%D0%B8%D1%81%D0%BB%D0%BE" TargetMode="External"/><Relationship Id="rId3" Type="http://schemas.openxmlformats.org/officeDocument/2006/relationships/hyperlink" Target="https://ru.wikipedia.org/wiki/%D0%94%D0%BE%D0%BC%D0%B5%D0%BD%D0%BD%D0%BE%D0%B5_%D0%B8%D0%BC%D1%8F" TargetMode="External"/><Relationship Id="rId7" Type="http://schemas.openxmlformats.org/officeDocument/2006/relationships/hyperlink" Target="https://ru.wikipedia.org/wiki/%D0%A1%D0%B8%D1%81%D1%82%D0%B5%D0%BC%D0%B0_%D1%81%D1%87%D0%B8%D1%81%D0%BB%D0%B5%D0%BD%D0%B8%D1%8F" TargetMode="External"/><Relationship Id="rId2" Type="http://schemas.openxmlformats.org/officeDocument/2006/relationships/hyperlink" Target="https://ru.wikipedia.org/wiki/%D0%9F%D0%B0%D1%80%D0%BE%D0%BB%D1%8C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IP-%D0%B0%D0%B4%D1%80%D0%B5%D1%81" TargetMode="External"/><Relationship Id="rId11" Type="http://schemas.openxmlformats.org/officeDocument/2006/relationships/hyperlink" Target="https://ru.wikipedia.org/wiki/HTTP" TargetMode="External"/><Relationship Id="rId5" Type="http://schemas.openxmlformats.org/officeDocument/2006/relationships/hyperlink" Target="https://ru.wikipedia.org/wiki/DNS" TargetMode="External"/><Relationship Id="rId10" Type="http://schemas.openxmlformats.org/officeDocument/2006/relationships/hyperlink" Target="https://ru.wikipedia.org/wiki/%D0%98%D0%BD%D1%84%D0%BE%D1%80%D0%BC%D0%B0%D1%86%D0%B8%D1%8F" TargetMode="External"/><Relationship Id="rId4" Type="http://schemas.openxmlformats.org/officeDocument/2006/relationships/hyperlink" Target="https://ru.wikipedia.org/wiki/%D0%A5%D0%BE%D1%81%D1%82" TargetMode="External"/><Relationship Id="rId9" Type="http://schemas.openxmlformats.org/officeDocument/2006/relationships/hyperlink" Target="https://ru.wikipedia.org/wiki/%D0%9F%D0%BE%D1%80%D1%82_(TCP/UDP)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%D0%AD%D0%BB%D0%B5%D0%BA%D1%82%D1%80%D0%BE%D0%BD%D0%BD%D0%B0%D1%8F_%D0%BF%D0%BE%D1%87%D1%82%D0%B0" TargetMode="External"/><Relationship Id="rId13" Type="http://schemas.openxmlformats.org/officeDocument/2006/relationships/hyperlink" Target="https://ru.wikipedia.org/wiki/Prospero" TargetMode="External"/><Relationship Id="rId18" Type="http://schemas.openxmlformats.org/officeDocument/2006/relationships/hyperlink" Target="https://ru.wikipedia.org/wiki/Data:_URL" TargetMode="External"/><Relationship Id="rId3" Type="http://schemas.openxmlformats.org/officeDocument/2006/relationships/hyperlink" Target="https://ru.wikipedia.org/wiki/%D0%93%D0%B8%D0%BF%D0%B5%D1%80%D1%82%D0%B5%D0%BA%D1%81%D1%82" TargetMode="External"/><Relationship Id="rId7" Type="http://schemas.openxmlformats.org/officeDocument/2006/relationships/hyperlink" Target="https://ru.wikipedia.org/wiki/Gopher_(%D1%81%D0%B5%D1%82%D0%B5%D0%B2%D0%BE%D0%B9_%D0%BF%D1%80%D0%BE%D1%82%D0%BE%D0%BA%D0%BE%D0%BB)" TargetMode="External"/><Relationship Id="rId12" Type="http://schemas.openxmlformats.org/officeDocument/2006/relationships/hyperlink" Target="https://ru.wikipedia.org/wiki/Server_Message_Block" TargetMode="External"/><Relationship Id="rId17" Type="http://schemas.openxmlformats.org/officeDocument/2006/relationships/hyperlink" Target="https://ru.wikipedia.org/wiki/%D0%A4%D0%B0%D0%B9%D0%BB" TargetMode="External"/><Relationship Id="rId2" Type="http://schemas.openxmlformats.org/officeDocument/2006/relationships/hyperlink" Target="https://ru.wikipedia.org/wiki/FTP" TargetMode="External"/><Relationship Id="rId16" Type="http://schemas.openxmlformats.org/officeDocument/2006/relationships/hyperlink" Target="https://ru.wikipedia.org/wiki/Jabber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TLS" TargetMode="External"/><Relationship Id="rId11" Type="http://schemas.openxmlformats.org/officeDocument/2006/relationships/hyperlink" Target="https://ru.wikipedia.org/wiki/IRC" TargetMode="External"/><Relationship Id="rId5" Type="http://schemas.openxmlformats.org/officeDocument/2006/relationships/hyperlink" Target="https://ru.wikipedia.org/wiki/SSL" TargetMode="External"/><Relationship Id="rId15" Type="http://schemas.openxmlformats.org/officeDocument/2006/relationships/hyperlink" Target="https://ru.wikipedia.org/wiki/WAIS" TargetMode="External"/><Relationship Id="rId10" Type="http://schemas.openxmlformats.org/officeDocument/2006/relationships/hyperlink" Target="https://ru.wikipedia.org/wiki/NNTP" TargetMode="External"/><Relationship Id="rId4" Type="http://schemas.openxmlformats.org/officeDocument/2006/relationships/hyperlink" Target="https://ru.wikipedia.org/wiki/HTTP" TargetMode="External"/><Relationship Id="rId9" Type="http://schemas.openxmlformats.org/officeDocument/2006/relationships/hyperlink" Target="https://ru.wikipedia.org/wiki/Usenet" TargetMode="External"/><Relationship Id="rId14" Type="http://schemas.openxmlformats.org/officeDocument/2006/relationships/hyperlink" Target="https://ru.wikipedia.org/wiki/Telnet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SMS" TargetMode="External"/><Relationship Id="rId13" Type="http://schemas.openxmlformats.org/officeDocument/2006/relationships/hyperlink" Target="https://ru.wikipedia.org/wiki/Android" TargetMode="External"/><Relationship Id="rId18" Type="http://schemas.openxmlformats.org/officeDocument/2006/relationships/hyperlink" Target="https://ru.wikipedia.org/wiki/Web-%D1%81%D1%82%D1%80%D0%B0%D0%BD%D0%B8%D1%86%D0%B0" TargetMode="External"/><Relationship Id="rId3" Type="http://schemas.openxmlformats.org/officeDocument/2006/relationships/hyperlink" Target="https://ru.wikipedia.org/wiki/%D0%9F%D0%BE%D1%87%D1%82%D0%BE%D0%B2%D1%8B%D0%B9_%D1%81%D0%B5%D1%80%D0%B2%D0%B5%D1%80" TargetMode="External"/><Relationship Id="rId21" Type="http://schemas.openxmlformats.org/officeDocument/2006/relationships/hyperlink" Target="https://ru.wikipedia.org/wiki/Opera" TargetMode="External"/><Relationship Id="rId7" Type="http://schemas.openxmlformats.org/officeDocument/2006/relationships/hyperlink" Target="https://ru.wikipedia.org/wiki/Skype" TargetMode="External"/><Relationship Id="rId12" Type="http://schemas.openxmlformats.org/officeDocument/2006/relationships/hyperlink" Target="https://ru.wikipedia.org/wiki/%D0%9E%D0%B4%D0%BD%D0%BE%D1%80%D0%B0%D0%BD%D0%B3%D0%BE%D0%B2%D0%B0%D1%8F_%D1%81%D0%B5%D1%82%D1%8C" TargetMode="External"/><Relationship Id="rId17" Type="http://schemas.openxmlformats.org/officeDocument/2006/relationships/hyperlink" Target="https://ru.wikipedia.org/wiki/%D0%98%D1%81%D1%85%D0%BE%D0%B4%D0%BD%D1%8B%D0%B9_%D0%BA%D0%BE%D0%B4" TargetMode="External"/><Relationship Id="rId2" Type="http://schemas.openxmlformats.org/officeDocument/2006/relationships/hyperlink" Target="https://ru.wikipedia.org/wiki/MIME" TargetMode="External"/><Relationship Id="rId16" Type="http://schemas.openxmlformats.org/officeDocument/2006/relationships/hyperlink" Target="https://ru.wikipedia.org/wiki/View-source" TargetMode="External"/><Relationship Id="rId20" Type="http://schemas.openxmlformats.org/officeDocument/2006/relationships/hyperlink" Target="https://ru.wikipedia.org/wiki/UR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ANSI" TargetMode="External"/><Relationship Id="rId11" Type="http://schemas.openxmlformats.org/officeDocument/2006/relationships/hyperlink" Target="https://ru.wikipedia.org/wiki/EDonkey2000_(%D1%81%D0%B5%D1%82%D1%8C)" TargetMode="External"/><Relationship Id="rId5" Type="http://schemas.openxmlformats.org/officeDocument/2006/relationships/hyperlink" Target="https://ru.wikipedia.org/wiki/Telnet" TargetMode="External"/><Relationship Id="rId15" Type="http://schemas.openxmlformats.org/officeDocument/2006/relationships/hyperlink" Target="https://ru.wikipedia.org/wiki/%D0%91%D0%B8%D1%82%D0%BA%D0%BE%D0%B9%D0%BD" TargetMode="External"/><Relationship Id="rId10" Type="http://schemas.openxmlformats.org/officeDocument/2006/relationships/hyperlink" Target="https://ru.wikipedia.org/wiki/%D0%A4%D0%B0%D0%B9%D0%BB%D0%BE%D0%BE%D0%B1%D0%BC%D0%B5%D0%BD%D0%BD%D0%B0%D1%8F_%D1%81%D0%B5%D1%82%D1%8C" TargetMode="External"/><Relationship Id="rId19" Type="http://schemas.openxmlformats.org/officeDocument/2006/relationships/hyperlink" Target="https://ru.wikipedia.org/wiki/Google_Chrome" TargetMode="External"/><Relationship Id="rId4" Type="http://schemas.openxmlformats.org/officeDocument/2006/relationships/hyperlink" Target="https://ru.wikipedia.org/wiki/Network_File_System" TargetMode="External"/><Relationship Id="rId9" Type="http://schemas.openxmlformats.org/officeDocument/2006/relationships/hyperlink" Target="https://ru.wikipedia.org/wiki/%D0%9C%D0%BE%D0%B1%D0%B8%D0%BB%D1%8C%D0%BD%D1%8B%D0%B9_%D1%82%D0%B5%D0%BB%D0%B5%D1%84%D0%BE%D0%BD" TargetMode="External"/><Relationship Id="rId14" Type="http://schemas.openxmlformats.org/officeDocument/2006/relationships/hyperlink" Target="https://ru.wikipedia.org/wiki/Steam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C%D0%B8%D0%BA%D1%80%D0%BE%D0%BA%D1%80%D0%B5%D0%B4%D0%B8%D1%82" TargetMode="External"/><Relationship Id="rId2" Type="http://schemas.openxmlformats.org/officeDocument/2006/relationships/hyperlink" Target="https://ru.wikipedia.org/wiki/&#1052;&#1080;&#1082;&#1088;&#1086;&#1082;&#1088;&#1077;&#1076;&#1080;&#1090;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ru.wikipedia.org/wiki/%D0%A8%D0%B5%D1%81%D1%82%D0%BD%D0%B0%D0%B4%D1%86%D0%B0%D1%82%D0%B5%D1%80%D0%B8%D1%87%D0%BD%D0%B0%D1%8F_%D1%81%D0%B8%D1%81%D1%82%D0%B5%D0%BC%D0%B0_%D1%81%D1%87%D0%B8%D1%81%D0%BB%D0%B5%D0%BD%D0%B8%D1%8F" TargetMode="External"/><Relationship Id="rId4" Type="http://schemas.openxmlformats.org/officeDocument/2006/relationships/hyperlink" Target="https://ru.wikipedia.org/wiki/UTF-8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tools.ietf.org/html/rfc3491" TargetMode="External"/><Relationship Id="rId3" Type="http://schemas.openxmlformats.org/officeDocument/2006/relationships/hyperlink" Target="https://ru.wikipedia.org/wiki/%D0%90%D0%BD%D0%B3%D0%BB%D0%B8%D0%B9%D1%81%D0%BA%D0%B8%D0%B9_%D1%8F%D0%B7%D1%8B%D0%BA" TargetMode="External"/><Relationship Id="rId7" Type="http://schemas.openxmlformats.org/officeDocument/2006/relationships/hyperlink" Target="http://tools.ietf.org/html/rfc3490" TargetMode="External"/><Relationship Id="rId2" Type="http://schemas.openxmlformats.org/officeDocument/2006/relationships/hyperlink" Target="https://ru.wikipedia.org/wiki/Unicod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%D0%94%D0%B5%D1%84%D0%B8%D1%81" TargetMode="External"/><Relationship Id="rId5" Type="http://schemas.openxmlformats.org/officeDocument/2006/relationships/hyperlink" Target="https://ru.wikipedia.org/wiki/ASCII" TargetMode="External"/><Relationship Id="rId10" Type="http://schemas.openxmlformats.org/officeDocument/2006/relationships/hyperlink" Target="http://tools.ietf.org/html/rfc3454" TargetMode="External"/><Relationship Id="rId4" Type="http://schemas.openxmlformats.org/officeDocument/2006/relationships/hyperlink" Target="https://ru.wikipedia.org/wiki/Punycode" TargetMode="External"/><Relationship Id="rId9" Type="http://schemas.openxmlformats.org/officeDocument/2006/relationships/hyperlink" Target="http://tools.ietf.org/html/rfc3492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%D0%9A%D0%BB%D0%B8%D0%B5%D0%BD%D1%82_(%D0%BF%D1%80%D0%BE%D0%B3%D1%80%D0%B0%D0%BC%D0%BC%D0%BD%D1%8B%D0%B9)" TargetMode="External"/><Relationship Id="rId3" Type="http://schemas.openxmlformats.org/officeDocument/2006/relationships/hyperlink" Target="https://ru.wikipedia.org/wiki/%D0%93%D0%B8%D0%BF%D0%B5%D1%80%D1%82%D0%B5%D0%BA%D1%81%D1%82" TargetMode="External"/><Relationship Id="rId7" Type="http://schemas.openxmlformats.org/officeDocument/2006/relationships/hyperlink" Target="https://ru.wikipedia.org/wiki/%D0%9A%D0%BB%D0%B8%D0%B5%D0%BD%D1%82-%D1%81%D0%B5%D1%80%D0%B2%D0%B5%D1%80" TargetMode="External"/><Relationship Id="rId2" Type="http://schemas.openxmlformats.org/officeDocument/2006/relationships/hyperlink" Target="https://ru.wikipedia.org/wiki/%D0%90%D0%BD%D0%B3%D0%BB%D0%B8%D0%B9%D1%81%D0%BA%D0%B8%D0%B9_%D1%8F%D0%B7%D1%8B%D0%B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HTML" TargetMode="External"/><Relationship Id="rId5" Type="http://schemas.openxmlformats.org/officeDocument/2006/relationships/hyperlink" Target="https://ru.wikipedia.org/wiki/%D0%9F%D1%80%D0%BE%D1%82%D0%BE%D0%BA%D0%BE%D0%BB%D1%8B_%D0%BF%D1%80%D0%B8%D0%BA%D0%BB%D0%B0%D0%B4%D0%BD%D0%BE%D0%B3%D0%BE_%D1%83%D1%80%D0%BE%D0%B2%D0%BD%D1%8F" TargetMode="External"/><Relationship Id="rId10" Type="http://schemas.openxmlformats.org/officeDocument/2006/relationships/hyperlink" Target="https://ru.wikipedia.org/wiki/%D0%A1%D0%B5%D1%80%D0%B2%D0%B5%D1%80_(%D0%BF%D1%80%D0%B8%D0%BB%D0%BE%D0%B6%D0%B5%D0%BD%D0%B8%D0%B5)" TargetMode="External"/><Relationship Id="rId4" Type="http://schemas.openxmlformats.org/officeDocument/2006/relationships/hyperlink" Target="https://ru.wikipedia.org/wiki/%D0%A1%D0%B5%D1%82%D0%B5%D0%B2%D0%BE%D0%B9_%D0%BF%D1%80%D0%BE%D1%82%D0%BE%D0%BA%D0%BE%D0%BB" TargetMode="External"/><Relationship Id="rId9" Type="http://schemas.openxmlformats.org/officeDocument/2006/relationships/hyperlink" Target="https://ru.wikipedia.org/w/index.php?title=HTTP-%D0%B7%D0%B0%D0%BF%D1%80%D0%BE%D1%81&amp;action=edit&amp;redlink=1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ru.wikipedia.org/wiki/%D0%90%D0%BD%D0%B3%D0%BB%D0%B8%D0%B9%D1%81%D0%BA%D0%B8%D0%B9_%D1%8F%D0%B7%D1%8B%D0%B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Единый указатель ресурса</a:t>
            </a:r>
            <a:r>
              <a:rPr lang="ru-RU" dirty="0"/>
              <a:t> (</a:t>
            </a:r>
            <a:r>
              <a:rPr lang="ru-RU" dirty="0">
                <a:hlinkClick r:id="rId2"/>
              </a:rPr>
              <a:t>англ.</a:t>
            </a:r>
            <a:r>
              <a:rPr lang="ru-RU" dirty="0"/>
              <a:t> </a:t>
            </a:r>
            <a:r>
              <a:rPr lang="ru-RU" i="1" dirty="0" err="1"/>
              <a:t>Uniform</a:t>
            </a:r>
            <a:r>
              <a:rPr lang="ru-RU" i="1" dirty="0"/>
              <a:t> </a:t>
            </a:r>
            <a:r>
              <a:rPr lang="ru-RU" i="1" dirty="0" err="1"/>
              <a:t>Resource</a:t>
            </a:r>
            <a:r>
              <a:rPr lang="ru-RU" i="1" dirty="0"/>
              <a:t> </a:t>
            </a:r>
            <a:r>
              <a:rPr lang="ru-RU" i="1" dirty="0" err="1"/>
              <a:t>Locator</a:t>
            </a:r>
            <a:r>
              <a:rPr lang="ru-RU" dirty="0"/>
              <a:t>, URL) — единообразный локатор (</a:t>
            </a:r>
            <a:r>
              <a:rPr lang="ru-RU" dirty="0">
                <a:hlinkClick r:id="rId3"/>
              </a:rPr>
              <a:t>определитель</a:t>
            </a:r>
            <a:r>
              <a:rPr lang="ru-RU" dirty="0">
                <a:hlinkClick r:id="rId4"/>
              </a:rPr>
              <a:t> местонахождения</a:t>
            </a:r>
            <a:r>
              <a:rPr lang="ru-RU" dirty="0"/>
              <a:t>)</a:t>
            </a:r>
            <a:r>
              <a:rPr lang="ru-RU" dirty="0">
                <a:hlinkClick r:id="rId5"/>
              </a:rPr>
              <a:t> ресурса</a:t>
            </a:r>
            <a:r>
              <a:rPr lang="ru-RU" dirty="0"/>
              <a:t>.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0" y="-195124"/>
            <a:ext cx="9144000" cy="7053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228528" rIns="91440" bIns="5078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История развития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HTTP/0.9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Самая ранняя версия протокола HTTP/0.9 была впервые опубликована в январе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  <a:hlinkClick r:id="rId2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  <a:hlinkClick r:id="rId2"/>
              </a:rPr>
              <a:t>1992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г. Спецификация протокола привела к упорядочению правил взаимодействия между клиентами и серверами HTTP, а также чёткому разделению функций между этими двумя компонентами. Были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задокументированы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основные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  <a:hlinkClick r:id="rId3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  <a:hlinkClick r:id="rId3"/>
              </a:rPr>
              <a:t>синтаксические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  <a:hlinkClick r:id="rId4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  <a:hlinkClick r:id="rId4"/>
              </a:rPr>
              <a:t>семантические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положения.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HTTP/1.0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В мае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  <a:hlinkClick r:id="rId5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  <a:hlinkClick r:id="rId5"/>
              </a:rPr>
              <a:t>1996 года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для практической реализации HTTP был выпущен информационный документ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  <a:hlinkClick r:id="rId6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  <a:hlinkClick r:id="rId6"/>
              </a:rPr>
              <a:t>RFC 1945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, что послужило основой для реализации большинства компонентов HTTP/1.0.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HTTP/1.1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Текущая версия протокола, принята в июне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  <a:hlinkClick r:id="rId7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  <a:hlinkClick r:id="rId7"/>
              </a:rPr>
              <a:t>1999 года</a:t>
            </a:r>
            <a:r>
              <a:rPr kumimoji="0" lang="ru-RU" sz="2000" b="0" i="0" u="none" strike="noStrike" cap="none" normalizeH="0" baseline="30000" dirty="0" smtClean="0">
                <a:ln>
                  <a:noFill/>
                </a:ln>
                <a:solidFill>
                  <a:srgbClr val="1155CC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  <a:hlinkClick r:id="rId8"/>
              </a:rPr>
              <a:t>[2]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.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HTTP/2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11 февраля 2015 года опубликованы финальные версии черновика следующей версии протокола. В отличие от предыдущих версий, протокол HTTP/2 является бинарным.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0" y="0"/>
            <a:ext cx="9144000" cy="576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228528" rIns="91440" bIns="5078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Структура протокола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Каждое HTTP-сообщение состоит из трёх частей, которые передаются в указанном порядке: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Стартовая строка (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  <a:hlinkClick r:id="rId2"/>
              </a:rPr>
              <a:t>англ.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Starting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line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) — определяет тип сообщения;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Заголовки (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  <a:hlinkClick r:id="rId2"/>
              </a:rPr>
              <a:t>англ.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Headers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) — характеризуют тело сообщения, параметры передачи и прочие сведения;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Тело сообщения (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  <a:hlinkClick r:id="rId2"/>
              </a:rPr>
              <a:t>англ.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Message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Body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) — непосредственно данные сообщения. Обязательно должно отделяться от заголовков пустой строкой.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Заголовки и тело сообщения могут отсутствовать, но стартовая строка является обязательным элементом, так как указывает на тип запроса/ответа. Исключением является версия 0.9 протокола, у которой сообщение запроса содержит только стартовую строку, а сообщения ответа только тело сообщения.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7032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77744" rIns="91440" bIns="5078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Стартовая строка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434343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Стартовые строки различаются для запроса и ответа.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Строка запроса выглядит так: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GET URI — для версии протокола 0.9.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Метод URI HTTP/Версия — для остальных версий.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GET /wiki/HTTP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HTTP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/1.0</a:t>
            </a:r>
            <a:b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</a:b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Host: ru.wikipedia.org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/>
            </a:r>
            <a:b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Стартовая строка ответа сервера имеет следующий формат: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HTTP/Версия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КодСостояния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Пояснение, где: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Например, стартовая строка ответа сервера на предыдущий запрос может выглядеть так: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HTTP/1.0 200 OK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</a:b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0" y="0"/>
            <a:ext cx="9144000" cy="6509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77744" rIns="91440" bIns="5078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Методы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434343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Метод HTTP (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  <a:hlinkClick r:id="rId2"/>
              </a:rPr>
              <a:t>англ.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HTTP 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Method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) — последовательность из любых символов, кроме управляющих и разделителей, указывающая на основную операцию над ресурсом. Обычно метод представляет собой короткое английское слово, записанное заглавными буквами.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endParaRPr lang="en-US" sz="2000" b="1" dirty="0" smtClean="0"/>
          </a:p>
          <a:p>
            <a:r>
              <a:rPr lang="ru-RU" sz="2000" b="1" dirty="0" smtClean="0"/>
              <a:t>OPTIONS</a:t>
            </a:r>
            <a:endParaRPr lang="ru-RU" sz="2000" b="1" dirty="0" smtClean="0"/>
          </a:p>
          <a:p>
            <a:r>
              <a:rPr lang="ru-RU" sz="2000" dirty="0" smtClean="0"/>
              <a:t>Используется для определения возможностей </a:t>
            </a:r>
            <a:r>
              <a:rPr lang="ru-RU" sz="2000" dirty="0" err="1" smtClean="0"/>
              <a:t>веб-сервера</a:t>
            </a:r>
            <a:r>
              <a:rPr lang="ru-RU" sz="2000" dirty="0" smtClean="0"/>
              <a:t> или параметров соединения для конкретного ресурса. В ответ серверу следует включить заголовок</a:t>
            </a:r>
            <a:r>
              <a:rPr lang="ru-RU" sz="2000" dirty="0" smtClean="0">
                <a:hlinkClick r:id="rId3"/>
              </a:rPr>
              <a:t> </a:t>
            </a:r>
            <a:r>
              <a:rPr lang="ru-RU" sz="2000" dirty="0" err="1" smtClean="0">
                <a:hlinkClick r:id="rId3"/>
              </a:rPr>
              <a:t>Allow</a:t>
            </a:r>
            <a:r>
              <a:rPr lang="ru-RU" sz="2000" dirty="0" smtClean="0"/>
              <a:t> со списком поддерживаемых методов. </a:t>
            </a:r>
            <a:endParaRPr lang="en-US" sz="2000" dirty="0" smtClean="0"/>
          </a:p>
          <a:p>
            <a:r>
              <a:rPr lang="ru-RU" sz="2000" b="1" dirty="0" smtClean="0"/>
              <a:t>GET</a:t>
            </a:r>
          </a:p>
          <a:p>
            <a:r>
              <a:rPr lang="ru-RU" sz="2000" dirty="0" smtClean="0"/>
              <a:t>Используется для запроса содержимого указанного ресурса. С помощью метода GET можно также начать какой-либо процесс. В этом случае в тело ответного сообщения следует включить информацию о ходе выполнения процесса.</a:t>
            </a:r>
          </a:p>
          <a:p>
            <a:r>
              <a:rPr lang="ru-RU" sz="2000" b="1" dirty="0" smtClean="0"/>
              <a:t>HEAD</a:t>
            </a:r>
          </a:p>
          <a:p>
            <a:r>
              <a:rPr lang="ru-RU" sz="2000" dirty="0" smtClean="0"/>
              <a:t>Аналогичен методу GET, за исключением того, что в ответе сервера отсутствует </a:t>
            </a:r>
            <a:r>
              <a:rPr lang="ru-RU" sz="2000" dirty="0" smtClean="0"/>
              <a:t>тело</a:t>
            </a:r>
            <a:endParaRPr lang="en-US" sz="2000" dirty="0" smtClean="0"/>
          </a:p>
          <a:p>
            <a:r>
              <a:rPr lang="ru-RU" sz="2000" b="1" dirty="0" smtClean="0"/>
              <a:t>POST</a:t>
            </a:r>
            <a:endParaRPr lang="ru-RU" sz="2000" b="1" dirty="0" smtClean="0"/>
          </a:p>
          <a:p>
            <a:r>
              <a:rPr lang="ru-RU" sz="2000" dirty="0" smtClean="0"/>
              <a:t>Применяется для передачи пользовательских данных заданному ресурсу.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0" y="0"/>
            <a:ext cx="9144000" cy="48884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52352" rIns="91440" bIns="25392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PUT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Применяется для загрузки содержимого запроса на указанный в запросе URI. 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PATCH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Аналогично PUT, но применяется только к фрагменту ресурса.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DELETE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Удаляет указанный ресурс.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TRACE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Возвращает полученный запрос так, что клиент может увидеть, какую информацию промежуточные серверы добавляют или изменяют в запросе.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CONNECT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Преобразует соединение запроса в прозрачный TCP/IP-туннель, обычно чтобы содействовать установлению защищённого SSL-соединения через нешифрованный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прокси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0" y="0"/>
            <a:ext cx="9144000" cy="68787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77744" rIns="91440" bIns="5078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Коды состояния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4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2400" dirty="0" smtClean="0"/>
              <a:t>В</a:t>
            </a:r>
            <a:r>
              <a:rPr lang="ru-RU" sz="2400" dirty="0" smtClean="0"/>
              <a:t>ыделено </a:t>
            </a:r>
            <a:r>
              <a:rPr lang="ru-RU" sz="2400" dirty="0" smtClean="0"/>
              <a:t>пять классов кодов </a:t>
            </a:r>
            <a:r>
              <a:rPr lang="ru-RU" sz="2400" dirty="0" smtClean="0"/>
              <a:t>состояния:</a:t>
            </a:r>
          </a:p>
          <a:p>
            <a:endParaRPr lang="ru-RU" sz="2400" dirty="0" smtClean="0"/>
          </a:p>
          <a:p>
            <a:r>
              <a:rPr lang="ru-RU" sz="2400" dirty="0" smtClean="0">
                <a:hlinkClick r:id="rId2"/>
              </a:rPr>
              <a:t>1xx </a:t>
            </a:r>
            <a:r>
              <a:rPr lang="ru-RU" sz="2400" dirty="0" err="1" smtClean="0">
                <a:hlinkClick r:id="rId2"/>
              </a:rPr>
              <a:t>Informational</a:t>
            </a:r>
            <a:r>
              <a:rPr lang="ru-RU" sz="2400" dirty="0" smtClean="0"/>
              <a:t> («Информационный»)</a:t>
            </a:r>
          </a:p>
          <a:p>
            <a:r>
              <a:rPr lang="ru-RU" sz="2400" dirty="0" smtClean="0"/>
              <a:t>В этот класс выделены коды, информирующие о процессе передачи. </a:t>
            </a:r>
          </a:p>
          <a:p>
            <a:r>
              <a:rPr lang="ru-RU" sz="2400" dirty="0" smtClean="0">
                <a:hlinkClick r:id="rId2"/>
              </a:rPr>
              <a:t>2xx </a:t>
            </a:r>
            <a:r>
              <a:rPr lang="ru-RU" sz="2400" dirty="0" err="1" smtClean="0">
                <a:hlinkClick r:id="rId2"/>
              </a:rPr>
              <a:t>Success</a:t>
            </a:r>
            <a:r>
              <a:rPr lang="ru-RU" sz="2400" dirty="0" smtClean="0"/>
              <a:t> («Успех»)</a:t>
            </a:r>
          </a:p>
          <a:p>
            <a:r>
              <a:rPr lang="ru-RU" sz="2400" dirty="0" smtClean="0"/>
              <a:t>Сообщения данного класса информируют о случаях успешного принятия и обработки запроса клиента. </a:t>
            </a:r>
          </a:p>
          <a:p>
            <a:r>
              <a:rPr lang="ru-RU" sz="2400" dirty="0" smtClean="0">
                <a:hlinkClick r:id="rId2"/>
              </a:rPr>
              <a:t>3xx </a:t>
            </a:r>
            <a:r>
              <a:rPr lang="ru-RU" sz="2400" dirty="0" err="1" smtClean="0">
                <a:hlinkClick r:id="rId2"/>
              </a:rPr>
              <a:t>Redirection</a:t>
            </a:r>
            <a:r>
              <a:rPr lang="ru-RU" sz="2400" dirty="0" smtClean="0"/>
              <a:t> («Перенаправление»)</a:t>
            </a:r>
          </a:p>
          <a:p>
            <a:r>
              <a:rPr lang="ru-RU" sz="2400" dirty="0" smtClean="0"/>
              <a:t>Коды класса 3xx сообщают клиенту что для успешного выполнения операции необходимо сделать другой запрос (как правило по другому URI). </a:t>
            </a:r>
          </a:p>
          <a:p>
            <a:r>
              <a:rPr lang="ru-RU" sz="2400" dirty="0" smtClean="0">
                <a:hlinkClick r:id="rId2"/>
              </a:rPr>
              <a:t>4xx </a:t>
            </a:r>
            <a:r>
              <a:rPr lang="ru-RU" sz="2400" dirty="0" err="1" smtClean="0">
                <a:hlinkClick r:id="rId2"/>
              </a:rPr>
              <a:t>Client</a:t>
            </a:r>
            <a:r>
              <a:rPr lang="ru-RU" sz="2400" dirty="0" smtClean="0">
                <a:hlinkClick r:id="rId2"/>
              </a:rPr>
              <a:t> </a:t>
            </a:r>
            <a:r>
              <a:rPr lang="ru-RU" sz="2400" dirty="0" err="1" smtClean="0">
                <a:hlinkClick r:id="rId2"/>
              </a:rPr>
              <a:t>Error</a:t>
            </a:r>
            <a:r>
              <a:rPr lang="ru-RU" sz="2400" dirty="0" smtClean="0"/>
              <a:t> («Ошибка клиента»)</a:t>
            </a:r>
          </a:p>
          <a:p>
            <a:r>
              <a:rPr lang="ru-RU" sz="2400" dirty="0" smtClean="0"/>
              <a:t>Класс кодов 4xx предназначен для указания ошибок со стороны клиента. </a:t>
            </a:r>
          </a:p>
          <a:p>
            <a:r>
              <a:rPr lang="ru-RU" sz="2400" dirty="0" smtClean="0">
                <a:hlinkClick r:id="rId2"/>
              </a:rPr>
              <a:t>5xx </a:t>
            </a:r>
            <a:r>
              <a:rPr lang="ru-RU" sz="2400" dirty="0" err="1" smtClean="0">
                <a:hlinkClick r:id="rId2"/>
              </a:rPr>
              <a:t>Server</a:t>
            </a:r>
            <a:r>
              <a:rPr lang="ru-RU" sz="2400" dirty="0" smtClean="0">
                <a:hlinkClick r:id="rId2"/>
              </a:rPr>
              <a:t> </a:t>
            </a:r>
            <a:r>
              <a:rPr lang="ru-RU" sz="2400" dirty="0" err="1" smtClean="0">
                <a:hlinkClick r:id="rId2"/>
              </a:rPr>
              <a:t>Error</a:t>
            </a:r>
            <a:r>
              <a:rPr lang="ru-RU" sz="2400" dirty="0" smtClean="0"/>
              <a:t> («Ошибка сервера</a:t>
            </a:r>
            <a:r>
              <a:rPr lang="ru-RU" sz="2400" dirty="0" smtClean="0"/>
              <a:t>»)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0"/>
            <a:ext cx="9144000" cy="7063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77744" rIns="91440" bIns="5078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Заголовки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434343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Заголовки HTTP (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ea typeface="Arial" pitchFamily="34" charset="0"/>
                <a:cs typeface="Arial" pitchFamily="34" charset="0"/>
                <a:hlinkClick r:id="rId2"/>
              </a:rPr>
              <a:t>англ.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HTTP 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Headers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) — это строки в HTTP-сообщении, содержащие разделённую двоеточием пару параметр-значение. Формат заголовков соответствует общему формату заголовков текстовых сетевых сообщений ARPA (см.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  <a:hlinkClick r:id="rId3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ea typeface="Arial" pitchFamily="34" charset="0"/>
                <a:cs typeface="Arial" pitchFamily="34" charset="0"/>
                <a:hlinkClick r:id="rId3"/>
              </a:rPr>
              <a:t>RFC 822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). Заголовки должны отделяться от тела сообщения хотя бы одной пустой строкой.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Примеры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заголовков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Server: Apache/2.2.11 (Win32) PHP/5.3.0</a:t>
            </a:r>
            <a:b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</a:b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Last-Modified: Sat, 16 Jan 2010 21:16:42 GMT</a:t>
            </a:r>
            <a:b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</a:b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Content-Type: text/plain;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charset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=windows-1251</a:t>
            </a:r>
            <a:b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</a:b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Content-Language: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ru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cs typeface="Arial" pitchFamily="34" charset="0"/>
            </a:endParaRPr>
          </a:p>
          <a:p>
            <a:r>
              <a:rPr lang="ru-RU" sz="2000" dirty="0" smtClean="0"/>
              <a:t>Все заголовки разделяются на четыре основных группы:</a:t>
            </a:r>
          </a:p>
          <a:p>
            <a:pPr lvl="0"/>
            <a:r>
              <a:rPr lang="ru-RU" sz="2000" dirty="0" err="1" smtClean="0">
                <a:hlinkClick r:id="rId4"/>
              </a:rPr>
              <a:t>General</a:t>
            </a:r>
            <a:r>
              <a:rPr lang="ru-RU" sz="2000" dirty="0" smtClean="0">
                <a:hlinkClick r:id="rId4"/>
              </a:rPr>
              <a:t> </a:t>
            </a:r>
            <a:r>
              <a:rPr lang="ru-RU" sz="2000" dirty="0" err="1" smtClean="0">
                <a:hlinkClick r:id="rId4"/>
              </a:rPr>
              <a:t>Headers</a:t>
            </a:r>
            <a:r>
              <a:rPr lang="ru-RU" sz="2000" dirty="0" smtClean="0"/>
              <a:t> («Основные заголовки») — могут включаться в любое сообщение клиента и сервера.</a:t>
            </a:r>
          </a:p>
          <a:p>
            <a:pPr lvl="0"/>
            <a:r>
              <a:rPr lang="ru-RU" sz="2000" dirty="0" err="1" smtClean="0">
                <a:hlinkClick r:id="rId4"/>
              </a:rPr>
              <a:t>Request</a:t>
            </a:r>
            <a:r>
              <a:rPr lang="ru-RU" sz="2000" dirty="0" smtClean="0">
                <a:hlinkClick r:id="rId4"/>
              </a:rPr>
              <a:t> </a:t>
            </a:r>
            <a:r>
              <a:rPr lang="ru-RU" sz="2000" dirty="0" err="1" smtClean="0">
                <a:hlinkClick r:id="rId4"/>
              </a:rPr>
              <a:t>Headers</a:t>
            </a:r>
            <a:r>
              <a:rPr lang="ru-RU" sz="2000" dirty="0" smtClean="0"/>
              <a:t> («Заголовки запроса») — используются только в запросах клиента.</a:t>
            </a:r>
          </a:p>
          <a:p>
            <a:pPr lvl="0"/>
            <a:r>
              <a:rPr lang="ru-RU" sz="2000" dirty="0" err="1" smtClean="0">
                <a:hlinkClick r:id="rId4"/>
              </a:rPr>
              <a:t>Response</a:t>
            </a:r>
            <a:r>
              <a:rPr lang="ru-RU" sz="2000" dirty="0" smtClean="0">
                <a:hlinkClick r:id="rId4"/>
              </a:rPr>
              <a:t> </a:t>
            </a:r>
            <a:r>
              <a:rPr lang="ru-RU" sz="2000" dirty="0" err="1" smtClean="0">
                <a:hlinkClick r:id="rId4"/>
              </a:rPr>
              <a:t>Headers</a:t>
            </a:r>
            <a:r>
              <a:rPr lang="ru-RU" sz="2000" dirty="0" smtClean="0"/>
              <a:t> («Заголовки ответа») — только для ответов от сервера.</a:t>
            </a:r>
          </a:p>
          <a:p>
            <a:pPr lvl="0"/>
            <a:r>
              <a:rPr lang="ru-RU" sz="2000" dirty="0" err="1" smtClean="0">
                <a:hlinkClick r:id="rId4"/>
              </a:rPr>
              <a:t>Entity</a:t>
            </a:r>
            <a:r>
              <a:rPr lang="ru-RU" sz="2000" dirty="0" smtClean="0">
                <a:hlinkClick r:id="rId4"/>
              </a:rPr>
              <a:t> </a:t>
            </a:r>
            <a:r>
              <a:rPr lang="ru-RU" sz="2000" dirty="0" err="1" smtClean="0">
                <a:hlinkClick r:id="rId4"/>
              </a:rPr>
              <a:t>Headers</a:t>
            </a:r>
            <a:r>
              <a:rPr lang="ru-RU" sz="2000" dirty="0" smtClean="0"/>
              <a:t> («Заголовки сущности») — сопровождают каждую сущность сообщения.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0" y="0"/>
            <a:ext cx="9144000" cy="38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77744" rIns="91440" bIns="5078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Тело сообщения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434343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Тело HTTP сообщения (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message-body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), если оно присутствует, используется для передачи тела объекта, связанного с запросом или ответом. Тело сообщения (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message-body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) отличается от тела объекта (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entity-body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) только в том случае, когда применяется кодирование передачи, что указывается полем заголовка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Transfer-Encoding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message-body = entity-body</a:t>
            </a:r>
            <a:b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</a:b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| &lt;entity-body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закодировано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согласно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Transfer-Encoding&gt;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/>
            </a:r>
            <a:b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</a:b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/>
            </a:r>
            <a:b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0" y="0"/>
            <a:ext cx="9144000" cy="7140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77744" rIns="91440" bIns="5078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GET-запрос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434343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Запрос клиента: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ea typeface="Arial" pitchFamily="34" charset="0"/>
                <a:cs typeface="Arial" pitchFamily="34" charset="0"/>
                <a:hlinkClick r:id="rId2"/>
              </a:rPr>
              <a:t>GET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 /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wiki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/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страница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 HTTP/1.1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</a:b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Host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: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ru.wikipedia.org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</a:b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User-Agent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: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Mozilla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/5.0 (X11; U;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Linux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 i686;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ru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; rv:1.9b5)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Gecko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/2008050509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Firefox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/3.0b5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</a:b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Accept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: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text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/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html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</a:b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Connection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: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close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</a:b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(пустая строка)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  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</a:b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Ответ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сервера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HTTP/1.1 200 OK</a:t>
            </a:r>
            <a:b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</a:b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Date: Wed, 11 Feb 2009 11:20:59 GMT</a:t>
            </a:r>
            <a:b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</a:b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Server: Apache</a:t>
            </a:r>
            <a:b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</a:b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X-Powered-By: PHP/5.2.4-2ubuntu5wm1</a:t>
            </a:r>
            <a:b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</a:b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Last-Modified: Wed, 11 Feb 2009 11:20:59 GMT</a:t>
            </a:r>
            <a:b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</a:b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Content-Language: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ru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/>
            </a:r>
            <a:b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</a:b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Content-Type: text/html;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charset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=utf-8</a:t>
            </a:r>
            <a:b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</a:b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Content-Length: 1234</a:t>
            </a:r>
            <a:b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</a:b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Connection: close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/>
            </a:r>
            <a:b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</a:b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/>
            </a:r>
            <a:b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0" y="0"/>
            <a:ext cx="9144000" cy="66940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77744" rIns="91440" bIns="5078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Перенаправления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434343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Предположим, что у вымышленной компании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Example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Corp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. есть основной сайт по адресу http://example.com и домен-псевдоним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example.org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. Клиент посылает запрос страницы «О компании» на вторичный домен (часть заголовков опущена):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ea typeface="Arial" pitchFamily="34" charset="0"/>
                <a:cs typeface="Arial" pitchFamily="34" charset="0"/>
                <a:hlinkClick r:id="rId2"/>
              </a:rPr>
              <a:t>GET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 /about.html HTTP/1.1</a:t>
            </a:r>
            <a:b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</a:b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Host: example.org</a:t>
            </a:r>
            <a:b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</a:b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User-Agent: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MyLonelyBrowser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/5.0</a:t>
            </a:r>
            <a:b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</a:b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/>
            </a:r>
            <a:b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</a:b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Так как домен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example.org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 не является основным и компания не собирается в будущем его использовать в других целях, их сервер вернёт код для постоянного перенаправления, указав в заголовке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Location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 целевой URL: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HTTP/1.x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  <a:hlinkClick r:id="rId3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ea typeface="Arial" pitchFamily="34" charset="0"/>
                <a:cs typeface="Arial" pitchFamily="34" charset="0"/>
                <a:hlinkClick r:id="rId3"/>
              </a:rPr>
              <a:t>301 Moved Permanently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/>
            </a:r>
            <a:b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</a:b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Location: http://example.com/about.html#contacts</a:t>
            </a:r>
            <a:b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</a:b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Date: Thu, 19 Feb 2009 11:08:01 GMT</a:t>
            </a:r>
            <a:b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</a:b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Server: Apache/2.2.4</a:t>
            </a:r>
            <a:b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</a:b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Content-Type: text/html;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charset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=windows-1251</a:t>
            </a:r>
            <a:b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</a:b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Content-Length: 110</a:t>
            </a:r>
            <a:b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</a:b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rgbClr val="888888"/>
                </a:solidFill>
                <a:effectLst/>
                <a:ea typeface="Arial" pitchFamily="34" charset="0"/>
                <a:cs typeface="Arial" pitchFamily="34" charset="0"/>
              </a:rPr>
              <a:t>(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888888"/>
                </a:solidFill>
                <a:effectLst/>
                <a:ea typeface="Arial" pitchFamily="34" charset="0"/>
                <a:cs typeface="Arial" pitchFamily="34" charset="0"/>
              </a:rPr>
              <a:t>пустая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rgbClr val="888888"/>
                </a:solidFill>
                <a:effectLst/>
                <a:ea typeface="Arial" pitchFamily="34" charset="0"/>
                <a:cs typeface="Arial" pitchFamily="34" charset="0"/>
              </a:rPr>
              <a:t>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888888"/>
                </a:solidFill>
                <a:effectLst/>
                <a:ea typeface="Arial" pitchFamily="34" charset="0"/>
                <a:cs typeface="Arial" pitchFamily="34" charset="0"/>
              </a:rPr>
              <a:t>строка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rgbClr val="888888"/>
                </a:solidFill>
                <a:effectLst/>
                <a:ea typeface="Arial" pitchFamily="34" charset="0"/>
                <a:cs typeface="Arial" pitchFamily="34" charset="0"/>
              </a:rPr>
              <a:t>)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/>
            </a:r>
            <a:b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</a:b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&lt;html&gt;&lt;body&gt;&lt;a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href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="http://example.com/about.html#contacts"&gt;Click here&lt;/a&gt;&lt;/body&gt;&lt;/html&gt;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500042"/>
            <a:ext cx="8929718" cy="5857916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 smtClean="0"/>
              <a:t>     </a:t>
            </a:r>
            <a:r>
              <a:rPr lang="ru-RU" dirty="0" smtClean="0"/>
              <a:t>URL </a:t>
            </a:r>
            <a:r>
              <a:rPr lang="ru-RU" dirty="0"/>
              <a:t>был изобретён</a:t>
            </a:r>
            <a:r>
              <a:rPr lang="ru-RU" dirty="0">
                <a:hlinkClick r:id="rId2"/>
              </a:rPr>
              <a:t> </a:t>
            </a:r>
            <a:r>
              <a:rPr lang="ru-RU" dirty="0" err="1">
                <a:hlinkClick r:id="rId2"/>
              </a:rPr>
              <a:t>Тимом</a:t>
            </a:r>
            <a:r>
              <a:rPr lang="ru-RU" dirty="0">
                <a:hlinkClick r:id="rId2"/>
              </a:rPr>
              <a:t> </a:t>
            </a:r>
            <a:r>
              <a:rPr lang="ru-RU" dirty="0" err="1">
                <a:hlinkClick r:id="rId2"/>
              </a:rPr>
              <a:t>Бернерсом-Ли</a:t>
            </a:r>
            <a:r>
              <a:rPr lang="ru-RU" dirty="0"/>
              <a:t> в</a:t>
            </a:r>
            <a:r>
              <a:rPr lang="ru-RU" dirty="0">
                <a:hlinkClick r:id="rId3"/>
              </a:rPr>
              <a:t> 1990 году</a:t>
            </a:r>
            <a:r>
              <a:rPr lang="ru-RU" dirty="0"/>
              <a:t> в стенах Европейского совета по ядерным исследованиям (</a:t>
            </a:r>
            <a:r>
              <a:rPr lang="ru-RU" dirty="0">
                <a:hlinkClick r:id="rId4"/>
              </a:rPr>
              <a:t>фр.</a:t>
            </a:r>
            <a:r>
              <a:rPr lang="ru-RU" dirty="0"/>
              <a:t> </a:t>
            </a:r>
            <a:r>
              <a:rPr lang="en-US" i="1" dirty="0" err="1"/>
              <a:t>Conseil</a:t>
            </a:r>
            <a:r>
              <a:rPr lang="en-US" i="1" dirty="0"/>
              <a:t> </a:t>
            </a:r>
            <a:r>
              <a:rPr lang="en-US" i="1" dirty="0" err="1"/>
              <a:t>Européen</a:t>
            </a:r>
            <a:r>
              <a:rPr lang="en-US" i="1" dirty="0"/>
              <a:t> pour la </a:t>
            </a:r>
            <a:r>
              <a:rPr lang="en-US" i="1" dirty="0" err="1"/>
              <a:t>Recherche</a:t>
            </a:r>
            <a:r>
              <a:rPr lang="en-US" i="1" dirty="0"/>
              <a:t> </a:t>
            </a:r>
            <a:r>
              <a:rPr lang="en-US" i="1" dirty="0" err="1"/>
              <a:t>Nucléaire</a:t>
            </a:r>
            <a:r>
              <a:rPr lang="en-US" i="1" dirty="0"/>
              <a:t>,</a:t>
            </a:r>
            <a:r>
              <a:rPr lang="ru-RU" i="1" dirty="0">
                <a:hlinkClick r:id="rId5"/>
              </a:rPr>
              <a:t> </a:t>
            </a:r>
            <a:r>
              <a:rPr lang="en-US" i="1" dirty="0">
                <a:hlinkClick r:id="rId5"/>
              </a:rPr>
              <a:t>CERN</a:t>
            </a:r>
            <a:r>
              <a:rPr lang="en-US" dirty="0"/>
              <a:t>) </a:t>
            </a:r>
            <a:r>
              <a:rPr lang="ru-RU" dirty="0"/>
              <a:t>в</a:t>
            </a:r>
            <a:r>
              <a:rPr lang="ru-RU" dirty="0">
                <a:hlinkClick r:id="rId6"/>
              </a:rPr>
              <a:t> Женеве</a:t>
            </a:r>
            <a:r>
              <a:rPr lang="en-US" dirty="0"/>
              <a:t>,</a:t>
            </a:r>
            <a:r>
              <a:rPr lang="ru-RU" dirty="0">
                <a:hlinkClick r:id="rId7"/>
              </a:rPr>
              <a:t> Швейцария</a:t>
            </a:r>
            <a:r>
              <a:rPr lang="en-US" dirty="0"/>
              <a:t>. </a:t>
            </a:r>
            <a:r>
              <a:rPr lang="ru-RU" dirty="0"/>
              <a:t>URL стал фундаментальной инновацией в Интернете. Изначально URL предназначался для обозначения мест расположения ресурсов (чаще всего файлов) </a:t>
            </a:r>
            <a:r>
              <a:rPr lang="ru-RU" dirty="0" smtClean="0"/>
              <a:t>в</a:t>
            </a:r>
            <a:r>
              <a:rPr lang="en-US" dirty="0" smtClean="0"/>
              <a:t> WWW</a:t>
            </a:r>
            <a:r>
              <a:rPr lang="ru-RU" dirty="0" smtClean="0"/>
              <a:t> (</a:t>
            </a:r>
            <a:r>
              <a:rPr lang="en-US" dirty="0" smtClean="0"/>
              <a:t>world wide web</a:t>
            </a:r>
            <a:r>
              <a:rPr lang="ru-RU" dirty="0" smtClean="0"/>
              <a:t>). </a:t>
            </a:r>
            <a:r>
              <a:rPr lang="ru-RU" dirty="0"/>
              <a:t>Сейчас URL применяется для обозначения адресов почти всех ресурсов Интернета. Стандарт URL закреплён в документе</a:t>
            </a:r>
            <a:r>
              <a:rPr lang="ru-RU" dirty="0">
                <a:hlinkClick r:id="rId8"/>
              </a:rPr>
              <a:t> RFC 1738</a:t>
            </a:r>
            <a:r>
              <a:rPr lang="ru-RU" dirty="0"/>
              <a:t>, прежняя версия была определена в</a:t>
            </a:r>
            <a:r>
              <a:rPr lang="ru-RU" dirty="0">
                <a:hlinkClick r:id="rId9"/>
              </a:rPr>
              <a:t> RFC 1630</a:t>
            </a:r>
            <a:r>
              <a:rPr lang="ru-RU" dirty="0"/>
              <a:t>. Сейчас URL позиционируется как часть более общей системы идентификации ресурсов</a:t>
            </a:r>
            <a:r>
              <a:rPr lang="ru-RU" dirty="0">
                <a:hlinkClick r:id="rId10"/>
              </a:rPr>
              <a:t> URI</a:t>
            </a:r>
            <a:r>
              <a:rPr lang="ru-RU" dirty="0"/>
              <a:t>, сам термин URL постепенно уступает место более широкому термину </a:t>
            </a:r>
            <a:r>
              <a:rPr lang="ru-RU" b="1" dirty="0"/>
              <a:t>URI</a:t>
            </a:r>
            <a:r>
              <a:rPr lang="ru-RU" dirty="0"/>
              <a:t>. Стандарт URL регулируется организацией</a:t>
            </a:r>
            <a:r>
              <a:rPr lang="ru-RU" dirty="0">
                <a:hlinkClick r:id="rId11"/>
              </a:rPr>
              <a:t> IETF</a:t>
            </a:r>
            <a:r>
              <a:rPr lang="ru-RU" dirty="0"/>
              <a:t> и её подразделениями.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0" y="0"/>
            <a:ext cx="9144000" cy="6817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77744" rIns="91440" bIns="5078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Основные механизмы протокола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Частичные GET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434343"/>
              </a:solidFill>
              <a:effectLst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/>
              <a:t>HTTP позволяет запросить не сразу всё содержимое ресурса, а только указанный фрагмент. Такие запросы называются частичные GET, возможность их выполнения необязательна (но желательна) для серверов. Частичные GET в основном используются для</a:t>
            </a:r>
            <a:r>
              <a:rPr lang="ru-RU" sz="2000" dirty="0" smtClean="0">
                <a:hlinkClick r:id="rId2"/>
              </a:rPr>
              <a:t> </a:t>
            </a:r>
            <a:r>
              <a:rPr lang="ru-RU" sz="2000" dirty="0" err="1" smtClean="0">
                <a:hlinkClick r:id="rId2"/>
              </a:rPr>
              <a:t>докачки</a:t>
            </a:r>
            <a:r>
              <a:rPr lang="ru-RU" sz="2000" dirty="0" smtClean="0">
                <a:hlinkClick r:id="rId2"/>
              </a:rPr>
              <a:t> файлов</a:t>
            </a:r>
            <a:r>
              <a:rPr lang="ru-RU" sz="2000" dirty="0" smtClean="0"/>
              <a:t> и быстрого параллельного скачивания в нескольких потоках. </a:t>
            </a:r>
            <a:endParaRPr lang="ru-RU" sz="2000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000" b="1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/>
              <a:t>Условные </a:t>
            </a:r>
            <a:r>
              <a:rPr lang="ru-RU" sz="2000" b="1" dirty="0" smtClean="0"/>
              <a:t>GET</a:t>
            </a:r>
          </a:p>
          <a:p>
            <a:r>
              <a:rPr lang="ru-RU" sz="2000" dirty="0" smtClean="0"/>
              <a:t>Метод GET изменяется на «условный GET», если сообщение запроса включает в себя поле заголовка «</a:t>
            </a:r>
            <a:r>
              <a:rPr lang="ru-RU" sz="2000" dirty="0" err="1" smtClean="0"/>
              <a:t>If-Modified-Since</a:t>
            </a:r>
            <a:r>
              <a:rPr lang="ru-RU" sz="2000" dirty="0" smtClean="0"/>
              <a:t>». В ответ на условный GET, тело запрашиваемого ресурса передается только, если он изменялся после даты, указанной в заголовке «</a:t>
            </a:r>
            <a:r>
              <a:rPr lang="ru-RU" sz="2000" dirty="0" err="1" smtClean="0"/>
              <a:t>If-Modified-Since</a:t>
            </a:r>
            <a:r>
              <a:rPr lang="ru-RU" sz="2000" dirty="0" smtClean="0"/>
              <a:t>». Алгоритм определения этого включает в себя следующие случаи:</a:t>
            </a:r>
          </a:p>
          <a:p>
            <a:pPr lvl="0">
              <a:buFont typeface="Arial" pitchFamily="34" charset="0"/>
              <a:buChar char="•"/>
            </a:pPr>
            <a:r>
              <a:rPr lang="ru-RU" sz="2000" dirty="0" smtClean="0"/>
              <a:t>Если код статуса ответа на запрос будет отличаться от «200 OK», или дата, указанная в поле заголовка «</a:t>
            </a:r>
            <a:r>
              <a:rPr lang="ru-RU" sz="2000" dirty="0" err="1" smtClean="0"/>
              <a:t>If-Modified-Since</a:t>
            </a:r>
            <a:r>
              <a:rPr lang="ru-RU" sz="2000" dirty="0" smtClean="0"/>
              <a:t>» некорректна, ответ будет идентичен ответу на обычный запрос GET.</a:t>
            </a:r>
          </a:p>
          <a:p>
            <a:pPr lvl="0">
              <a:buFont typeface="Arial" pitchFamily="34" charset="0"/>
              <a:buChar char="•"/>
            </a:pPr>
            <a:r>
              <a:rPr lang="ru-RU" sz="2000" dirty="0" smtClean="0"/>
              <a:t>Если после указанной даты ресурс изменялся, ответ будет также идентичен ответу на обычный запрос GET.</a:t>
            </a:r>
          </a:p>
          <a:p>
            <a:pPr lvl="0">
              <a:buFont typeface="Arial" pitchFamily="34" charset="0"/>
              <a:buChar char="•"/>
            </a:pPr>
            <a:r>
              <a:rPr lang="ru-RU" sz="2000" dirty="0" smtClean="0"/>
              <a:t>Если ресурс не изменялся после указанной даты, сервер вернет код статуса «304 </a:t>
            </a:r>
            <a:r>
              <a:rPr lang="ru-RU" sz="2000" dirty="0" err="1" smtClean="0"/>
              <a:t>Not</a:t>
            </a:r>
            <a:r>
              <a:rPr lang="ru-RU" sz="2000" dirty="0" smtClean="0"/>
              <a:t> </a:t>
            </a:r>
            <a:r>
              <a:rPr lang="ru-RU" sz="2000" dirty="0" err="1" smtClean="0"/>
              <a:t>Modified</a:t>
            </a:r>
            <a:r>
              <a:rPr lang="ru-RU" sz="2000" dirty="0" smtClean="0"/>
              <a:t>».</a:t>
            </a:r>
            <a:endParaRPr lang="ru-RU" sz="2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0" y="0"/>
            <a:ext cx="9144000" cy="4847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77744" rIns="91440" bIns="5078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Согласование содержимого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434343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Согласование содержимого (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ea typeface="Arial" pitchFamily="34" charset="0"/>
                <a:cs typeface="Arial" pitchFamily="34" charset="0"/>
                <a:hlinkClick r:id="rId2"/>
              </a:rPr>
              <a:t>англ.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 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Content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 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Negotiation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) — механизм автоматического определения необходимого ресурса при наличии нескольких разнотипных версий документа. Субъектами согласования могут быть не только ресурсы сервера, но и возвращаемые страницы с сообщениями об ошибках (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ea typeface="Arial" pitchFamily="34" charset="0"/>
                <a:cs typeface="Arial" pitchFamily="34" charset="0"/>
                <a:hlinkClick r:id="rId3"/>
              </a:rPr>
              <a:t>403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,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  <a:hlinkClick r:id="rId4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ea typeface="Arial" pitchFamily="34" charset="0"/>
                <a:cs typeface="Arial" pitchFamily="34" charset="0"/>
                <a:hlinkClick r:id="rId4"/>
              </a:rPr>
              <a:t>404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 и т. п.).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Различают два основных типа согласований: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Управляемое сервером (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ea typeface="Arial" pitchFamily="34" charset="0"/>
                <a:cs typeface="Arial" pitchFamily="34" charset="0"/>
                <a:hlinkClick r:id="rId2"/>
              </a:rPr>
              <a:t>англ.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 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Server-Driven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Управляемое клиентом (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ea typeface="Arial" pitchFamily="34" charset="0"/>
                <a:cs typeface="Arial" pitchFamily="34" charset="0"/>
                <a:hlinkClick r:id="rId2"/>
              </a:rPr>
              <a:t>англ.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 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Agent-Driven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Одновременно могут быть использованы оба типа или каждый из них по отдельности.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В основной спецификации по протоколу (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ea typeface="Arial" pitchFamily="34" charset="0"/>
                <a:cs typeface="Arial" pitchFamily="34" charset="0"/>
                <a:hlinkClick r:id="rId5"/>
              </a:rPr>
              <a:t>RFC 2616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) также выделяется так называемое прозрачное согласование (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ea typeface="Arial" pitchFamily="34" charset="0"/>
                <a:cs typeface="Arial" pitchFamily="34" charset="0"/>
                <a:hlinkClick r:id="rId2"/>
              </a:rPr>
              <a:t>англ.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 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Transparent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 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Negotiation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) как предпочтительный вариант комбинирования обоих типов.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0" y="0"/>
            <a:ext cx="9144000" cy="3123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77744" rIns="91440" bIns="5078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Множественное содержимое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434343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Протокол HTTP поддерживает передачу нескольких сущностей в пределах одного сообщения. Причём сущности могут передаваться не только в виде одноуровневой последовательности, но в виде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  <a:hlinkClick r:id="rId2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ea typeface="Arial" pitchFamily="34" charset="0"/>
                <a:cs typeface="Arial" pitchFamily="34" charset="0"/>
                <a:hlinkClick r:id="rId2"/>
              </a:rPr>
              <a:t>иерархии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 с вложением элементов друг в друга. Для обозначения множественного содержимого используются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медиатипы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multipart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/*. Работа с такими типами осуществляется по общим правилам, описанным 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  <a:hlinkClick r:id="rId3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ea typeface="Arial" pitchFamily="34" charset="0"/>
                <a:cs typeface="Arial" pitchFamily="34" charset="0"/>
                <a:hlinkClick r:id="rId3"/>
              </a:rPr>
              <a:t>RFC 2046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 (если иное не определено конкретным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медиатипом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).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ru-RU" b="1" dirty="0" smtClean="0"/>
              <a:t>Структура </a:t>
            </a:r>
            <a:r>
              <a:rPr lang="ru-RU" b="1" dirty="0"/>
              <a:t>URL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00108"/>
            <a:ext cx="9144000" cy="58578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/>
              <a:t>&lt;схема&gt;://&lt;логин&gt;:&lt;пароль&gt;@&lt;хост&gt;:&lt;порт&gt;/&lt;</a:t>
            </a:r>
            <a:r>
              <a:rPr lang="ru-RU" sz="2000" dirty="0" err="1"/>
              <a:t>URL‐путь</a:t>
            </a:r>
            <a:r>
              <a:rPr lang="ru-RU" sz="2000" dirty="0"/>
              <a:t>&gt;?&lt;параметры&gt;#&lt;якорь&gt;</a:t>
            </a:r>
            <a:br>
              <a:rPr lang="ru-RU" sz="2000" dirty="0"/>
            </a:br>
            <a:endParaRPr lang="ru-RU" sz="2000" dirty="0"/>
          </a:p>
          <a:p>
            <a:pPr>
              <a:buNone/>
            </a:pPr>
            <a:r>
              <a:rPr lang="ru-RU" sz="2000" i="1" dirty="0" smtClean="0"/>
              <a:t>схема</a:t>
            </a:r>
            <a:r>
              <a:rPr lang="ru-RU" sz="2000" dirty="0" smtClean="0"/>
              <a:t> </a:t>
            </a:r>
            <a:r>
              <a:rPr lang="en-US" sz="2000" dirty="0" smtClean="0"/>
              <a:t> -  </a:t>
            </a:r>
            <a:r>
              <a:rPr lang="ru-RU" sz="2000" dirty="0" smtClean="0"/>
              <a:t>схема </a:t>
            </a:r>
            <a:r>
              <a:rPr lang="ru-RU" sz="2000" dirty="0"/>
              <a:t>обращения к </a:t>
            </a:r>
            <a:r>
              <a:rPr lang="ru-RU" sz="2000" dirty="0" smtClean="0"/>
              <a:t>ресурсу</a:t>
            </a:r>
            <a:endParaRPr lang="ru-RU" sz="2000" dirty="0"/>
          </a:p>
          <a:p>
            <a:pPr>
              <a:buNone/>
            </a:pPr>
            <a:r>
              <a:rPr lang="ru-RU" sz="2000" i="1" dirty="0" smtClean="0"/>
              <a:t>логин</a:t>
            </a:r>
            <a:r>
              <a:rPr lang="ru-RU" sz="2000" dirty="0" smtClean="0"/>
              <a:t> </a:t>
            </a:r>
            <a:r>
              <a:rPr lang="en-US" sz="2000" dirty="0" smtClean="0"/>
              <a:t> -  </a:t>
            </a:r>
            <a:r>
              <a:rPr lang="ru-RU" sz="2000" dirty="0" smtClean="0"/>
              <a:t>имя </a:t>
            </a:r>
            <a:r>
              <a:rPr lang="ru-RU" sz="2000" dirty="0"/>
              <a:t>пользователя, используемое для доступа к ресурсу</a:t>
            </a:r>
          </a:p>
          <a:p>
            <a:pPr>
              <a:buNone/>
            </a:pPr>
            <a:r>
              <a:rPr lang="ru-RU" sz="2000" i="1" dirty="0" smtClean="0"/>
              <a:t>пароль</a:t>
            </a:r>
            <a:r>
              <a:rPr lang="ru-RU" sz="2000" dirty="0" smtClean="0"/>
              <a:t>  </a:t>
            </a:r>
            <a:r>
              <a:rPr lang="en-US" sz="2000" dirty="0" smtClean="0"/>
              <a:t>-</a:t>
            </a:r>
            <a:r>
              <a:rPr lang="ru-RU" sz="2000" dirty="0" smtClean="0"/>
              <a:t> </a:t>
            </a:r>
            <a:r>
              <a:rPr lang="en-US" sz="2000" dirty="0" smtClean="0"/>
              <a:t> </a:t>
            </a:r>
            <a:r>
              <a:rPr lang="ru-RU" sz="2000" dirty="0" smtClean="0">
                <a:hlinkClick r:id="rId2"/>
              </a:rPr>
              <a:t>пароль</a:t>
            </a:r>
            <a:r>
              <a:rPr lang="ru-RU" sz="2000" dirty="0" smtClean="0"/>
              <a:t> </a:t>
            </a:r>
            <a:r>
              <a:rPr lang="ru-RU" sz="2000" dirty="0"/>
              <a:t>указанного пользователя</a:t>
            </a:r>
          </a:p>
          <a:p>
            <a:pPr>
              <a:buNone/>
            </a:pPr>
            <a:r>
              <a:rPr lang="ru-RU" sz="2000" i="1" dirty="0" smtClean="0"/>
              <a:t>хост</a:t>
            </a:r>
            <a:r>
              <a:rPr lang="ru-RU" sz="2000" dirty="0" smtClean="0"/>
              <a:t>  - полностью </a:t>
            </a:r>
            <a:r>
              <a:rPr lang="ru-RU" sz="2000" dirty="0"/>
              <a:t>прописанное</a:t>
            </a:r>
            <a:r>
              <a:rPr lang="ru-RU" sz="2000" dirty="0">
                <a:hlinkClick r:id="rId3"/>
              </a:rPr>
              <a:t> доменное имя</a:t>
            </a:r>
            <a:r>
              <a:rPr lang="ru-RU" sz="2000" dirty="0">
                <a:hlinkClick r:id="rId4"/>
              </a:rPr>
              <a:t> хоста</a:t>
            </a:r>
            <a:r>
              <a:rPr lang="ru-RU" sz="2000" dirty="0"/>
              <a:t> в </a:t>
            </a:r>
            <a:r>
              <a:rPr lang="ru-RU" sz="2000" dirty="0" smtClean="0"/>
              <a:t>системе</a:t>
            </a:r>
            <a:r>
              <a:rPr lang="ru-RU" sz="2000" dirty="0"/>
              <a:t> </a:t>
            </a:r>
            <a:r>
              <a:rPr lang="ru-RU" sz="2000" dirty="0" smtClean="0">
                <a:hlinkClick r:id="rId5"/>
              </a:rPr>
              <a:t>DNS</a:t>
            </a:r>
            <a:r>
              <a:rPr lang="ru-RU" sz="2000" dirty="0" smtClean="0"/>
              <a:t> </a:t>
            </a:r>
            <a:r>
              <a:rPr lang="ru-RU" sz="2000" dirty="0"/>
              <a:t>или</a:t>
            </a:r>
            <a:r>
              <a:rPr lang="ru-RU" sz="2000" dirty="0">
                <a:hlinkClick r:id="rId6"/>
              </a:rPr>
              <a:t> IP-адрес</a:t>
            </a:r>
            <a:r>
              <a:rPr lang="ru-RU" sz="2000" dirty="0"/>
              <a:t> хоста в форме четырёх групп</a:t>
            </a:r>
            <a:r>
              <a:rPr lang="ru-RU" sz="2000" dirty="0">
                <a:hlinkClick r:id="rId7"/>
              </a:rPr>
              <a:t> десятичных</a:t>
            </a:r>
            <a:r>
              <a:rPr lang="ru-RU" sz="2000" dirty="0">
                <a:hlinkClick r:id="rId8"/>
              </a:rPr>
              <a:t> чисел</a:t>
            </a:r>
            <a:r>
              <a:rPr lang="ru-RU" sz="2000" dirty="0"/>
              <a:t>, разделённых точками; числа — целые в интервале от 0 до </a:t>
            </a:r>
            <a:r>
              <a:rPr lang="ru-RU" sz="2000" dirty="0" smtClean="0"/>
              <a:t>255</a:t>
            </a:r>
            <a:endParaRPr lang="ru-RU" sz="2000" dirty="0"/>
          </a:p>
          <a:p>
            <a:pPr>
              <a:buNone/>
            </a:pPr>
            <a:r>
              <a:rPr lang="ru-RU" sz="2000" i="1" dirty="0"/>
              <a:t>порт</a:t>
            </a:r>
            <a:r>
              <a:rPr lang="ru-RU" sz="2000" dirty="0"/>
              <a:t> </a:t>
            </a:r>
            <a:r>
              <a:rPr lang="ru-RU" sz="2000" dirty="0" smtClean="0"/>
              <a:t> -  </a:t>
            </a:r>
            <a:r>
              <a:rPr lang="ru-RU" sz="2000" dirty="0" err="1" smtClean="0">
                <a:hlinkClick r:id="rId9"/>
              </a:rPr>
              <a:t>порт</a:t>
            </a:r>
            <a:r>
              <a:rPr lang="ru-RU" sz="2000" dirty="0" smtClean="0"/>
              <a:t> </a:t>
            </a:r>
            <a:r>
              <a:rPr lang="ru-RU" sz="2000" dirty="0"/>
              <a:t>хоста для подключения</a:t>
            </a:r>
          </a:p>
          <a:p>
            <a:pPr>
              <a:buNone/>
            </a:pPr>
            <a:r>
              <a:rPr lang="ru-RU" sz="2000" i="1" dirty="0"/>
              <a:t>URL-путь</a:t>
            </a:r>
            <a:r>
              <a:rPr lang="ru-RU" sz="2000" dirty="0"/>
              <a:t> </a:t>
            </a:r>
            <a:r>
              <a:rPr lang="ru-RU" sz="2000" dirty="0" smtClean="0"/>
              <a:t> -  уточняющая</a:t>
            </a:r>
            <a:r>
              <a:rPr lang="ru-RU" sz="2000" dirty="0" smtClean="0">
                <a:hlinkClick r:id="rId10"/>
              </a:rPr>
              <a:t> </a:t>
            </a:r>
            <a:r>
              <a:rPr lang="ru-RU" sz="2000" dirty="0">
                <a:hlinkClick r:id="rId10"/>
              </a:rPr>
              <a:t>информация</a:t>
            </a:r>
            <a:r>
              <a:rPr lang="ru-RU" sz="2000" dirty="0"/>
              <a:t> о месте нахождения ресурса; зависит от </a:t>
            </a:r>
            <a:r>
              <a:rPr lang="ru-RU" sz="2000" dirty="0" smtClean="0"/>
              <a:t>протокола</a:t>
            </a:r>
            <a:endParaRPr lang="ru-RU" sz="2000" dirty="0"/>
          </a:p>
          <a:p>
            <a:pPr>
              <a:buNone/>
            </a:pPr>
            <a:r>
              <a:rPr lang="ru-RU" sz="2000" i="1" dirty="0"/>
              <a:t>параметры</a:t>
            </a:r>
            <a:r>
              <a:rPr lang="ru-RU" sz="2000" dirty="0"/>
              <a:t> </a:t>
            </a:r>
            <a:r>
              <a:rPr lang="ru-RU" sz="2000" dirty="0" smtClean="0"/>
              <a:t>  -  строка </a:t>
            </a:r>
            <a:r>
              <a:rPr lang="ru-RU" sz="2000" dirty="0"/>
              <a:t>запроса с передаваемыми на сервер (</a:t>
            </a:r>
            <a:r>
              <a:rPr lang="ru-RU" sz="2000" dirty="0">
                <a:hlinkClick r:id="rId11"/>
              </a:rPr>
              <a:t>методом GET</a:t>
            </a:r>
            <a:r>
              <a:rPr lang="ru-RU" sz="2000" dirty="0"/>
              <a:t>) </a:t>
            </a:r>
            <a:r>
              <a:rPr lang="ru-RU" sz="2000" dirty="0" smtClean="0"/>
              <a:t>параметрам</a:t>
            </a:r>
          </a:p>
          <a:p>
            <a:pPr>
              <a:buNone/>
            </a:pPr>
            <a:r>
              <a:rPr lang="ru-RU" sz="2000" i="1" dirty="0" smtClean="0"/>
              <a:t>якорь</a:t>
            </a:r>
            <a:r>
              <a:rPr lang="ru-RU" sz="2000" dirty="0" smtClean="0"/>
              <a:t>  -  идентификатор </a:t>
            </a:r>
            <a:r>
              <a:rPr lang="ru-RU" sz="2000" dirty="0"/>
              <a:t>«якоря», ссылающегося на некоторую часть (раздел) открываемого документа. </a:t>
            </a:r>
          </a:p>
          <a:p>
            <a:pPr>
              <a:buNone/>
            </a:pPr>
            <a:endParaRPr lang="ru-RU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14356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Схемы (протоколы) URL</a:t>
            </a:r>
            <a:endParaRPr lang="ru-RU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714356"/>
            <a:ext cx="9144000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Основные схемы (протоколы) URL включают: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ftp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— Протокол передачи файлов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  <a:hlinkClick r:id="rId2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  <a:hlinkClick r:id="rId2"/>
              </a:rPr>
              <a:t>FTP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http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— Протокол передачи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  <a:hlinkClick r:id="rId3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  <a:hlinkClick r:id="rId3"/>
              </a:rPr>
              <a:t>гипертекста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  <a:hlinkClick r:id="rId4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  <a:hlinkClick r:id="rId4"/>
              </a:rPr>
              <a:t>HTTP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rtmp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—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Real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Time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Messaging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Protocol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проприетарный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протокол потоковой передачи данных, в основном используется для передачи потокового видео и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аудиопотоков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с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веб-камер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через интернет.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rtsp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— Потоковый протокол реального времени.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https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— Специальная реализация протокола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  <a:hlinkClick r:id="rId4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  <a:hlinkClick r:id="rId4"/>
              </a:rPr>
              <a:t>HTTP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, использующая шифрование (как правило,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  <a:hlinkClick r:id="rId5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  <a:hlinkClick r:id="rId5"/>
              </a:rPr>
              <a:t>SSL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или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  <a:hlinkClick r:id="rId6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  <a:hlinkClick r:id="rId6"/>
              </a:rPr>
              <a:t>TLS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gopher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— Протокол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  <a:hlinkClick r:id="rId7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1155CC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  <a:hlinkClick r:id="rId7"/>
              </a:rPr>
              <a:t>Gopher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mailto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— Адрес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  <a:hlinkClick r:id="rId8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  <a:hlinkClick r:id="rId8"/>
              </a:rPr>
              <a:t>электронной почты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news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— Новости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  <a:hlinkClick r:id="rId9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1155CC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  <a:hlinkClick r:id="rId9"/>
              </a:rPr>
              <a:t>Usenet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nntp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— Новости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  <a:hlinkClick r:id="rId9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1155CC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  <a:hlinkClick r:id="rId9"/>
              </a:rPr>
              <a:t>Usenet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через протокол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  <a:hlinkClick r:id="rId1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  <a:hlinkClick r:id="rId10"/>
              </a:rPr>
              <a:t>NNTP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irc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— Протокол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  <a:hlinkClick r:id="rId11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  <a:hlinkClick r:id="rId11"/>
              </a:rPr>
              <a:t>IRC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smb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— Протокол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  <a:hlinkClick r:id="rId12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  <a:hlinkClick r:id="rId12"/>
              </a:rPr>
              <a:t>SMB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/CIFS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prospero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—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Служба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каталогов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  <a:hlinkClick r:id="rId13"/>
              </a:rPr>
              <a:t> 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  <a:hlinkClick r:id="rId13"/>
              </a:rPr>
              <a:t>Prospero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Directory Service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telnet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— Ссылка на интерактивную сессию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  <a:hlinkClick r:id="rId14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1155CC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  <a:hlinkClick r:id="rId14"/>
              </a:rPr>
              <a:t>Telnet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wais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— База данных системы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  <a:hlinkClick r:id="rId15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  <a:hlinkClick r:id="rId15"/>
              </a:rPr>
              <a:t>WAIS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xmpp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— Протокол XMPP (часть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  <a:hlinkClick r:id="rId16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1155CC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  <a:hlinkClick r:id="rId16"/>
              </a:rPr>
              <a:t>Jabber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file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— Имя локального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  <a:hlinkClick r:id="rId17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  <a:hlinkClick r:id="rId17"/>
              </a:rPr>
              <a:t>файла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data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— Непосредственные данные (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1155CC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  <a:hlinkClick r:id="rId18"/>
              </a:rPr>
              <a:t>Data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  <a:hlinkClick r:id="rId18"/>
              </a:rPr>
              <a:t>: URL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tel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— звонок по указанному телефону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dirty="0" smtClean="0"/>
          </a:p>
          <a:p>
            <a:r>
              <a:rPr lang="ru-RU" sz="2000" dirty="0" smtClean="0"/>
              <a:t>Дополнительные </a:t>
            </a:r>
            <a:r>
              <a:rPr lang="ru-RU" sz="2000" dirty="0"/>
              <a:t>схемы URL</a:t>
            </a:r>
            <a:r>
              <a:rPr lang="ru-RU" sz="2000" dirty="0" smtClean="0"/>
              <a:t>:</a:t>
            </a:r>
          </a:p>
          <a:p>
            <a:endParaRPr lang="ru-RU" sz="2000" dirty="0"/>
          </a:p>
          <a:p>
            <a:pPr lvl="0"/>
            <a:r>
              <a:rPr lang="ru-RU" dirty="0" err="1"/>
              <a:t>afs</a:t>
            </a:r>
            <a:r>
              <a:rPr lang="ru-RU" dirty="0"/>
              <a:t> — Глобальное имя файла в файловой системе </a:t>
            </a:r>
            <a:r>
              <a:rPr lang="ru-RU" i="1" dirty="0" err="1"/>
              <a:t>Andrew</a:t>
            </a:r>
            <a:r>
              <a:rPr lang="ru-RU" i="1" dirty="0"/>
              <a:t> </a:t>
            </a:r>
            <a:r>
              <a:rPr lang="ru-RU" i="1" dirty="0" err="1"/>
              <a:t>File</a:t>
            </a:r>
            <a:r>
              <a:rPr lang="ru-RU" i="1" dirty="0"/>
              <a:t> </a:t>
            </a:r>
            <a:r>
              <a:rPr lang="ru-RU" i="1" dirty="0" err="1"/>
              <a:t>System</a:t>
            </a:r>
            <a:endParaRPr lang="ru-RU" dirty="0"/>
          </a:p>
          <a:p>
            <a:pPr lvl="0"/>
            <a:r>
              <a:rPr lang="ru-RU" dirty="0" err="1"/>
              <a:t>cid</a:t>
            </a:r>
            <a:r>
              <a:rPr lang="ru-RU" dirty="0"/>
              <a:t> — Идентификатор содержимого для частей</a:t>
            </a:r>
            <a:r>
              <a:rPr lang="ru-RU" dirty="0">
                <a:hlinkClick r:id="rId2"/>
              </a:rPr>
              <a:t> MIME</a:t>
            </a:r>
            <a:endParaRPr lang="ru-RU" dirty="0"/>
          </a:p>
          <a:p>
            <a:pPr lvl="0"/>
            <a:r>
              <a:rPr lang="ru-RU" dirty="0" err="1"/>
              <a:t>mid</a:t>
            </a:r>
            <a:r>
              <a:rPr lang="ru-RU" dirty="0"/>
              <a:t> — Идентификатор сообщений для электронной почты</a:t>
            </a:r>
          </a:p>
          <a:p>
            <a:pPr lvl="0"/>
            <a:r>
              <a:rPr lang="ru-RU" dirty="0" err="1"/>
              <a:t>mailserver</a:t>
            </a:r>
            <a:r>
              <a:rPr lang="ru-RU" dirty="0"/>
              <a:t> — Доступ к данным с</a:t>
            </a:r>
            <a:r>
              <a:rPr lang="ru-RU" dirty="0">
                <a:hlinkClick r:id="rId3"/>
              </a:rPr>
              <a:t> почтовых серверов</a:t>
            </a:r>
            <a:endParaRPr lang="ru-RU" dirty="0"/>
          </a:p>
          <a:p>
            <a:pPr lvl="0"/>
            <a:r>
              <a:rPr lang="ru-RU" dirty="0" err="1"/>
              <a:t>nfs</a:t>
            </a:r>
            <a:r>
              <a:rPr lang="ru-RU" dirty="0"/>
              <a:t> — Имя файла в сетевой файловой системе</a:t>
            </a:r>
            <a:r>
              <a:rPr lang="ru-RU" dirty="0">
                <a:hlinkClick r:id="rId4"/>
              </a:rPr>
              <a:t> NFS</a:t>
            </a:r>
            <a:endParaRPr lang="ru-RU" dirty="0"/>
          </a:p>
          <a:p>
            <a:pPr lvl="0"/>
            <a:r>
              <a:rPr lang="ru-RU" dirty="0"/>
              <a:t>tn3270 — Эмуляция интерактивной сессии</a:t>
            </a:r>
            <a:r>
              <a:rPr lang="ru-RU" dirty="0">
                <a:hlinkClick r:id="rId5"/>
              </a:rPr>
              <a:t> </a:t>
            </a:r>
            <a:r>
              <a:rPr lang="ru-RU" dirty="0" err="1">
                <a:hlinkClick r:id="rId5"/>
              </a:rPr>
              <a:t>Telnet</a:t>
            </a:r>
            <a:r>
              <a:rPr lang="ru-RU" dirty="0"/>
              <a:t> 3270</a:t>
            </a:r>
          </a:p>
          <a:p>
            <a:pPr lvl="0"/>
            <a:r>
              <a:rPr lang="ru-RU" dirty="0"/>
              <a:t>z39.50 — Доступ к службам</a:t>
            </a:r>
            <a:r>
              <a:rPr lang="ru-RU" dirty="0">
                <a:hlinkClick r:id="rId6"/>
              </a:rPr>
              <a:t> ANSI</a:t>
            </a:r>
            <a:r>
              <a:rPr lang="ru-RU" dirty="0"/>
              <a:t> Z39.50</a:t>
            </a:r>
          </a:p>
          <a:p>
            <a:pPr lvl="0"/>
            <a:r>
              <a:rPr lang="ru-RU" dirty="0" err="1"/>
              <a:t>skype</a:t>
            </a:r>
            <a:r>
              <a:rPr lang="ru-RU" dirty="0"/>
              <a:t> — Протокол</a:t>
            </a:r>
            <a:r>
              <a:rPr lang="ru-RU" dirty="0">
                <a:hlinkClick r:id="rId7"/>
              </a:rPr>
              <a:t> </a:t>
            </a:r>
            <a:r>
              <a:rPr lang="ru-RU" dirty="0" err="1">
                <a:hlinkClick r:id="rId7"/>
              </a:rPr>
              <a:t>Skype</a:t>
            </a:r>
            <a:endParaRPr lang="ru-RU" dirty="0"/>
          </a:p>
          <a:p>
            <a:pPr lvl="0"/>
            <a:r>
              <a:rPr lang="ru-RU" dirty="0" err="1"/>
              <a:t>smsto</a:t>
            </a:r>
            <a:r>
              <a:rPr lang="ru-RU" dirty="0"/>
              <a:t> — Открытие редактора</a:t>
            </a:r>
            <a:r>
              <a:rPr lang="ru-RU" dirty="0">
                <a:hlinkClick r:id="rId8"/>
              </a:rPr>
              <a:t> SMS</a:t>
            </a:r>
            <a:r>
              <a:rPr lang="ru-RU" dirty="0"/>
              <a:t> в некоторых</a:t>
            </a:r>
            <a:r>
              <a:rPr lang="ru-RU" dirty="0">
                <a:hlinkClick r:id="rId9"/>
              </a:rPr>
              <a:t> мобильных телефонах</a:t>
            </a:r>
            <a:endParaRPr lang="ru-RU" dirty="0"/>
          </a:p>
          <a:p>
            <a:pPr lvl="0"/>
            <a:r>
              <a:rPr lang="ru-RU" dirty="0"/>
              <a:t>ed2k —</a:t>
            </a:r>
            <a:r>
              <a:rPr lang="ru-RU" dirty="0">
                <a:hlinkClick r:id="rId10"/>
              </a:rPr>
              <a:t> </a:t>
            </a:r>
            <a:r>
              <a:rPr lang="ru-RU" dirty="0" err="1">
                <a:hlinkClick r:id="rId10"/>
              </a:rPr>
              <a:t>Файлообменная</a:t>
            </a:r>
            <a:r>
              <a:rPr lang="ru-RU" dirty="0">
                <a:hlinkClick r:id="rId10"/>
              </a:rPr>
              <a:t> сеть</a:t>
            </a:r>
            <a:r>
              <a:rPr lang="ru-RU" dirty="0">
                <a:hlinkClick r:id="rId11"/>
              </a:rPr>
              <a:t> </a:t>
            </a:r>
            <a:r>
              <a:rPr lang="ru-RU" dirty="0" err="1">
                <a:hlinkClick r:id="rId11"/>
              </a:rPr>
              <a:t>eDonkey</a:t>
            </a:r>
            <a:r>
              <a:rPr lang="ru-RU" dirty="0"/>
              <a:t>, построенная по принципу</a:t>
            </a:r>
            <a:r>
              <a:rPr lang="ru-RU" dirty="0">
                <a:hlinkClick r:id="rId12"/>
              </a:rPr>
              <a:t> P2P</a:t>
            </a:r>
            <a:endParaRPr lang="ru-RU" dirty="0"/>
          </a:p>
          <a:p>
            <a:pPr lvl="0"/>
            <a:r>
              <a:rPr lang="ru-RU" dirty="0" err="1"/>
              <a:t>market</a:t>
            </a:r>
            <a:r>
              <a:rPr lang="ru-RU" dirty="0"/>
              <a:t> —</a:t>
            </a:r>
            <a:r>
              <a:rPr lang="ru-RU" dirty="0">
                <a:hlinkClick r:id="rId13"/>
              </a:rPr>
              <a:t> </a:t>
            </a:r>
            <a:r>
              <a:rPr lang="ru-RU" dirty="0" err="1">
                <a:hlinkClick r:id="rId13"/>
              </a:rPr>
              <a:t>Android</a:t>
            </a:r>
            <a:r>
              <a:rPr lang="ru-RU" dirty="0"/>
              <a:t> </a:t>
            </a:r>
            <a:r>
              <a:rPr lang="ru-RU" dirty="0" err="1"/>
              <a:t>Маркет</a:t>
            </a:r>
            <a:endParaRPr lang="ru-RU" dirty="0"/>
          </a:p>
          <a:p>
            <a:pPr lvl="0"/>
            <a:r>
              <a:rPr lang="ru-RU" dirty="0" err="1"/>
              <a:t>steam</a:t>
            </a:r>
            <a:r>
              <a:rPr lang="ru-RU" dirty="0"/>
              <a:t> — протокол</a:t>
            </a:r>
            <a:r>
              <a:rPr lang="ru-RU" dirty="0">
                <a:hlinkClick r:id="rId14"/>
              </a:rPr>
              <a:t> </a:t>
            </a:r>
            <a:r>
              <a:rPr lang="ru-RU" dirty="0" err="1">
                <a:hlinkClick r:id="rId14"/>
              </a:rPr>
              <a:t>Steam</a:t>
            </a:r>
            <a:endParaRPr lang="ru-RU" dirty="0"/>
          </a:p>
          <a:p>
            <a:pPr lvl="0"/>
            <a:r>
              <a:rPr lang="ru-RU" dirty="0" err="1"/>
              <a:t>bitcoin</a:t>
            </a:r>
            <a:r>
              <a:rPr lang="ru-RU" dirty="0"/>
              <a:t> — </a:t>
            </a:r>
            <a:r>
              <a:rPr lang="ru-RU" dirty="0" err="1"/>
              <a:t>Криптовалюта</a:t>
            </a:r>
            <a:r>
              <a:rPr lang="ru-RU" dirty="0">
                <a:hlinkClick r:id="rId15"/>
              </a:rPr>
              <a:t> </a:t>
            </a:r>
            <a:r>
              <a:rPr lang="ru-RU" dirty="0" err="1" smtClean="0">
                <a:hlinkClick r:id="rId15"/>
              </a:rPr>
              <a:t>Биткойн</a:t>
            </a:r>
            <a:endParaRPr lang="ru-RU" dirty="0" smtClean="0"/>
          </a:p>
          <a:p>
            <a:pPr lvl="0"/>
            <a:endParaRPr lang="ru-RU" dirty="0"/>
          </a:p>
          <a:p>
            <a:r>
              <a:rPr lang="ru-RU" sz="2000" dirty="0"/>
              <a:t>Схемы URL в браузерах</a:t>
            </a:r>
            <a:r>
              <a:rPr lang="ru-RU" sz="2000" dirty="0" smtClean="0"/>
              <a:t>:</a:t>
            </a:r>
          </a:p>
          <a:p>
            <a:endParaRPr lang="ru-RU" sz="2000" dirty="0"/>
          </a:p>
          <a:p>
            <a:pPr lvl="0"/>
            <a:r>
              <a:rPr lang="ru-RU" dirty="0" err="1">
                <a:hlinkClick r:id="rId16"/>
              </a:rPr>
              <a:t>view-source</a:t>
            </a:r>
            <a:r>
              <a:rPr lang="ru-RU" dirty="0"/>
              <a:t> — просмотр</a:t>
            </a:r>
            <a:r>
              <a:rPr lang="ru-RU" dirty="0">
                <a:hlinkClick r:id="rId17"/>
              </a:rPr>
              <a:t> исходного кода</a:t>
            </a:r>
            <a:r>
              <a:rPr lang="ru-RU" dirty="0"/>
              <a:t> указанной</a:t>
            </a:r>
            <a:r>
              <a:rPr lang="ru-RU" dirty="0">
                <a:hlinkClick r:id="rId18"/>
              </a:rPr>
              <a:t> web-страницы</a:t>
            </a:r>
            <a:r>
              <a:rPr lang="ru-RU" dirty="0"/>
              <a:t> в различных браузерах.</a:t>
            </a:r>
          </a:p>
          <a:p>
            <a:pPr lvl="0"/>
            <a:r>
              <a:rPr lang="ru-RU" dirty="0" err="1"/>
              <a:t>chrome</a:t>
            </a:r>
            <a:r>
              <a:rPr lang="ru-RU" dirty="0"/>
              <a:t> — служебные страницы браузера</a:t>
            </a:r>
            <a:r>
              <a:rPr lang="ru-RU" dirty="0">
                <a:hlinkClick r:id="rId19"/>
              </a:rPr>
              <a:t> </a:t>
            </a:r>
            <a:r>
              <a:rPr lang="ru-RU" dirty="0" err="1">
                <a:hlinkClick r:id="rId19"/>
              </a:rPr>
              <a:t>Google</a:t>
            </a:r>
            <a:r>
              <a:rPr lang="ru-RU" dirty="0">
                <a:hlinkClick r:id="rId19"/>
              </a:rPr>
              <a:t> </a:t>
            </a:r>
            <a:r>
              <a:rPr lang="ru-RU" dirty="0" err="1">
                <a:hlinkClick r:id="rId19"/>
              </a:rPr>
              <a:t>Chrome</a:t>
            </a:r>
            <a:r>
              <a:rPr lang="ru-RU" dirty="0"/>
              <a:t> или браузеров на движке </a:t>
            </a:r>
            <a:r>
              <a:rPr lang="ru-RU" dirty="0" err="1"/>
              <a:t>Gecko</a:t>
            </a:r>
            <a:r>
              <a:rPr lang="ru-RU" baseline="30000" dirty="0">
                <a:hlinkClick r:id="rId20"/>
              </a:rPr>
              <a:t>[3]</a:t>
            </a:r>
            <a:r>
              <a:rPr lang="ru-RU" dirty="0"/>
              <a:t>.</a:t>
            </a:r>
          </a:p>
          <a:p>
            <a:r>
              <a:rPr lang="ru-RU" dirty="0" err="1"/>
              <a:t>opera</a:t>
            </a:r>
            <a:r>
              <a:rPr lang="ru-RU" dirty="0"/>
              <a:t> — служебные страницы браузера</a:t>
            </a:r>
            <a:r>
              <a:rPr lang="ru-RU" dirty="0">
                <a:hlinkClick r:id="rId21"/>
              </a:rPr>
              <a:t> </a:t>
            </a:r>
            <a:r>
              <a:rPr lang="ru-RU" u="sng" dirty="0" err="1">
                <a:hlinkClick r:id="rId21"/>
              </a:rPr>
              <a:t>Opera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723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Кодирование </a:t>
            </a:r>
            <a:r>
              <a:rPr lang="ru-RU" b="1" dirty="0"/>
              <a:t>URL</a:t>
            </a:r>
            <a:br>
              <a:rPr lang="ru-RU" b="1" dirty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857232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строка </a:t>
            </a:r>
            <a:r>
              <a:rPr lang="ru-RU" dirty="0" smtClean="0"/>
              <a:t>вида:   </a:t>
            </a:r>
            <a:r>
              <a:rPr lang="ru-RU" dirty="0" smtClean="0">
                <a:hlinkClick r:id="rId2"/>
              </a:rPr>
              <a:t>https</a:t>
            </a:r>
            <a:r>
              <a:rPr lang="ru-RU" dirty="0">
                <a:hlinkClick r:id="rId2"/>
              </a:rPr>
              <a:t>://</a:t>
            </a:r>
            <a:r>
              <a:rPr lang="ru-RU" dirty="0" smtClean="0">
                <a:hlinkClick r:id="rId2"/>
              </a:rPr>
              <a:t>ru.wikipedia.org/wiki/Микрокредит</a:t>
            </a:r>
            <a:endParaRPr lang="ru-RU" dirty="0" smtClean="0"/>
          </a:p>
          <a:p>
            <a:endParaRPr lang="ru-RU" dirty="0"/>
          </a:p>
          <a:p>
            <a:r>
              <a:rPr lang="ru-RU" dirty="0"/>
              <a:t>кодируется в URL как:</a:t>
            </a:r>
          </a:p>
          <a:p>
            <a:r>
              <a:rPr lang="ru-RU" dirty="0">
                <a:hlinkClick r:id="rId3"/>
              </a:rPr>
              <a:t>https://ru.wikipedia.org/wiki/%</a:t>
            </a:r>
            <a:r>
              <a:rPr lang="ru-RU" dirty="0" smtClean="0">
                <a:hlinkClick r:id="rId3"/>
              </a:rPr>
              <a:t>D0%9C%D0%B8%D0%BA%D1%80%D0%BE%D0%BA%D1%80%D0%B5%D0%B4%D0%B8%D1%82</a:t>
            </a:r>
            <a:endParaRPr lang="ru-RU" dirty="0"/>
          </a:p>
          <a:p>
            <a:endParaRPr lang="ru-RU" dirty="0" smtClean="0"/>
          </a:p>
          <a:p>
            <a:r>
              <a:rPr lang="ru-RU" dirty="0"/>
              <a:t>каждый символ кириллицы кодируется в Юникоде (</a:t>
            </a:r>
            <a:r>
              <a:rPr lang="ru-RU" dirty="0">
                <a:hlinkClick r:id="rId4"/>
              </a:rPr>
              <a:t>UTF-8</a:t>
            </a:r>
            <a:r>
              <a:rPr lang="ru-RU" dirty="0"/>
              <a:t>) в последовательность из двух байтов, а затем каждый байт этой последовательности записывается в</a:t>
            </a:r>
            <a:r>
              <a:rPr lang="ru-RU" dirty="0">
                <a:hlinkClick r:id="rId5"/>
              </a:rPr>
              <a:t> шестнадцатеричном</a:t>
            </a:r>
            <a:r>
              <a:rPr lang="ru-RU" dirty="0"/>
              <a:t> представлении:</a:t>
            </a:r>
          </a:p>
          <a:p>
            <a:r>
              <a:rPr lang="ru-RU" dirty="0"/>
              <a:t>М → D0 и 9C → %D0%9C</a:t>
            </a:r>
            <a:br>
              <a:rPr lang="ru-RU" dirty="0"/>
            </a:br>
            <a:r>
              <a:rPr lang="ru-RU" dirty="0"/>
              <a:t>и → D0 и B8 → %</a:t>
            </a:r>
            <a:r>
              <a:rPr lang="ru-RU" dirty="0" smtClean="0"/>
              <a:t>D0%B8</a:t>
            </a:r>
          </a:p>
          <a:p>
            <a:r>
              <a:rPr lang="ru-RU" dirty="0"/>
              <a:t>к → D0 и BA → %D0%BA</a:t>
            </a:r>
            <a:br>
              <a:rPr lang="ru-RU" dirty="0"/>
            </a:br>
            <a:r>
              <a:rPr lang="ru-RU" dirty="0" err="1"/>
              <a:t>р</a:t>
            </a:r>
            <a:r>
              <a:rPr lang="ru-RU" dirty="0"/>
              <a:t> → D1 и 80 → %D1%80, и т. д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/>
              <a:t>распространённые, но недопустимые в URL символы кодируются в таком соответствии</a:t>
            </a:r>
            <a:r>
              <a:rPr lang="ru-RU" dirty="0" smtClean="0"/>
              <a:t>:</a:t>
            </a:r>
          </a:p>
          <a:p>
            <a:r>
              <a:rPr lang="ru-RU" dirty="0" smtClean="0"/>
              <a:t>!   %21</a:t>
            </a:r>
          </a:p>
          <a:p>
            <a:r>
              <a:rPr lang="en-US" dirty="0" smtClean="0"/>
              <a:t>&lt;</a:t>
            </a:r>
            <a:r>
              <a:rPr lang="ru-RU" dirty="0" smtClean="0"/>
              <a:t>пробел</a:t>
            </a:r>
            <a:r>
              <a:rPr lang="en-US" dirty="0" smtClean="0"/>
              <a:t>&gt;</a:t>
            </a:r>
            <a:r>
              <a:rPr lang="ru-RU" dirty="0" smtClean="0"/>
              <a:t>   %20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endParaRPr lang="ru-RU" dirty="0" smtClean="0"/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214290"/>
            <a:ext cx="8929718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err="1" smtClean="0"/>
              <a:t>Punycode</a:t>
            </a:r>
            <a:r>
              <a:rPr lang="ru-RU" sz="2000" b="1" dirty="0" smtClean="0"/>
              <a:t>  </a:t>
            </a:r>
            <a:r>
              <a:rPr lang="ru-RU" sz="2000" dirty="0" smtClean="0"/>
              <a:t> </a:t>
            </a:r>
            <a:r>
              <a:rPr lang="ru-RU" sz="2000" dirty="0"/>
              <a:t>— стандартизированный метод преобразования последовательностей</a:t>
            </a:r>
            <a:r>
              <a:rPr lang="ru-RU" sz="2000" dirty="0">
                <a:hlinkClick r:id="rId2"/>
              </a:rPr>
              <a:t> </a:t>
            </a:r>
            <a:r>
              <a:rPr lang="ru-RU" sz="2000" u="sng" dirty="0">
                <a:hlinkClick r:id="rId2"/>
              </a:rPr>
              <a:t>Unicode</a:t>
            </a:r>
            <a:r>
              <a:rPr lang="ru-RU" sz="2000" dirty="0"/>
              <a:t>-символов в так называемые ACE-последовательности (</a:t>
            </a:r>
            <a:r>
              <a:rPr lang="ru-RU" sz="2000" u="sng" dirty="0">
                <a:hlinkClick r:id="rId3"/>
              </a:rPr>
              <a:t>англ.</a:t>
            </a:r>
            <a:r>
              <a:rPr lang="ru-RU" sz="2000" dirty="0"/>
              <a:t> </a:t>
            </a:r>
            <a:r>
              <a:rPr lang="ru-RU" sz="2000" i="1" dirty="0"/>
              <a:t>ASCII </a:t>
            </a:r>
            <a:r>
              <a:rPr lang="ru-RU" sz="2000" i="1" dirty="0" err="1"/>
              <a:t>Compatible</a:t>
            </a:r>
            <a:r>
              <a:rPr lang="ru-RU" sz="2000" i="1" dirty="0"/>
              <a:t> </a:t>
            </a:r>
            <a:r>
              <a:rPr lang="ru-RU" sz="2000" i="1" dirty="0" err="1"/>
              <a:t>Encoding</a:t>
            </a:r>
            <a:r>
              <a:rPr lang="ru-RU" sz="2000" dirty="0"/>
              <a:t> — кодировка, совместимая с ASCII</a:t>
            </a:r>
            <a:r>
              <a:rPr lang="ru-RU" sz="2000" u="sng" baseline="30000" dirty="0">
                <a:hlinkClick r:id="rId4"/>
              </a:rPr>
              <a:t>[1]</a:t>
            </a:r>
            <a:r>
              <a:rPr lang="ru-RU" sz="2000" dirty="0"/>
              <a:t>), которые состоят только из алфавитно-цифровых символов, как это разрешено в доменных именах. </a:t>
            </a:r>
            <a:r>
              <a:rPr lang="ru-RU" sz="2000" dirty="0" err="1"/>
              <a:t>Punycode</a:t>
            </a:r>
            <a:r>
              <a:rPr lang="ru-RU" sz="2000" dirty="0"/>
              <a:t> был разработан для однозначного преобразования доменных имен в последовательность</a:t>
            </a:r>
            <a:r>
              <a:rPr lang="ru-RU" sz="2000" dirty="0">
                <a:hlinkClick r:id="rId5"/>
              </a:rPr>
              <a:t> </a:t>
            </a:r>
            <a:r>
              <a:rPr lang="ru-RU" sz="2000" u="sng" dirty="0">
                <a:hlinkClick r:id="rId5"/>
              </a:rPr>
              <a:t>ASCII</a:t>
            </a:r>
            <a:r>
              <a:rPr lang="ru-RU" sz="2000" dirty="0"/>
              <a:t>-символов</a:t>
            </a:r>
            <a:r>
              <a:rPr lang="ru-RU" sz="2000" dirty="0" smtClean="0"/>
              <a:t>.</a:t>
            </a:r>
          </a:p>
          <a:p>
            <a:r>
              <a:rPr lang="ru-RU" sz="2000" dirty="0" smtClean="0"/>
              <a:t>В </a:t>
            </a:r>
            <a:r>
              <a:rPr lang="ru-RU" sz="2000" dirty="0"/>
              <a:t>качестве базисных символов выступают символы латинского алфавита от </a:t>
            </a:r>
            <a:r>
              <a:rPr lang="ru-RU" sz="2000" dirty="0" err="1"/>
              <a:t>a</a:t>
            </a:r>
            <a:r>
              <a:rPr lang="ru-RU" sz="2000" dirty="0"/>
              <a:t> до </a:t>
            </a:r>
            <a:r>
              <a:rPr lang="ru-RU" sz="2000" dirty="0" err="1"/>
              <a:t>z</a:t>
            </a:r>
            <a:r>
              <a:rPr lang="ru-RU" sz="2000" dirty="0"/>
              <a:t> (без различия между прописными и строчными буквами), цифры от 0 до 9 и</a:t>
            </a:r>
            <a:r>
              <a:rPr lang="ru-RU" sz="2000" dirty="0">
                <a:hlinkClick r:id="rId6"/>
              </a:rPr>
              <a:t> дефис</a:t>
            </a:r>
            <a:r>
              <a:rPr lang="ru-RU" sz="2000" dirty="0"/>
              <a:t> «-»; всего 37 символов</a:t>
            </a:r>
            <a:r>
              <a:rPr lang="ru-RU" sz="2000" dirty="0" smtClean="0"/>
              <a:t>.</a:t>
            </a:r>
            <a:endParaRPr lang="en-US" sz="2000" dirty="0" smtClean="0"/>
          </a:p>
          <a:p>
            <a:endParaRPr lang="en-US" sz="2000" dirty="0"/>
          </a:p>
          <a:p>
            <a:r>
              <a:rPr lang="ru-RU" sz="2000" dirty="0"/>
              <a:t>По техническим ограничениям доменные имена не могут содержать нелатинские символы, поэтому для обхода этого ограничения разработаны специальные стандарты</a:t>
            </a:r>
            <a:r>
              <a:rPr lang="ru-RU" sz="2000" dirty="0">
                <a:hlinkClick r:id="rId7"/>
              </a:rPr>
              <a:t> RFC 3490</a:t>
            </a:r>
            <a:r>
              <a:rPr lang="ru-RU" sz="2000" dirty="0"/>
              <a:t>,</a:t>
            </a:r>
            <a:r>
              <a:rPr lang="ru-RU" sz="2000" dirty="0">
                <a:hlinkClick r:id="rId8"/>
              </a:rPr>
              <a:t> RFC 3491</a:t>
            </a:r>
            <a:r>
              <a:rPr lang="ru-RU" sz="2000" dirty="0"/>
              <a:t>,</a:t>
            </a:r>
            <a:r>
              <a:rPr lang="ru-RU" sz="2000" dirty="0">
                <a:hlinkClick r:id="rId9"/>
              </a:rPr>
              <a:t> RFC 3492</a:t>
            </a:r>
            <a:r>
              <a:rPr lang="ru-RU" sz="2000" dirty="0"/>
              <a:t> и</a:t>
            </a:r>
            <a:r>
              <a:rPr lang="ru-RU" sz="2000" dirty="0">
                <a:hlinkClick r:id="rId10"/>
              </a:rPr>
              <a:t> RFC 3454</a:t>
            </a:r>
            <a:r>
              <a:rPr lang="ru-RU" sz="2000" dirty="0"/>
              <a:t>, согласно которым такие имена в обязательном порядке преобразовываются в набор английских букв, цифр и дефисы, а перед таким преобразованным именем пишется специальный префикс «</a:t>
            </a:r>
            <a:r>
              <a:rPr lang="ru-RU" sz="2000" dirty="0" err="1"/>
              <a:t>xn</a:t>
            </a:r>
            <a:r>
              <a:rPr lang="ru-RU" sz="2000" dirty="0"/>
              <a:t>--». Такое преобразование называется </a:t>
            </a:r>
            <a:r>
              <a:rPr lang="ru-RU" sz="2000" b="1" dirty="0" err="1"/>
              <a:t>Punycode</a:t>
            </a:r>
            <a:r>
              <a:rPr lang="ru-RU" sz="2000" dirty="0"/>
              <a:t>. Оно позволяет кодировать имена в национальных алфавитах ASCII-символами.</a:t>
            </a:r>
          </a:p>
          <a:p>
            <a:endParaRPr lang="ru-RU" sz="2000" dirty="0"/>
          </a:p>
          <a:p>
            <a:endParaRPr lang="ru-RU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69006"/>
          </a:xfrm>
        </p:spPr>
        <p:txBody>
          <a:bodyPr>
            <a:noAutofit/>
          </a:bodyPr>
          <a:lstStyle/>
          <a:p>
            <a:r>
              <a:rPr lang="ru-RU" sz="3200" b="1" dirty="0"/>
              <a:t>HTTP</a:t>
            </a:r>
            <a:r>
              <a:rPr lang="ru-RU" sz="3200" dirty="0"/>
              <a:t> (</a:t>
            </a:r>
            <a:r>
              <a:rPr lang="ru-RU" sz="3200" dirty="0">
                <a:hlinkClick r:id="rId2"/>
              </a:rPr>
              <a:t>англ.</a:t>
            </a:r>
            <a:r>
              <a:rPr lang="ru-RU" sz="3200" dirty="0"/>
              <a:t> </a:t>
            </a:r>
            <a:r>
              <a:rPr lang="ru-RU" sz="3200" i="1" dirty="0" err="1"/>
              <a:t>HyperText</a:t>
            </a:r>
            <a:r>
              <a:rPr lang="ru-RU" sz="3200" i="1" dirty="0"/>
              <a:t> </a:t>
            </a:r>
            <a:r>
              <a:rPr lang="ru-RU" sz="3200" i="1" dirty="0" err="1"/>
              <a:t>Transfer</a:t>
            </a:r>
            <a:r>
              <a:rPr lang="ru-RU" sz="3200" i="1" dirty="0"/>
              <a:t> </a:t>
            </a:r>
            <a:r>
              <a:rPr lang="ru-RU" sz="3200" i="1" dirty="0" err="1"/>
              <a:t>Protocol</a:t>
            </a:r>
            <a:r>
              <a:rPr lang="ru-RU" sz="3200" dirty="0"/>
              <a:t> — «протокол передачи</a:t>
            </a:r>
            <a:r>
              <a:rPr lang="ru-RU" sz="3200" dirty="0">
                <a:hlinkClick r:id="rId3"/>
              </a:rPr>
              <a:t> гипертекста</a:t>
            </a:r>
            <a:r>
              <a:rPr lang="ru-RU" sz="3200" dirty="0" smtClean="0"/>
              <a:t>»)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ru-RU" sz="3200" dirty="0" smtClean="0"/>
              <a:t> </a:t>
            </a:r>
            <a:r>
              <a:rPr lang="ru-RU" sz="2400" dirty="0" smtClean="0">
                <a:hlinkClick r:id="rId4"/>
              </a:rPr>
              <a:t>протокол</a:t>
            </a:r>
            <a:r>
              <a:rPr lang="ru-RU" sz="2400" dirty="0" smtClean="0">
                <a:hlinkClick r:id="rId5"/>
              </a:rPr>
              <a:t> </a:t>
            </a:r>
            <a:r>
              <a:rPr lang="ru-RU" sz="2400" dirty="0">
                <a:hlinkClick r:id="rId5"/>
              </a:rPr>
              <a:t>прикладного уровня</a:t>
            </a:r>
            <a:r>
              <a:rPr lang="ru-RU" sz="2400" dirty="0"/>
              <a:t> передачи данных (изначально — в виде гипертекстовых документов в формате</a:t>
            </a:r>
            <a:r>
              <a:rPr lang="ru-RU" sz="2400" dirty="0">
                <a:hlinkClick r:id="rId6"/>
              </a:rPr>
              <a:t> HTML</a:t>
            </a:r>
            <a:r>
              <a:rPr lang="ru-RU" sz="2400" dirty="0"/>
              <a:t>, в настоящий момент используется для передачи произвольных данных). Основой HTTP является</a:t>
            </a:r>
            <a:r>
              <a:rPr lang="ru-RU" sz="2400" dirty="0">
                <a:hlinkClick r:id="rId7"/>
              </a:rPr>
              <a:t> технология «клиент-сервер»</a:t>
            </a:r>
            <a:r>
              <a:rPr lang="ru-RU" sz="2400" dirty="0"/>
              <a:t>, то есть предполагается существование потребителей (</a:t>
            </a:r>
            <a:r>
              <a:rPr lang="ru-RU" sz="2400" dirty="0">
                <a:hlinkClick r:id="rId8"/>
              </a:rPr>
              <a:t>клиентов</a:t>
            </a:r>
            <a:r>
              <a:rPr lang="ru-RU" sz="2400" dirty="0"/>
              <a:t>), которые инициируют соединение и посылают</a:t>
            </a:r>
            <a:r>
              <a:rPr lang="ru-RU" sz="2400" dirty="0">
                <a:hlinkClick r:id="rId9"/>
              </a:rPr>
              <a:t> запрос</a:t>
            </a:r>
            <a:r>
              <a:rPr lang="ru-RU" sz="2400" dirty="0"/>
              <a:t>, и поставщиков (</a:t>
            </a:r>
            <a:r>
              <a:rPr lang="ru-RU" sz="2400" dirty="0">
                <a:hlinkClick r:id="rId10"/>
              </a:rPr>
              <a:t>серверов</a:t>
            </a:r>
            <a:r>
              <a:rPr lang="ru-RU" sz="2400" dirty="0"/>
              <a:t>), которые ожидают соединения для получения запроса, производят необходимые действия и возвращают обратно сообщение с результатом.</a:t>
            </a:r>
            <a:br>
              <a:rPr lang="ru-RU" sz="2400" dirty="0"/>
            </a:br>
            <a:endParaRPr lang="ru-RU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0" y="0"/>
            <a:ext cx="9144000" cy="6560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228528" rIns="91440" bIns="5078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Программное обеспечение</a:t>
            </a:r>
            <a:endParaRPr kumimoji="0" lang="en-US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Всё программное обеспечение для работы с протоколом HTTP разделяется на три большие категории: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Серверы как основные поставщики услуг хранения и обработки информации (обработка запросов).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Клиенты — конечные потребители услуг сервера (отправка запроса).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Прокси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для выполнения транспортных служб.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Для отличия конечных серверов от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прокси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в официальной документации используется термин «исходный сервер» (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  <a:hlinkClick r:id="rId2"/>
              </a:rPr>
              <a:t>англ.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origin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server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). Один и тот же программный продукт может одновременно выполнять функции клиента, сервера или посредника в зависимости от поставленных задач. В спецификациях протокола HTTP подробно описывается поведение для каждой из этих ролей.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900</TotalTime>
  <Words>1801</Words>
  <Application>Microsoft Office PowerPoint</Application>
  <PresentationFormat>Экран (4:3)</PresentationFormat>
  <Paragraphs>206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Единый указатель ресурса (англ. Uniform Resource Locator, URL) — единообразный локатор (определитель местонахождения) ресурса. </vt:lpstr>
      <vt:lpstr>Слайд 2</vt:lpstr>
      <vt:lpstr> Структура URL </vt:lpstr>
      <vt:lpstr>Схемы (протоколы) URL</vt:lpstr>
      <vt:lpstr>Слайд 5</vt:lpstr>
      <vt:lpstr> Кодирование URL </vt:lpstr>
      <vt:lpstr>Слайд 7</vt:lpstr>
      <vt:lpstr>HTTP (англ. HyperText Transfer Protocol — «протокол передачи гипертекста»)  протокол прикладного уровня передачи данных (изначально — в виде гипертекстовых документов в формате HTML, в настоящий момент используется для передачи произвольных данных). Основой HTTP является технология «клиент-сервер», то есть предполагается существование потребителей (клиентов), которые инициируют соединение и посылают запрос, и поставщиков (серверов), которые ожидают соединения для получения запроса, производят необходимые действия и возвращают обратно сообщение с результатом. 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Единый указатель ресурса (англ. Uniform Resource Locator, URL) — единообразный локатор (определитель местонахождения) ресурса. </dc:title>
  <dc:creator>Artem Antonov</dc:creator>
  <cp:lastModifiedBy>Artem Antonov</cp:lastModifiedBy>
  <cp:revision>48</cp:revision>
  <dcterms:created xsi:type="dcterms:W3CDTF">2020-10-13T19:13:27Z</dcterms:created>
  <dcterms:modified xsi:type="dcterms:W3CDTF">2020-10-14T10:15:49Z</dcterms:modified>
</cp:coreProperties>
</file>