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5143500" cx="9144000"/>
  <p:notesSz cx="6858000" cy="9144000"/>
  <p:embeddedFontLst>
    <p:embeddedFont>
      <p:font typeface="PT Sans"/>
      <p:regular r:id="rId17"/>
      <p:bold r:id="rId18"/>
      <p:italic r:id="rId19"/>
      <p:boldItalic r:id="rId2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PTSans-boldItalic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PTSans-regular.fntdata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font" Target="fonts/PTSans-italic.fntdata"/><Relationship Id="rId6" Type="http://schemas.openxmlformats.org/officeDocument/2006/relationships/slide" Target="slides/slide1.xml"/><Relationship Id="rId18" Type="http://schemas.openxmlformats.org/officeDocument/2006/relationships/font" Target="fonts/PTSans-bold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752dfaf269_0_7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752dfaf269_0_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752dfaf269_0_10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752dfaf269_0_10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752dfaf269_0_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752dfaf269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752dfaf269_0_4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752dfaf269_0_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752dfaf269_0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752dfaf269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752dfaf269_0_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752dfaf269_0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752dfaf269_0_3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752dfaf269_0_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752dfaf269_0_9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752dfaf269_0_9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752dfaf269_0_5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752dfaf269_0_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752dfaf269_0_8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752dfaf269_0_8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6.png"/><Relationship Id="rId4" Type="http://schemas.openxmlformats.org/officeDocument/2006/relationships/image" Target="../media/image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ttps://upload.wikimedia.org/wikipedia/commons/thumb/d/d2/Oauth_logo.svg/1024px-Oauth_logo.svg.png"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313731" y="1575300"/>
            <a:ext cx="1985119" cy="19929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ttps://upload.wikimedia.org/wikipedia/ru/3/35/OpenID_logo.png"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218600" y="2000250"/>
            <a:ext cx="3048000" cy="1143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2"/>
          <p:cNvSpPr txBox="1"/>
          <p:nvPr>
            <p:ph type="title"/>
          </p:nvPr>
        </p:nvSpPr>
        <p:spPr>
          <a:xfrm>
            <a:off x="311700" y="445025"/>
            <a:ext cx="39999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Клиент-серверные</a:t>
            </a:r>
            <a:endParaRPr/>
          </a:p>
        </p:txBody>
      </p:sp>
      <p:sp>
        <p:nvSpPr>
          <p:cNvPr id="112" name="Google Shape;112;p22"/>
          <p:cNvSpPr txBox="1"/>
          <p:nvPr>
            <p:ph type="title"/>
          </p:nvPr>
        </p:nvSpPr>
        <p:spPr>
          <a:xfrm>
            <a:off x="4832400" y="445025"/>
            <a:ext cx="39999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Клиентские</a:t>
            </a: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  <p:pic>
        <p:nvPicPr>
          <p:cNvPr descr="Схема авторизации приложений, имеющих серверную часть" id="113" name="Google Shape;113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6025" y="1152475"/>
            <a:ext cx="3756150" cy="35558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Схема авторизации полностью клиентских платежей" id="114" name="Google Shape;114;p2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624775" y="1152475"/>
            <a:ext cx="3585174" cy="2314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OpenID connect</a:t>
            </a: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120" name="Google Shape;120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Надстройка над OAuth</a:t>
            </a: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39999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Аутентификация</a:t>
            </a: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проверка личности</a:t>
            </a: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62" name="Google Shape;62;p14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проверка наличия доступа к чему-либо</a:t>
            </a: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63" name="Google Shape;63;p14"/>
          <p:cNvSpPr txBox="1"/>
          <p:nvPr>
            <p:ph type="title"/>
          </p:nvPr>
        </p:nvSpPr>
        <p:spPr>
          <a:xfrm>
            <a:off x="4832400" y="445025"/>
            <a:ext cx="39999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Авторизация</a:t>
            </a: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Кросс-авторизация</a:t>
            </a: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69" name="Google Shape;69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Font typeface="PT Sans"/>
              <a:buChar char="●"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Consumer</a:t>
            </a:r>
            <a:endParaRPr>
              <a:latin typeface="PT Sans"/>
              <a:ea typeface="PT Sans"/>
              <a:cs typeface="PT Sans"/>
              <a:sym typeface="PT Sans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Font typeface="PT Sans"/>
              <a:buChar char="●"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Service Provider</a:t>
            </a:r>
            <a:endParaRPr>
              <a:latin typeface="PT Sans"/>
              <a:ea typeface="PT Sans"/>
              <a:cs typeface="PT Sans"/>
              <a:sym typeface="PT Sans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Font typeface="PT Sans"/>
              <a:buChar char="●"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User</a:t>
            </a:r>
            <a:endParaRPr>
              <a:latin typeface="PT Sans"/>
              <a:ea typeface="PT Sans"/>
              <a:cs typeface="PT Sans"/>
              <a:sym typeface="PT Sans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Font typeface="PT Sans"/>
              <a:buChar char="●"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Protected Resource</a:t>
            </a:r>
            <a:endParaRPr>
              <a:latin typeface="PT Sans"/>
              <a:ea typeface="PT Sans"/>
              <a:cs typeface="PT Sans"/>
              <a:sym typeface="PT Sans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Font typeface="PT Sans"/>
              <a:buChar char="●"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Provider API</a:t>
            </a: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OpenID</a:t>
            </a: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75" name="Google Shape;75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PT Sans"/>
              <a:ea typeface="PT Sans"/>
              <a:cs typeface="PT Sans"/>
              <a:sym typeface="PT Sans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latin typeface="PT Sans"/>
              <a:ea typeface="PT Sans"/>
              <a:cs typeface="PT Sans"/>
              <a:sym typeface="PT Sans"/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  <p:pic>
        <p:nvPicPr>
          <p:cNvPr id="76" name="Google Shape;76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6075" y="1179213"/>
            <a:ext cx="6375226" cy="3362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OpenID 2.0 </a:t>
            </a: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82" name="Google Shape;82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Font typeface="PT Sans"/>
              <a:buChar char="●"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XRI</a:t>
            </a:r>
            <a:endParaRPr>
              <a:latin typeface="PT Sans"/>
              <a:ea typeface="PT Sans"/>
              <a:cs typeface="PT Sans"/>
              <a:sym typeface="PT Sans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Font typeface="PT Sans"/>
              <a:buChar char="●"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HMAC-SHA256</a:t>
            </a:r>
            <a:endParaRPr>
              <a:latin typeface="PT Sans"/>
              <a:ea typeface="PT Sans"/>
              <a:cs typeface="PT Sans"/>
              <a:sym typeface="PT Sans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Font typeface="PT Sans"/>
              <a:buChar char="●"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расширения</a:t>
            </a: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OAuth</a:t>
            </a: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  <p:pic>
        <p:nvPicPr>
          <p:cNvPr id="88" name="Google Shape;88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48350" y="565750"/>
            <a:ext cx="4517551" cy="42782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OAuth 2.0</a:t>
            </a: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94" name="Google Shape;94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Клиент, сервер и владелец ресурса</a:t>
            </a:r>
            <a:endParaRPr>
              <a:latin typeface="PT Sans"/>
              <a:ea typeface="PT Sans"/>
              <a:cs typeface="PT Sans"/>
              <a:sym typeface="PT Sans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Методы создания подписей</a:t>
            </a:r>
            <a:endParaRPr>
              <a:latin typeface="PT Sans"/>
              <a:ea typeface="PT Sans"/>
              <a:cs typeface="PT Sans"/>
              <a:sym typeface="PT Sans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Метка времени и nonce</a:t>
            </a:r>
            <a:endParaRPr>
              <a:latin typeface="PT Sans"/>
              <a:ea typeface="PT Sans"/>
              <a:cs typeface="PT Sans"/>
              <a:sym typeface="PT Sans"/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Потоки OAuth 2.0</a:t>
            </a: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100" name="Google Shape;100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Font typeface="PT Sans"/>
              <a:buChar char="●"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Implicit Grant Flow</a:t>
            </a:r>
            <a:endParaRPr>
              <a:latin typeface="PT Sans"/>
              <a:ea typeface="PT Sans"/>
              <a:cs typeface="PT Sans"/>
              <a:sym typeface="PT Sans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Font typeface="PT Sans"/>
              <a:buChar char="●"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Authorization Code Flow</a:t>
            </a:r>
            <a:endParaRPr>
              <a:latin typeface="PT Sans"/>
              <a:ea typeface="PT Sans"/>
              <a:cs typeface="PT Sans"/>
              <a:sym typeface="PT Sans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Font typeface="PT Sans"/>
              <a:buChar char="●"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Refreshing an Expired Access Token Flow</a:t>
            </a:r>
            <a:endParaRPr>
              <a:latin typeface="PT Sans"/>
              <a:ea typeface="PT Sans"/>
              <a:cs typeface="PT Sans"/>
              <a:sym typeface="PT Sans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Font typeface="PT Sans"/>
              <a:buChar char="●"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Resource Owner Password Credentials Flow</a:t>
            </a:r>
            <a:endParaRPr>
              <a:latin typeface="PT Sans"/>
              <a:ea typeface="PT Sans"/>
              <a:cs typeface="PT Sans"/>
              <a:sym typeface="PT Sans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Font typeface="PT Sans"/>
              <a:buChar char="●"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Client Credentials Flow</a:t>
            </a:r>
            <a:endParaRPr>
              <a:latin typeface="PT Sans"/>
              <a:ea typeface="PT Sans"/>
              <a:cs typeface="PT Sans"/>
              <a:sym typeface="PT Sans"/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Токены</a:t>
            </a: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106" name="Google Shape;106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Font typeface="PT Sans"/>
              <a:buChar char="●"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client credentials</a:t>
            </a:r>
            <a:endParaRPr>
              <a:latin typeface="PT Sans"/>
              <a:ea typeface="PT Sans"/>
              <a:cs typeface="PT Sans"/>
              <a:sym typeface="PT Sans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Font typeface="PT Sans"/>
              <a:buChar char="●"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temporary credentials</a:t>
            </a:r>
            <a:endParaRPr>
              <a:latin typeface="PT Sans"/>
              <a:ea typeface="PT Sans"/>
              <a:cs typeface="PT Sans"/>
              <a:sym typeface="PT Sans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Font typeface="PT Sans"/>
              <a:buChar char="●"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access token</a:t>
            </a:r>
            <a:endParaRPr>
              <a:latin typeface="PT Sans"/>
              <a:ea typeface="PT Sans"/>
              <a:cs typeface="PT Sans"/>
              <a:sym typeface="PT Sans"/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