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FE2386E-A42F-42C4-9A50-121F229EE92A}" type="datetimeFigureOut">
              <a:rPr lang="ru-RU" smtClean="0"/>
              <a:t>02.09.2020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FE2386E-A42F-42C4-9A50-121F229EE92A}" type="datetimeFigureOut">
              <a:rPr lang="ru-RU" smtClean="0"/>
              <a:t>02.09.2020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FE2386E-A42F-42C4-9A50-121F229EE92A}" type="datetimeFigureOut">
              <a:rPr lang="ru-RU" smtClean="0"/>
              <a:t>02.09.2020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FE2386E-A42F-42C4-9A50-121F229EE92A}" type="datetimeFigureOut">
              <a:rPr lang="ru-RU" smtClean="0"/>
              <a:t>02.09.2020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FE2386E-A42F-42C4-9A50-121F229EE92A}" type="datetimeFigureOut">
              <a:rPr lang="ru-RU" smtClean="0"/>
              <a:t>02.09.2020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FE2386E-A42F-42C4-9A50-121F229EE92A}" type="datetimeFigureOut">
              <a:rPr lang="ru-RU" smtClean="0"/>
              <a:t>02.09.2020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FE2386E-A42F-42C4-9A50-121F229EE92A}" type="datetimeFigureOut">
              <a:rPr lang="ru-RU" smtClean="0"/>
              <a:t>02.09.2020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FE2386E-A42F-42C4-9A50-121F229EE92A}" type="datetimeFigureOut">
              <a:rPr lang="ru-RU" smtClean="0"/>
              <a:t>02.09.2020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FE2386E-A42F-42C4-9A50-121F229EE92A}" type="datetimeFigureOut">
              <a:rPr lang="ru-RU" smtClean="0"/>
              <a:t>02.09.2020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FE2386E-A42F-42C4-9A50-121F229EE92A}" type="datetimeFigureOut">
              <a:rPr lang="ru-RU" smtClean="0"/>
              <a:t>02.09.2020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FE2386E-A42F-42C4-9A50-121F229EE92A}" type="datetimeFigureOut">
              <a:rPr lang="ru-RU" smtClean="0"/>
              <a:t>02.09.2020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9B6455C-D89B-4813-B6D1-9D1B287154F3}"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E2386E-A42F-42C4-9A50-121F229EE92A}" type="datetimeFigureOut">
              <a:rPr lang="ru-RU" smtClean="0"/>
              <a:t>02.09.2020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B6455C-D89B-4813-B6D1-9D1B287154F3}"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28662" y="2442985"/>
            <a:ext cx="7429551" cy="1200329"/>
          </a:xfrm>
          <a:prstGeom prst="rect">
            <a:avLst/>
          </a:prstGeom>
        </p:spPr>
        <p:txBody>
          <a:bodyPr wrap="square">
            <a:spAutoFit/>
          </a:bodyPr>
          <a:lstStyle/>
          <a:p>
            <a:pPr algn="ctr"/>
            <a:r>
              <a:rPr lang="ru-RU" sz="3600" b="1" dirty="0"/>
              <a:t>Введение в сетевые технологии, модель </a:t>
            </a:r>
            <a:r>
              <a:rPr lang="en-US" sz="3600" b="1" dirty="0"/>
              <a:t>OSI</a:t>
            </a:r>
            <a:r>
              <a:rPr lang="ru-RU" sz="3600" b="1"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142844" y="142852"/>
            <a:ext cx="9001156" cy="4164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Уровень представления.</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Этот уровень обеспечивает гарантию того, что информация, передаваемая прикладным уровнем, будет понятна прикладному уровню в другой системе. При необходимости уровень представления выполняет преобразование форматов данных в некоторый общий формат представления, а на приеме, соответственно, выполняет обратное преобразование. Таким образом, прикладные уровни могут преодолеть, например, синтаксические различия в представлении данных. На этом уровне может выполняться шифрование и дешифрование данных, благодаря которому секретность обмена данными обеспечивается сразу для всех прикладных сервисов. Примером протокола, работающего на уровне представления, является протокол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Secure</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Socket</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Layer</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(SSL), который обеспечивает секретный обмен сообщениями для протоколов прикладного уровня стека TCP/IP.</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42844" y="214290"/>
            <a:ext cx="9001156"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Прикладной уровень.</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Прикладной уровень - это в действительности просто набор разнообразных протоколов, с помощью которых пользователи сети получают доступ к разделяемым ресурсам, таким как файлы, принтеры или гипертекстовые Web-страницы, а также организуют свою совместную работу, например, с помощью протокола электронной почты. Единица данных, которой оперирует прикладной уровень, обычно называется </a:t>
            </a: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сообщением (</a:t>
            </a:r>
            <a:r>
              <a:rPr kumimoji="0" lang="ru-RU" sz="2000" b="0" i="1"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message</a:t>
            </a: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Существует очень большое разнообразие протоколов прикладного уровня. Приведем в качестве примеров хотя бы несколько наиболее распространенных реализаций файловых сервисов: NCP в операционной системе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Novell</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NetWare</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SMB в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Microsoft</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Windows</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NT, NFS, FTP и TFTP, входящие в стек TCP/IP.</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857224" y="169111"/>
            <a:ext cx="7572428" cy="830997"/>
          </a:xfrm>
          <a:prstGeom prst="rect">
            <a:avLst/>
          </a:prstGeom>
        </p:spPr>
        <p:txBody>
          <a:bodyPr wrap="square">
            <a:spAutoFit/>
          </a:bodyPr>
          <a:lstStyle/>
          <a:p>
            <a:pPr algn="ctr"/>
            <a:r>
              <a:rPr lang="ru-RU" sz="2400" b="1" dirty="0"/>
              <a:t>Протоколы взаимодействия приложений и протоколы транспортной подсистемы</a:t>
            </a:r>
          </a:p>
        </p:txBody>
      </p:sp>
      <p:pic>
        <p:nvPicPr>
          <p:cNvPr id="6" name="Рисунок 5" descr="Сетезависимые и сетенезависимые уровни модели OSI"/>
          <p:cNvPicPr/>
          <p:nvPr/>
        </p:nvPicPr>
        <p:blipFill>
          <a:blip r:embed="rId2"/>
          <a:srcRect/>
          <a:stretch>
            <a:fillRect/>
          </a:stretch>
        </p:blipFill>
        <p:spPr bwMode="auto">
          <a:xfrm>
            <a:off x="500034" y="1000108"/>
            <a:ext cx="8215370" cy="5572164"/>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71414"/>
            <a:ext cx="9144000" cy="83099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Calibri" pitchFamily="34" charset="0"/>
                <a:ea typeface="Times New Roman" pitchFamily="18" charset="0"/>
                <a:cs typeface="Arial CYR"/>
              </a:rPr>
              <a:t>Особенности протоколов, используемых в локальных и глобальных сетях</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78" name="Rectangle 2"/>
          <p:cNvSpPr>
            <a:spLocks noChangeArrowheads="1"/>
          </p:cNvSpPr>
          <p:nvPr/>
        </p:nvSpPr>
        <p:spPr bwMode="auto">
          <a:xfrm>
            <a:off x="142844" y="1071546"/>
            <a:ext cx="8929718"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Arial" pitchFamily="34" charset="0"/>
              </a:rPr>
              <a:t>Различия между протоколами локальных и глобальных сетей происходят в основном из-за различий между свойствами каналов, использующихся в этих сетях.</a:t>
            </a:r>
            <a:endPar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Arial" pitchFamily="34" charset="0"/>
              </a:rPr>
              <a:t>Каналы локальных сетей имеют небольшую длину и высокое качество, а каналы глобальных сетей - наоборот, большую длину и низкое качество.</a:t>
            </a:r>
            <a:endPar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Небольшая длина каналов локальных сетей создала возможность совместного использования их узлами сети в режиме разделения времени. </a:t>
            </a:r>
            <a:endParaRPr kumimoji="0" lang="en-US"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lvl="0" eaLnBrk="0" fontAlgn="base" hangingPunct="0">
              <a:spcBef>
                <a:spcPct val="0"/>
              </a:spcBef>
              <a:spcAft>
                <a:spcPct val="0"/>
              </a:spcAft>
            </a:pPr>
            <a:r>
              <a:rPr lang="ru-RU" dirty="0"/>
              <a:t>Большая протяженность каналов глобальных сетей делает нерациональными любые процедуры разделения канала во времени, так как длительность этих процедур становится слишком большой</a:t>
            </a:r>
            <a:r>
              <a:rPr lang="ru-RU" dirty="0" smtClean="0"/>
              <a:t>.</a:t>
            </a:r>
            <a:endParaRPr lang="en-US" dirty="0" smtClean="0"/>
          </a:p>
          <a:p>
            <a:pPr lvl="0" eaLnBrk="0" fontAlgn="base" hangingPunct="0">
              <a:spcBef>
                <a:spcPct val="0"/>
              </a:spcBef>
              <a:spcAft>
                <a:spcPct val="0"/>
              </a:spcAft>
            </a:pPr>
            <a:r>
              <a:rPr lang="ru-RU" dirty="0"/>
              <a:t>Высокое качество кабелей локальных сетей послужило причиной отказа от использования в протоколах локальных сетей процедур восстановления искаженных и потерянных кадров</a:t>
            </a:r>
            <a:r>
              <a:rPr lang="ru-RU" dirty="0" smtClean="0"/>
              <a:t>.</a:t>
            </a:r>
            <a:endParaRPr lang="en-US" dirty="0" smtClean="0"/>
          </a:p>
          <a:p>
            <a:pPr lvl="0" eaLnBrk="0" fontAlgn="base" hangingPunct="0">
              <a:spcBef>
                <a:spcPct val="0"/>
              </a:spcBef>
              <a:spcAft>
                <a:spcPct val="0"/>
              </a:spcAft>
            </a:pP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71737" y="142852"/>
            <a:ext cx="3643338" cy="461665"/>
          </a:xfrm>
          <a:prstGeom prst="rect">
            <a:avLst/>
          </a:prstGeom>
        </p:spPr>
        <p:txBody>
          <a:bodyPr wrap="square">
            <a:spAutoFit/>
          </a:bodyPr>
          <a:lstStyle/>
          <a:p>
            <a:pPr algn="ctr"/>
            <a:r>
              <a:rPr lang="ru-RU" sz="2400" b="1" dirty="0"/>
              <a:t>Источники стандартов</a:t>
            </a:r>
            <a:endParaRPr lang="ru-RU" sz="2400" dirty="0"/>
          </a:p>
        </p:txBody>
      </p:sp>
      <p:sp>
        <p:nvSpPr>
          <p:cNvPr id="26625" name="Rectangle 1"/>
          <p:cNvSpPr>
            <a:spLocks noChangeArrowheads="1"/>
          </p:cNvSpPr>
          <p:nvPr/>
        </p:nvSpPr>
        <p:spPr bwMode="auto">
          <a:xfrm>
            <a:off x="142844" y="642918"/>
            <a:ext cx="9001156"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стандарты отдельных фирм (например, стек протоколов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DECnet</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фирмы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Digital</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Equipment</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или графический интерфейс OPEN LOOK для Unix-систем фирмы SUN),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стандарты специальных комитетов и объединений, создаваемых несколькими фирмами (например, стандарты технологии ATM, разрабатываемые специально созданным объединением ATM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Forum</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насчитывающем около 100 коллективных участников, или стандарты союза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Fast</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Ethernet</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Alliance</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по разработке стандартов 100 Мб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Ethernet</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стандарты национальных организаций по стандартизации, (например, стандарт FDDI, представляющий один из многочисленных стандартов, разработанных американским национальным институтом стандартов ANSI, или стандарты безопасности для операционных систем, разработанные Национальным центром защиты компьютеров (NCSC) министерства обороны США),</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международные стандарты (например, модель и стек коммуникационных протоколов ISO, многочисленные стандарты Международного союза электросвязи (ITU), в том числе стандарты на сети с коммутацией пакетов X.25, сети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frame</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relay</a:t>
            </a:r>
            <a:r>
              <a:rPr kumimoji="0" lang="ru-RU"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ISDN, модемы и многие другие).</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00100" y="214290"/>
            <a:ext cx="7286676" cy="461665"/>
          </a:xfrm>
          <a:prstGeom prst="rect">
            <a:avLst/>
          </a:prstGeom>
        </p:spPr>
        <p:txBody>
          <a:bodyPr wrap="square">
            <a:spAutoFit/>
          </a:bodyPr>
          <a:lstStyle/>
          <a:p>
            <a:pPr algn="ctr"/>
            <a:r>
              <a:rPr lang="ru-RU" dirty="0"/>
              <a:t> </a:t>
            </a:r>
            <a:r>
              <a:rPr lang="ru-RU" sz="2400" b="1" dirty="0"/>
              <a:t>Интерфейсы, протоколы, стеки протоколов</a:t>
            </a:r>
          </a:p>
        </p:txBody>
      </p:sp>
      <p:sp>
        <p:nvSpPr>
          <p:cNvPr id="5" name="Прямоугольник 4"/>
          <p:cNvSpPr/>
          <p:nvPr/>
        </p:nvSpPr>
        <p:spPr>
          <a:xfrm>
            <a:off x="214282" y="857232"/>
            <a:ext cx="8929718" cy="5909310"/>
          </a:xfrm>
          <a:prstGeom prst="rect">
            <a:avLst/>
          </a:prstGeom>
        </p:spPr>
        <p:txBody>
          <a:bodyPr wrap="square">
            <a:spAutoFit/>
          </a:bodyPr>
          <a:lstStyle/>
          <a:p>
            <a:r>
              <a:rPr lang="ru-RU" dirty="0"/>
              <a:t>М</a:t>
            </a:r>
            <a:r>
              <a:rPr lang="ru-RU" dirty="0" smtClean="0"/>
              <a:t>ножество </a:t>
            </a:r>
            <a:r>
              <a:rPr lang="ru-RU" dirty="0"/>
              <a:t>модулей, решающих подзадачи, разбивается на иерархически упорядоченные группы - уровни. Для каждого уровня определяется набор функций-запросов, с которыми к модулям данного уровня могут обращаться модули выше лежащего уровня для решения своих задач. Такой формально определенный набор функций, выполняемых данным уровнем для выше лежащего уровня, а также форматы сообщений, которыми обмениваются два соседних уровня в ходе своего взаимодействия, называется </a:t>
            </a:r>
            <a:r>
              <a:rPr lang="ru-RU" i="1" dirty="0"/>
              <a:t>интерфейсом</a:t>
            </a:r>
            <a:r>
              <a:rPr lang="ru-RU" dirty="0" smtClean="0"/>
              <a:t>.</a:t>
            </a:r>
          </a:p>
          <a:p>
            <a:endParaRPr lang="ru-RU" dirty="0"/>
          </a:p>
          <a:p>
            <a:r>
              <a:rPr lang="ru-RU" dirty="0"/>
              <a:t>Правила взаимодействия двух машин могут быть описаны в виде набора процедур для каждого из уровней. Такие формализованные правила, определяющие последовательность и формат сообщений, которыми обмениваются сетевые компоненты, лежащие на одном уровне, но в разных узлах, называются </a:t>
            </a:r>
            <a:r>
              <a:rPr lang="ru-RU" i="1" dirty="0"/>
              <a:t>протоколами</a:t>
            </a:r>
            <a:r>
              <a:rPr lang="ru-RU" dirty="0" smtClean="0"/>
              <a:t>.</a:t>
            </a:r>
          </a:p>
          <a:p>
            <a:endParaRPr lang="ru-RU" dirty="0"/>
          </a:p>
          <a:p>
            <a:r>
              <a:rPr lang="ru-RU" dirty="0"/>
              <a:t>Согласованный набор протоколов разных уровней, достаточный для организации межсетевого взаимодействия, называется </a:t>
            </a:r>
            <a:r>
              <a:rPr lang="ru-RU" i="1" dirty="0"/>
              <a:t>стеком протоколов</a:t>
            </a:r>
            <a:r>
              <a:rPr lang="ru-RU" dirty="0" smtClean="0"/>
              <a:t>.</a:t>
            </a:r>
          </a:p>
          <a:p>
            <a:endParaRPr lang="ru-RU" dirty="0" smtClean="0"/>
          </a:p>
          <a:p>
            <a:r>
              <a:rPr lang="ru-RU" dirty="0" smtClean="0"/>
              <a:t>Программные </a:t>
            </a:r>
            <a:r>
              <a:rPr lang="ru-RU" dirty="0"/>
              <a:t>средства, реализующие некоторый протокол, также называют протоколом. При этом соотношение между протоколом - формально определенной процедурой взаимодействия, и протоколом - средством, реализующим эту процедуру, аналогично соотношению между алгоритмом решения некоторой задачи и программой, решающей эту задачу.</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000364" y="214290"/>
            <a:ext cx="2928958" cy="461665"/>
          </a:xfrm>
          <a:prstGeom prst="rect">
            <a:avLst/>
          </a:prstGeom>
        </p:spPr>
        <p:txBody>
          <a:bodyPr wrap="square">
            <a:spAutoFit/>
          </a:bodyPr>
          <a:lstStyle/>
          <a:p>
            <a:pPr algn="ctr"/>
            <a:r>
              <a:rPr lang="ru-RU" sz="2400" b="1" dirty="0"/>
              <a:t>Модель ISO/OSI</a:t>
            </a:r>
            <a:endParaRPr lang="ru-RU" sz="2400" dirty="0"/>
          </a:p>
        </p:txBody>
      </p:sp>
      <p:pic>
        <p:nvPicPr>
          <p:cNvPr id="5" name="Рисунок 4" descr="Модель взаимодействия открытых систем ISO/OSI"/>
          <p:cNvPicPr/>
          <p:nvPr/>
        </p:nvPicPr>
        <p:blipFill>
          <a:blip r:embed="rId2"/>
          <a:srcRect/>
          <a:stretch>
            <a:fillRect/>
          </a:stretch>
        </p:blipFill>
        <p:spPr bwMode="auto">
          <a:xfrm>
            <a:off x="1857356" y="857232"/>
            <a:ext cx="5286412" cy="564360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28604"/>
            <a:ext cx="8229600" cy="642942"/>
          </a:xfrm>
        </p:spPr>
        <p:txBody>
          <a:bodyPr>
            <a:normAutofit fontScale="90000"/>
          </a:bodyPr>
          <a:lstStyle/>
          <a:p>
            <a:r>
              <a:rPr lang="en-US" sz="2700" b="1" dirty="0" smtClean="0"/>
              <a:t/>
            </a:r>
            <a:br>
              <a:rPr lang="en-US" sz="2700" b="1" dirty="0" smtClean="0"/>
            </a:br>
            <a:r>
              <a:rPr lang="ru-RU" sz="2700" b="1" dirty="0" smtClean="0"/>
              <a:t>Функции </a:t>
            </a:r>
            <a:r>
              <a:rPr lang="ru-RU" sz="2700" b="1" dirty="0"/>
              <a:t>уровней модели ISO/OSI</a:t>
            </a:r>
            <a:r>
              <a:rPr lang="ru-RU" dirty="0"/>
              <a:t/>
            </a:r>
            <a:br>
              <a:rPr lang="ru-RU" dirty="0"/>
            </a:br>
            <a:endParaRPr lang="ru-RU" dirty="0"/>
          </a:p>
        </p:txBody>
      </p:sp>
      <p:sp>
        <p:nvSpPr>
          <p:cNvPr id="2050" name="Rectangle 2"/>
          <p:cNvSpPr>
            <a:spLocks noChangeArrowheads="1"/>
          </p:cNvSpPr>
          <p:nvPr/>
        </p:nvSpPr>
        <p:spPr bwMode="auto">
          <a:xfrm>
            <a:off x="642910" y="1285860"/>
            <a:ext cx="821537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Физический уровень.</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Этот уровень имеет дело с передачей битов по физическим каналам, таким, например, как коаксиальный кабель, витая пара или оптоволоконный кабель. К этому уровню имеют отношение характеристики физических сред передачи данных, такие как полоса пропускания, помехозащищенность, волновое сопротивление и другие. На этом же уровне определяются характеристики электрических сигналов, такие как требования к фронтам импульсов, уровням напряжения или тока передаваемого сигнала, тип кодирования, скорость передачи сигналов. Кроме этого, здесь стандартизуются типы разъемов и назначение каждого контакта.</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Функции физического уровня реализуются во всех устройствах, подключенных к сети. Со стороны компьютера функции физического уровня выполняются сетевым адаптером или последовательным портом.</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a:solidFill>
                <a:srgbClr val="000000"/>
              </a:solidFill>
              <a:latin typeface="Calibri" pitchFamily="34" charset="0"/>
              <a:cs typeface="Times New Roman" pitchFamily="18" charset="0"/>
            </a:endParaRPr>
          </a:p>
          <a:p>
            <a:pPr lvl="0" eaLnBrk="0" fontAlgn="base" hangingPunct="0">
              <a:spcBef>
                <a:spcPct val="0"/>
              </a:spcBef>
              <a:spcAft>
                <a:spcPct val="0"/>
              </a:spcAft>
            </a:pPr>
            <a:r>
              <a:rPr lang="ru-RU" sz="2000" dirty="0"/>
              <a:t>Примером протокола физического уровня может служить спецификация 10Base-T технологии </a:t>
            </a:r>
            <a:r>
              <a:rPr lang="ru-RU" sz="2000" dirty="0" err="1"/>
              <a:t>Ethernet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42876" y="142852"/>
            <a:ext cx="8929718"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Канальный уровень.</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На физическом уровне просто пересылаются биты. При этом не учитывается, что в некоторых сетях, в которых линии связи используются (разделяются) попеременно несколькими парами взаимодействующих компьютеров, физическая среда передачи может быть занята. Поэтому одной из задач канального уровня является проверка доступности среды передачи. Другой задачей канального уровня является реализация механизмов обнаружения и коррекции ошибок. Для этого на канальном уровне биты группируются в наборы, называемые кадрами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frames</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Канальный уровень обеспечивает корректность передачи каждого кадра, помещая специальную последовательность бит в начало и конец каждого кадра, чтобы отметить его, а также вычисляет контрольную сумму, суммируя все байты кадра определенным способом и добавляя контрольную сумму к кадру. Когда кадр приходит, получатель снова вычисляет контрольную сумму полученных данных и сравнивает результат с контрольной суммой из кадра. Если они совпадают, кадр считается правильным и принимается. Если же контрольные суммы не совпадают, то фиксируется ошибка.</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В протоколах канального уровня, используемых в локальных сетях, заложена определенная структура связей между компьютерами и способы их адресации. </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Примерами протоколов канального уровня являются протоколы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Ethernet</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Token</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Ring</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FDDI, 100VG-AnyLAN.</a:t>
            </a:r>
            <a:r>
              <a:rPr kumimoji="0" lang="ru-RU" sz="20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Сетевой уровень.</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Этот уровень служит для образования единой транспортной системы, объединяющей несколько сетей с различными принципами передачи информации между конечными узлами. Рассмотрим функции сетевого уровня на примере локальных сетей. Протокол канального уровня локальных сетей обеспечивает доставку данных между любыми узлами только в сети с соответствующей </a:t>
            </a: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типовой топологией</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Это очень жесткое ограничение, которое не позволяет строить сети с развитой структурой, например, сети, объединяющие несколько сетей предприятия в единую сеть, или высоконадежные сети, в которых существуют избыточные связи между узлами. Для того, чтобы, с одной стороны, сохранить простоту процедур передачи данных для типовых топологий, а с другой стороны, допустить использование произвольных топологий, используется дополнительный сетевой уровень. На этом уровне вводится понятие "сеть". В данном случае под сетью понимается совокупность компьютеров, соединенных между собой в соответствии с одной из стандартных типовых топологий и использующих для передачи данных один из протоколов канального уровня, определенный для этой топологии.</a:t>
            </a:r>
            <a:r>
              <a:rPr lang="ru-RU" sz="2000" dirty="0"/>
              <a:t> </a:t>
            </a:r>
            <a:endParaRPr lang="en-US" sz="2000" dirty="0" smtClean="0"/>
          </a:p>
          <a:p>
            <a:r>
              <a:rPr lang="ru-RU" sz="2000" dirty="0" smtClean="0"/>
              <a:t>Таким </a:t>
            </a:r>
            <a:r>
              <a:rPr lang="ru-RU" sz="2000" dirty="0"/>
              <a:t>образом, внутри сети доставка данных регулируется канальным уровнем, а вот доставкой данных между сетями занимается сетевой уровень.</a:t>
            </a:r>
          </a:p>
          <a:p>
            <a:r>
              <a:rPr lang="ru-RU" sz="2000" dirty="0"/>
              <a:t>Сообщения сетевого уровня принято называть </a:t>
            </a:r>
            <a:r>
              <a:rPr lang="ru-RU" sz="2000" i="1" dirty="0"/>
              <a:t>пакетами (</a:t>
            </a:r>
            <a:r>
              <a:rPr lang="ru-RU" sz="2000" i="1" dirty="0" err="1"/>
              <a:t>packets</a:t>
            </a:r>
            <a:r>
              <a:rPr lang="ru-RU" sz="2000" i="1" dirty="0"/>
              <a:t>)</a:t>
            </a:r>
            <a:r>
              <a:rPr lang="ru-RU" sz="2000" dirty="0"/>
              <a:t>. При организации доставки пакетов на сетевом уровне используется понятие </a:t>
            </a:r>
            <a:r>
              <a:rPr lang="ru-RU" sz="2000" i="1" dirty="0"/>
              <a:t>"номер сети"</a:t>
            </a:r>
            <a:r>
              <a:rPr lang="ru-RU" sz="2000" dirty="0"/>
              <a:t>.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142844" y="-24"/>
            <a:ext cx="900115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Сети соединяются между собой специальными устройствами, называемыми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маршрутизаторами</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ru-RU" sz="2000" b="0" i="1"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Маршрутизатор</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 это устройство, которое собирает информацию о топологии межсетевых соединений и на ее основании пересылает пакеты сетевого уровня в сеть назначения. Для того, чтобы передать сообщение от отправителя, находящегося в одной сети, получателю, находящемуся в другой сети, нужно совершить некоторое количество транзитных передач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hops</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между сетями, каждый раз выбирая подходящий маршрут. Таким образом, маршрут представляет собой последовательность </a:t>
            </a:r>
            <a:r>
              <a:rPr kumimoji="0" lang="ru-RU" sz="2000" b="0"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маршрутизаторов</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через которые проходит пакет.</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Проблема выбора наилучшего пути называется </a:t>
            </a: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маршрутизацией</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и ее решение является главной задачей сетевого уровня.</a:t>
            </a:r>
            <a:r>
              <a:rPr kumimoji="0" lang="ru-RU" sz="2000" b="0" i="0" u="none" strike="noStrike" cap="none" normalizeH="0" baseline="0" dirty="0" smtClean="0">
                <a:ln>
                  <a:noFill/>
                </a:ln>
                <a:solidFill>
                  <a:schemeClr val="tx1"/>
                </a:solidFill>
                <a:effectLst/>
                <a:latin typeface="Arial" pitchFamily="34" charset="0"/>
                <a:cs typeface="Arial" pitchFamily="34" charset="0"/>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lang="ru-RU" sz="2000" dirty="0"/>
              <a:t>На сетевом уровне определяется два вида протоколов. Первый вид относится к определению правил передачи пакетов с данными конечных узлов от узла к </a:t>
            </a:r>
            <a:r>
              <a:rPr lang="ru-RU" sz="2000" dirty="0" err="1"/>
              <a:t>маршрутизатору</a:t>
            </a:r>
            <a:r>
              <a:rPr lang="ru-RU" sz="2000" dirty="0"/>
              <a:t> и между </a:t>
            </a:r>
            <a:r>
              <a:rPr lang="ru-RU" sz="2000" dirty="0" err="1"/>
              <a:t>маршрутизаторами</a:t>
            </a:r>
            <a:r>
              <a:rPr lang="ru-RU" sz="2000" dirty="0"/>
              <a:t>. </a:t>
            </a:r>
            <a:endParaRPr lang="en-US" sz="2000" dirty="0" smtClean="0"/>
          </a:p>
          <a:p>
            <a:pPr lvl="0" eaLnBrk="0" fontAlgn="base" hangingPunct="0">
              <a:spcBef>
                <a:spcPct val="0"/>
              </a:spcBef>
              <a:spcAft>
                <a:spcPct val="0"/>
              </a:spcAft>
            </a:pPr>
            <a:r>
              <a:rPr lang="ru-RU" sz="2000" dirty="0"/>
              <a:t>Примерами протоколов сетевого уровня являются протокол межсетевого взаимодействия IP стека TCP/IP и протокол межсетевого обмена пакетами IPX стека </a:t>
            </a:r>
            <a:r>
              <a:rPr lang="ru-RU" sz="2000" dirty="0" err="1"/>
              <a:t>Novell</a:t>
            </a:r>
            <a:r>
              <a:rPr lang="ru-RU" sz="2000" dirty="0"/>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42876" y="99365"/>
            <a:ext cx="9001156"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Транспортный уровень.</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На пути от отправителя к получателю пакеты могут быть искажены или утеряны. Хотя некоторые приложения имеют собственные средства обработки ошибок, существуют и такие, которые предпочитают сразу иметь дело с надежным соединением. Работа транспортного уровня заключается в том, чтобы обеспечить приложениям или верхним уровням стека - прикладному и сеансовому - передачу данных с той степенью надежности, которая им требуется. Модель OSI определяет пять классов сервиса, предоставляемых транспортным уровнем. Эти виды сервиса отличаются качеством предоставляемых услуг: срочностью, возможностью восстановления прерванной связи, наличием средств мультиплексирования нескольких соединений между различными прикладными протоколами через общий транспортный протокол, а главное - способностью к обнаружению и исправлению ошибок передачи, таких как искажение, потеря и дублирование пакетов.</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fontAlgn="base">
              <a:spcBef>
                <a:spcPct val="0"/>
              </a:spcBef>
              <a:spcAft>
                <a:spcPct val="0"/>
              </a:spcAft>
            </a:pPr>
            <a:r>
              <a:rPr lang="ru-RU" sz="2000" dirty="0"/>
              <a:t>Как правило, все протоколы, начиная с транспортного уровня и выше, реализуются программными средствами конечных узлов сети - компонентами их сетевых операционных систем. В качестве примера транспортных протоколов можно привести протоколы TCP и UDP стека TCP/IP и протокол SPX стека </a:t>
            </a:r>
            <a:r>
              <a:rPr lang="ru-RU" sz="2000" dirty="0" err="1"/>
              <a:t>Novell</a:t>
            </a:r>
            <a:r>
              <a:rPr lang="ru-RU" sz="2000" dirty="0" smtClean="0"/>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142844" y="214290"/>
            <a:ext cx="9001156"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Сеансовый уровень.</a:t>
            </a: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endParaRPr kumimoji="0" lang="en-US"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Сеансовый уровень обеспечивает управление диалогом для того, чтобы фиксировать, какая из сторон является активной в настоящий момент, а также предоставляет средства синхронизации. Последние позволяют вставлять контрольные точки в длинные передачи, чтобы в случае отказа можно было вернуться назад к последней контрольной точке, вместо того, чтобы начинать все с начала. На практике немногие приложения используют сеансовый уровень, и он редко реализуется.</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389</Words>
  <Application>Microsoft Office PowerPoint</Application>
  <PresentationFormat>Экран (4:3)</PresentationFormat>
  <Paragraphs>52</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Слайд 1</vt:lpstr>
      <vt:lpstr>Слайд 2</vt:lpstr>
      <vt:lpstr>Слайд 3</vt:lpstr>
      <vt:lpstr> Функции уровней модели ISO/OSI </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Artem Antonov</dc:creator>
  <cp:lastModifiedBy>Artem Antonov</cp:lastModifiedBy>
  <cp:revision>18</cp:revision>
  <dcterms:created xsi:type="dcterms:W3CDTF">2020-09-02T06:31:29Z</dcterms:created>
  <dcterms:modified xsi:type="dcterms:W3CDTF">2020-09-02T07:47:12Z</dcterms:modified>
</cp:coreProperties>
</file>