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70" r:id="rId12"/>
    <p:sldId id="269" r:id="rId13"/>
    <p:sldId id="265" r:id="rId14"/>
    <p:sldId id="266" r:id="rId15"/>
    <p:sldId id="267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2C23-2555-4BF2-84BC-71B2C2910EE3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2241A-6058-4D81-BCAA-25A7E7A97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 </a:t>
            </a:r>
            <a:r>
              <a:rPr lang="ru-RU" dirty="0" smtClean="0"/>
              <a:t>телефония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428604"/>
            <a:ext cx="7429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SIP   Session </a:t>
            </a:r>
            <a:r>
              <a:rPr lang="en-US" sz="2400" dirty="0" smtClean="0"/>
              <a:t>Initiation Protocol — </a:t>
            </a:r>
            <a:r>
              <a:rPr lang="ru-RU" sz="2400" dirty="0" smtClean="0"/>
              <a:t>протокол установления сеанса</a:t>
            </a:r>
            <a:r>
              <a:rPr lang="en-US" sz="2400" dirty="0" smtClean="0"/>
              <a:t>.</a:t>
            </a:r>
          </a:p>
          <a:p>
            <a:r>
              <a:rPr lang="ru-RU" sz="2400" dirty="0" smtClean="0"/>
              <a:t>Описывает способ установления и завершения пользовательского </a:t>
            </a:r>
            <a:r>
              <a:rPr lang="ru-RU" sz="2400" dirty="0" err="1" smtClean="0"/>
              <a:t>интернет-сеанса</a:t>
            </a:r>
            <a:endParaRPr lang="ru-RU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обмен </a:t>
            </a:r>
            <a:r>
              <a:rPr lang="ru-RU" sz="2400" dirty="0" err="1" smtClean="0"/>
              <a:t>мультимедийным</a:t>
            </a:r>
            <a:r>
              <a:rPr lang="ru-RU" sz="2400" dirty="0" smtClean="0"/>
              <a:t> содержимым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видео- и </a:t>
            </a:r>
            <a:r>
              <a:rPr lang="ru-RU" sz="2400" dirty="0" err="1" smtClean="0"/>
              <a:t>аудиоконференция</a:t>
            </a:r>
            <a:endParaRPr lang="ru-RU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/>
              <a:t>мгновенные сообщения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err="1" smtClean="0"/>
              <a:t>онлайн-игры</a:t>
            </a:r>
            <a:endParaRPr lang="ru-RU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400" dirty="0" smtClean="0"/>
          </a:p>
          <a:p>
            <a:r>
              <a:rPr lang="ru-RU" sz="2400" dirty="0" smtClean="0"/>
              <a:t>SIP является сетевым протоколом прикладного уровня</a:t>
            </a: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79512" y="116632"/>
            <a:ext cx="9145016" cy="6336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 SIP традиционно </a:t>
            </a:r>
            <a:r>
              <a:rPr lang="ru-RU" sz="2800" dirty="0" smtClean="0">
                <a:solidFill>
                  <a:schemeClr val="tx1"/>
                </a:solidFill>
              </a:rPr>
              <a:t>использует </a:t>
            </a:r>
            <a:r>
              <a:rPr lang="ru-RU" sz="2800" dirty="0">
                <a:solidFill>
                  <a:schemeClr val="tx1"/>
                </a:solidFill>
              </a:rPr>
              <a:t>порт 5060 TCP и </a:t>
            </a:r>
            <a:r>
              <a:rPr lang="ru-RU" sz="2800" dirty="0" smtClean="0">
                <a:solidFill>
                  <a:schemeClr val="tx1"/>
                </a:solidFill>
              </a:rPr>
              <a:t>UDP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SIP использует адрес, подобный адресу электронной </a:t>
            </a:r>
            <a:r>
              <a:rPr lang="ru-RU" sz="2800" dirty="0" smtClean="0">
                <a:solidFill>
                  <a:schemeClr val="tx1"/>
                </a:solidFill>
              </a:rPr>
              <a:t>почты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В качестве адресов рабочих станций используются универсальные указатели ресурсов URI, так называемые SIP </a:t>
            </a:r>
            <a:r>
              <a:rPr lang="ru-RU" sz="2800" dirty="0" smtClean="0">
                <a:solidFill>
                  <a:schemeClr val="tx1"/>
                </a:solidFill>
              </a:rPr>
              <a:t>URI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Примеры: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логин абонента@[Доменное имя],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доменное имя устройства@[IP-адрес],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№ телефона@[</a:t>
            </a:r>
            <a:r>
              <a:rPr lang="ru-RU" dirty="0" err="1">
                <a:solidFill>
                  <a:schemeClr val="tx1"/>
                </a:solidFill>
              </a:rPr>
              <a:t>VoIP</a:t>
            </a:r>
            <a:r>
              <a:rPr lang="ru-RU" dirty="0">
                <a:solidFill>
                  <a:schemeClr val="tx1"/>
                </a:solidFill>
              </a:rPr>
              <a:t>-шлюз</a:t>
            </a:r>
            <a:r>
              <a:rPr lang="ru-RU" dirty="0" smtClean="0">
                <a:solidFill>
                  <a:schemeClr val="tx1"/>
                </a:solidFill>
              </a:rPr>
              <a:t>].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tigran@someSIPgate.com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ru/3/3e/%D0%9F%D1%80%D0%B8%D0%BC%D0%B5%D1%80_%D1%81%D0%B5%D1%82%D0%B8_S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" y="1071546"/>
            <a:ext cx="9145016" cy="445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857228"/>
          <a:ext cx="8643997" cy="4429159"/>
        </p:xfrm>
        <a:graphic>
          <a:graphicData uri="http://schemas.openxmlformats.org/drawingml/2006/table">
            <a:tbl>
              <a:tblPr/>
              <a:tblGrid>
                <a:gridCol w="4321547"/>
                <a:gridCol w="4322450"/>
              </a:tblGrid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Метод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Описание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INVITE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Запрос запуска сеанса связи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ACK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Подтверждение запуска сеанса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BYE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Запрос окончания сеанса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OPTIONS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Опрос возможностей хоста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CANCEL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Отмена запроса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0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REGISTER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Информирование сервера переадресации текущем местоположении пользователя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2" descr="http://www.ixc.ua/assets/images/1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240" y="404664"/>
            <a:ext cx="7782184" cy="611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1"/>
          <a:ext cx="8643998" cy="6429418"/>
        </p:xfrm>
        <a:graphic>
          <a:graphicData uri="http://schemas.openxmlformats.org/drawingml/2006/table">
            <a:tbl>
              <a:tblPr/>
              <a:tblGrid>
                <a:gridCol w="2881032"/>
                <a:gridCol w="2881032"/>
                <a:gridCol w="2881934"/>
              </a:tblGrid>
              <a:tr h="2381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Аспект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H.323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SIP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Разработчик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ITU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IETF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Совместимость с телефонной системой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Полная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В большей мере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Совместимость с Интернетом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Отсутствует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Присутствует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Архитектура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Монолитная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Модульная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Завершенность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Полный стек протоколов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SIP </a:t>
                      </a:r>
                      <a:r>
                        <a:rPr lang="ru-RU" sz="700">
                          <a:latin typeface="Times New Roman"/>
                          <a:ea typeface="Times New Roman"/>
                        </a:rPr>
                        <a:t>обеспечивает лишь установку соединения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Переговоры относительно параметров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Ведутся обеими сторонами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Ведутся обеими сторонами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Сигналы при вызове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Q.931 </a:t>
                      </a:r>
                      <a:r>
                        <a:rPr lang="ru-RU" sz="700">
                          <a:latin typeface="Times New Roman"/>
                          <a:ea typeface="Times New Roman"/>
                        </a:rPr>
                        <a:t>поверх </a:t>
                      </a:r>
                      <a:r>
                        <a:rPr lang="en-US" sz="700">
                          <a:latin typeface="Times New Roman"/>
                          <a:ea typeface="Times New Roman"/>
                        </a:rPr>
                        <a:t>TCP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SIP </a:t>
                      </a:r>
                      <a:r>
                        <a:rPr lang="ru-RU" sz="700">
                          <a:latin typeface="Times New Roman"/>
                          <a:ea typeface="Times New Roman"/>
                        </a:rPr>
                        <a:t>поверх </a:t>
                      </a:r>
                      <a:r>
                        <a:rPr lang="en-US" sz="700">
                          <a:latin typeface="Times New Roman"/>
                          <a:ea typeface="Times New Roman"/>
                        </a:rPr>
                        <a:t>TCP </a:t>
                      </a:r>
                      <a:r>
                        <a:rPr lang="ru-RU" sz="700">
                          <a:latin typeface="Times New Roman"/>
                          <a:ea typeface="Times New Roman"/>
                        </a:rPr>
                        <a:t>или </a:t>
                      </a:r>
                      <a:r>
                        <a:rPr lang="en-US" sz="700">
                          <a:latin typeface="Times New Roman"/>
                          <a:ea typeface="Times New Roman"/>
                        </a:rPr>
                        <a:t>UDP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Формат сообщений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Двоичный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ASCII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Передача мультимедийных данных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RTP/RTCP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RTP/RTCP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Многосторонняя связь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Есть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Есть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Мультимедийные конференции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Возможны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Невозможны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Адресация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Номер телефона или хоста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</a:rPr>
                        <a:t>URL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Разрыв связи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Явный или разрыв </a:t>
                      </a:r>
                      <a:r>
                        <a:rPr lang="en-US" sz="700">
                          <a:latin typeface="Times New Roman"/>
                          <a:ea typeface="Times New Roman"/>
                        </a:rPr>
                        <a:t>TCP</a:t>
                      </a:r>
                      <a:r>
                        <a:rPr lang="ru-RU" sz="700">
                          <a:latin typeface="Times New Roman"/>
                          <a:ea typeface="Times New Roman"/>
                        </a:rPr>
                        <a:t>-соединения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Явный или по тайм-ауту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Постоянный обмен сообщениями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Нет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Есть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Шифрование данных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Есть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Есть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Объем описания стандарта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1400 страниц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250 страниц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Реализация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Громоздкая и сложная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Умеренная по объему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Статус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Широко распространен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Перспективен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/>
            <a:r>
              <a:rPr lang="ru-RU" dirty="0" smtClean="0"/>
              <a:t>Компания </a:t>
            </a:r>
            <a:r>
              <a:rPr lang="ru-RU" dirty="0" err="1" smtClean="0"/>
              <a:t>Skype</a:t>
            </a:r>
            <a:r>
              <a:rPr lang="ru-RU" dirty="0" smtClean="0"/>
              <a:t> </a:t>
            </a:r>
            <a:r>
              <a:rPr lang="ru-RU" dirty="0" err="1" smtClean="0"/>
              <a:t>Technologies</a:t>
            </a:r>
            <a:r>
              <a:rPr lang="ru-RU" dirty="0" smtClean="0"/>
              <a:t> была основана в 2003</a:t>
            </a:r>
          </a:p>
          <a:p>
            <a:pPr marL="457200" indent="-457200"/>
            <a:r>
              <a:rPr lang="ru-RU" dirty="0" err="1" smtClean="0"/>
              <a:t>Skype</a:t>
            </a:r>
            <a:r>
              <a:rPr lang="ru-RU" dirty="0" smtClean="0"/>
              <a:t> имеет 663 миллиона пользователей по состоянию на конец 2010 года.</a:t>
            </a:r>
          </a:p>
          <a:p>
            <a:pPr marL="457200" indent="-457200"/>
            <a:r>
              <a:rPr lang="en-US" dirty="0" smtClean="0"/>
              <a:t>Skype </a:t>
            </a:r>
            <a:r>
              <a:rPr lang="ru-RU" dirty="0" smtClean="0"/>
              <a:t>изначально использовал </a:t>
            </a:r>
            <a:r>
              <a:rPr lang="en-US" dirty="0" smtClean="0"/>
              <a:t>P2P-</a:t>
            </a:r>
            <a:r>
              <a:rPr lang="ru-RU" dirty="0" smtClean="0"/>
              <a:t>архитектуру, а не</a:t>
            </a:r>
            <a:r>
              <a:rPr lang="en-US" dirty="0" smtClean="0"/>
              <a:t> VOIP</a:t>
            </a:r>
            <a:r>
              <a:rPr lang="ru-RU" dirty="0" smtClean="0"/>
              <a:t> </a:t>
            </a:r>
            <a:endParaRPr lang="en-US" dirty="0" smtClean="0"/>
          </a:p>
          <a:p>
            <a:pPr marL="457200" indent="-457200"/>
            <a:r>
              <a:rPr lang="ru-RU" dirty="0" smtClean="0"/>
              <a:t>При установке соединения между ПК данные шифруются при помощи AES-256,</a:t>
            </a:r>
            <a:endParaRPr lang="en-US" dirty="0" smtClean="0"/>
          </a:p>
          <a:p>
            <a:pPr marL="457200" indent="-457200"/>
            <a:r>
              <a:rPr lang="ru-RU" dirty="0" smtClean="0"/>
              <a:t>для передачи ключа которого, в свою очередь, используется 1024-битный ключ RSA</a:t>
            </a:r>
          </a:p>
          <a:p>
            <a:pPr marL="457200" indent="-457200"/>
            <a:r>
              <a:rPr lang="ru-RU" dirty="0" smtClean="0"/>
              <a:t>Низкие цены на звонки по миру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iper.ru/cache/000001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2335"/>
            <a:ext cx="8644025" cy="551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84296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/>
              <a:t>Для разблокировки команда разработчиков (</a:t>
            </a:r>
            <a:r>
              <a:rPr lang="en-US" sz="2800" u="sng" dirty="0" smtClean="0"/>
              <a:t>Skype) </a:t>
            </a:r>
            <a:r>
              <a:rPr lang="ru-RU" sz="2800" u="sng" dirty="0" smtClean="0"/>
              <a:t>добавила использование</a:t>
            </a:r>
            <a:r>
              <a:rPr lang="en-US" sz="2800" u="sng" dirty="0" smtClean="0"/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средства маскировки трафика для обхода блокировки </a:t>
            </a:r>
            <a:r>
              <a:rPr lang="ru-RU" sz="2800" dirty="0" err="1" smtClean="0"/>
              <a:t>VoIP</a:t>
            </a: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err="1" smtClean="0"/>
              <a:t>Skype</a:t>
            </a:r>
            <a:r>
              <a:rPr lang="ru-RU" sz="2800" dirty="0" smtClean="0"/>
              <a:t> может работать с: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800" dirty="0" smtClean="0"/>
              <a:t> прокси-серверами,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VPN</a:t>
            </a:r>
            <a:r>
              <a:rPr lang="ru-RU" sz="2800" dirty="0" smtClean="0"/>
              <a:t>,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800" dirty="0" smtClean="0"/>
              <a:t> анонимными сетями </a:t>
            </a:r>
            <a:r>
              <a:rPr lang="en-US" sz="2800" dirty="0" smtClean="0"/>
              <a:t>I2P</a:t>
            </a:r>
            <a:r>
              <a:rPr lang="ru-RU" sz="2800" dirty="0" smtClean="0"/>
              <a:t>,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 Tor</a:t>
            </a: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ptel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8890009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ptel00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714348" y="71414"/>
            <a:ext cx="7643834" cy="676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075" name="Group 3"/>
          <p:cNvGrpSpPr>
            <a:grpSpLocks noChangeAspect="1"/>
          </p:cNvGrpSpPr>
          <p:nvPr/>
        </p:nvGrpSpPr>
        <p:grpSpPr bwMode="auto">
          <a:xfrm>
            <a:off x="-71470" y="571480"/>
            <a:ext cx="9168654" cy="5500703"/>
            <a:chOff x="2355" y="3517"/>
            <a:chExt cx="7200" cy="4320"/>
          </a:xfrm>
        </p:grpSpPr>
        <p:sp>
          <p:nvSpPr>
            <p:cNvPr id="3130" name="AutoShape 58"/>
            <p:cNvSpPr>
              <a:spLocks noChangeAspect="1" noChangeArrowheads="1" noTextEdit="1"/>
            </p:cNvSpPr>
            <p:nvPr/>
          </p:nvSpPr>
          <p:spPr bwMode="auto">
            <a:xfrm>
              <a:off x="2355" y="3517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29" name="Rectangle 57"/>
            <p:cNvSpPr>
              <a:spLocks noChangeArrowheads="1"/>
            </p:cNvSpPr>
            <p:nvPr/>
          </p:nvSpPr>
          <p:spPr bwMode="auto">
            <a:xfrm>
              <a:off x="2662" y="4895"/>
              <a:ext cx="5195" cy="1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>
              <a:off x="2951" y="5543"/>
              <a:ext cx="2159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27" name="Text Box 55"/>
            <p:cNvSpPr txBox="1">
              <a:spLocks noChangeArrowheads="1"/>
            </p:cNvSpPr>
            <p:nvPr/>
          </p:nvSpPr>
          <p:spPr bwMode="auto">
            <a:xfrm>
              <a:off x="3224" y="5058"/>
              <a:ext cx="346" cy="3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6" name="Text Box 54"/>
            <p:cNvSpPr txBox="1">
              <a:spLocks noChangeArrowheads="1"/>
            </p:cNvSpPr>
            <p:nvPr/>
          </p:nvSpPr>
          <p:spPr bwMode="auto">
            <a:xfrm>
              <a:off x="2980" y="5751"/>
              <a:ext cx="349" cy="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5" name="Text Box 53"/>
            <p:cNvSpPr txBox="1">
              <a:spLocks noChangeArrowheads="1"/>
            </p:cNvSpPr>
            <p:nvPr/>
          </p:nvSpPr>
          <p:spPr bwMode="auto">
            <a:xfrm>
              <a:off x="3557" y="5739"/>
              <a:ext cx="349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4" name="Text Box 52"/>
            <p:cNvSpPr txBox="1">
              <a:spLocks noChangeArrowheads="1"/>
            </p:cNvSpPr>
            <p:nvPr/>
          </p:nvSpPr>
          <p:spPr bwMode="auto">
            <a:xfrm>
              <a:off x="3834" y="5069"/>
              <a:ext cx="349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3" name="Text Box 51"/>
            <p:cNvSpPr txBox="1">
              <a:spLocks noChangeArrowheads="1"/>
            </p:cNvSpPr>
            <p:nvPr/>
          </p:nvSpPr>
          <p:spPr bwMode="auto">
            <a:xfrm>
              <a:off x="4412" y="5069"/>
              <a:ext cx="347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2" name="Text Box 50"/>
            <p:cNvSpPr txBox="1">
              <a:spLocks noChangeArrowheads="1"/>
            </p:cNvSpPr>
            <p:nvPr/>
          </p:nvSpPr>
          <p:spPr bwMode="auto">
            <a:xfrm>
              <a:off x="4724" y="5761"/>
              <a:ext cx="347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>
              <a:off x="5605" y="5530"/>
              <a:ext cx="2161" cy="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20" name="Text Box 48"/>
            <p:cNvSpPr txBox="1">
              <a:spLocks noChangeArrowheads="1"/>
            </p:cNvSpPr>
            <p:nvPr/>
          </p:nvSpPr>
          <p:spPr bwMode="auto">
            <a:xfrm>
              <a:off x="5659" y="5750"/>
              <a:ext cx="347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9" name="Text Box 47"/>
            <p:cNvSpPr txBox="1">
              <a:spLocks noChangeArrowheads="1"/>
            </p:cNvSpPr>
            <p:nvPr/>
          </p:nvSpPr>
          <p:spPr bwMode="auto">
            <a:xfrm>
              <a:off x="5971" y="5057"/>
              <a:ext cx="347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8" name="Text Box 46"/>
            <p:cNvSpPr txBox="1">
              <a:spLocks noChangeArrowheads="1"/>
            </p:cNvSpPr>
            <p:nvPr/>
          </p:nvSpPr>
          <p:spPr bwMode="auto">
            <a:xfrm>
              <a:off x="7091" y="5046"/>
              <a:ext cx="347" cy="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6536" y="5750"/>
              <a:ext cx="544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MCU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6" name="Text Box 44"/>
            <p:cNvSpPr txBox="1">
              <a:spLocks noChangeArrowheads="1"/>
            </p:cNvSpPr>
            <p:nvPr/>
          </p:nvSpPr>
          <p:spPr bwMode="auto">
            <a:xfrm>
              <a:off x="6536" y="4561"/>
              <a:ext cx="1190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Зона 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H.323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4590" y="4653"/>
              <a:ext cx="0" cy="4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4521" y="5380"/>
              <a:ext cx="0" cy="10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4659" y="5380"/>
              <a:ext cx="0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>
              <a:off x="3990" y="5380"/>
              <a:ext cx="0" cy="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>
              <a:off x="3401" y="5357"/>
              <a:ext cx="0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 flipV="1">
              <a:off x="3724" y="5553"/>
              <a:ext cx="0" cy="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 flipV="1">
              <a:off x="3147" y="5553"/>
              <a:ext cx="0" cy="1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8" name="Line 36"/>
            <p:cNvSpPr>
              <a:spLocks noChangeShapeType="1"/>
            </p:cNvSpPr>
            <p:nvPr/>
          </p:nvSpPr>
          <p:spPr bwMode="auto">
            <a:xfrm flipV="1">
              <a:off x="4890" y="5553"/>
              <a:ext cx="0" cy="2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>
              <a:off x="5063" y="5923"/>
              <a:ext cx="58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 flipV="1">
              <a:off x="5825" y="5519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6149" y="5357"/>
              <a:ext cx="0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4" name="Line 32"/>
            <p:cNvSpPr>
              <a:spLocks noChangeShapeType="1"/>
            </p:cNvSpPr>
            <p:nvPr/>
          </p:nvSpPr>
          <p:spPr bwMode="auto">
            <a:xfrm>
              <a:off x="7257" y="5346"/>
              <a:ext cx="0" cy="1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3" name="Line 31"/>
            <p:cNvSpPr>
              <a:spLocks noChangeShapeType="1"/>
            </p:cNvSpPr>
            <p:nvPr/>
          </p:nvSpPr>
          <p:spPr bwMode="auto">
            <a:xfrm flipV="1">
              <a:off x="6772" y="5530"/>
              <a:ext cx="0" cy="2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2" name="Cloud"/>
            <p:cNvSpPr>
              <a:spLocks noChangeAspect="1" noEditPoints="1" noChangeArrowheads="1"/>
            </p:cNvSpPr>
            <p:nvPr/>
          </p:nvSpPr>
          <p:spPr bwMode="auto">
            <a:xfrm>
              <a:off x="3482" y="6358"/>
              <a:ext cx="1718" cy="1150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1" name="Cloud"/>
            <p:cNvSpPr>
              <a:spLocks noChangeAspect="1" noEditPoints="1" noChangeArrowheads="1"/>
            </p:cNvSpPr>
            <p:nvPr/>
          </p:nvSpPr>
          <p:spPr bwMode="auto">
            <a:xfrm>
              <a:off x="3851" y="3725"/>
              <a:ext cx="1536" cy="102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00" name="phone3"/>
            <p:cNvSpPr>
              <a:spLocks noEditPoints="1" noChangeArrowheads="1"/>
            </p:cNvSpPr>
            <p:nvPr/>
          </p:nvSpPr>
          <p:spPr bwMode="auto">
            <a:xfrm>
              <a:off x="2979" y="3656"/>
              <a:ext cx="394" cy="461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200 w 21600"/>
                <a:gd name="T17" fmla="*/ 23516 h 21600"/>
                <a:gd name="T18" fmla="*/ 21400 w 21600"/>
                <a:gd name="T19" fmla="*/ 404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0692" y="21600"/>
                  </a:moveTo>
                  <a:lnTo>
                    <a:pt x="21600" y="21600"/>
                  </a:lnTo>
                  <a:lnTo>
                    <a:pt x="21600" y="10684"/>
                  </a:lnTo>
                  <a:lnTo>
                    <a:pt x="21600" y="0"/>
                  </a:lnTo>
                  <a:lnTo>
                    <a:pt x="10190" y="0"/>
                  </a:lnTo>
                  <a:lnTo>
                    <a:pt x="0" y="0"/>
                  </a:lnTo>
                  <a:lnTo>
                    <a:pt x="0" y="10916"/>
                  </a:lnTo>
                  <a:lnTo>
                    <a:pt x="0" y="21600"/>
                  </a:lnTo>
                  <a:lnTo>
                    <a:pt x="10692" y="21600"/>
                  </a:lnTo>
                  <a:close/>
                </a:path>
                <a:path w="21600" h="21600" extrusionOk="0">
                  <a:moveTo>
                    <a:pt x="3552" y="13565"/>
                  </a:moveTo>
                  <a:lnTo>
                    <a:pt x="3552" y="14206"/>
                  </a:lnTo>
                  <a:lnTo>
                    <a:pt x="3409" y="14584"/>
                  </a:lnTo>
                  <a:lnTo>
                    <a:pt x="3050" y="15021"/>
                  </a:lnTo>
                  <a:lnTo>
                    <a:pt x="2619" y="15429"/>
                  </a:lnTo>
                  <a:lnTo>
                    <a:pt x="2296" y="15836"/>
                  </a:lnTo>
                  <a:lnTo>
                    <a:pt x="2045" y="16244"/>
                  </a:lnTo>
                  <a:lnTo>
                    <a:pt x="1902" y="16564"/>
                  </a:lnTo>
                  <a:lnTo>
                    <a:pt x="1794" y="17001"/>
                  </a:lnTo>
                  <a:lnTo>
                    <a:pt x="1830" y="17466"/>
                  </a:lnTo>
                  <a:lnTo>
                    <a:pt x="2009" y="17932"/>
                  </a:lnTo>
                  <a:lnTo>
                    <a:pt x="2260" y="18311"/>
                  </a:lnTo>
                  <a:lnTo>
                    <a:pt x="2548" y="18718"/>
                  </a:lnTo>
                  <a:lnTo>
                    <a:pt x="3050" y="19126"/>
                  </a:lnTo>
                  <a:lnTo>
                    <a:pt x="3552" y="19533"/>
                  </a:lnTo>
                  <a:lnTo>
                    <a:pt x="4342" y="19737"/>
                  </a:lnTo>
                  <a:lnTo>
                    <a:pt x="5095" y="19737"/>
                  </a:lnTo>
                  <a:lnTo>
                    <a:pt x="5849" y="19737"/>
                  </a:lnTo>
                  <a:lnTo>
                    <a:pt x="6351" y="19533"/>
                  </a:lnTo>
                  <a:lnTo>
                    <a:pt x="7140" y="19126"/>
                  </a:lnTo>
                  <a:lnTo>
                    <a:pt x="7535" y="18747"/>
                  </a:lnTo>
                  <a:lnTo>
                    <a:pt x="7894" y="18311"/>
                  </a:lnTo>
                  <a:lnTo>
                    <a:pt x="8145" y="17903"/>
                  </a:lnTo>
                  <a:lnTo>
                    <a:pt x="8324" y="17408"/>
                  </a:lnTo>
                  <a:lnTo>
                    <a:pt x="8324" y="16942"/>
                  </a:lnTo>
                  <a:lnTo>
                    <a:pt x="8252" y="16593"/>
                  </a:lnTo>
                  <a:lnTo>
                    <a:pt x="8145" y="16244"/>
                  </a:lnTo>
                  <a:lnTo>
                    <a:pt x="7894" y="15836"/>
                  </a:lnTo>
                  <a:lnTo>
                    <a:pt x="7571" y="15429"/>
                  </a:lnTo>
                  <a:lnTo>
                    <a:pt x="7140" y="15021"/>
                  </a:lnTo>
                  <a:lnTo>
                    <a:pt x="6853" y="14613"/>
                  </a:lnTo>
                  <a:lnTo>
                    <a:pt x="6602" y="14206"/>
                  </a:lnTo>
                  <a:lnTo>
                    <a:pt x="6602" y="13565"/>
                  </a:lnTo>
                  <a:lnTo>
                    <a:pt x="6602" y="8035"/>
                  </a:lnTo>
                  <a:lnTo>
                    <a:pt x="6602" y="7598"/>
                  </a:lnTo>
                  <a:lnTo>
                    <a:pt x="6853" y="6987"/>
                  </a:lnTo>
                  <a:lnTo>
                    <a:pt x="7212" y="6579"/>
                  </a:lnTo>
                  <a:lnTo>
                    <a:pt x="7643" y="6171"/>
                  </a:lnTo>
                  <a:lnTo>
                    <a:pt x="7894" y="5764"/>
                  </a:lnTo>
                  <a:lnTo>
                    <a:pt x="8037" y="5531"/>
                  </a:lnTo>
                  <a:lnTo>
                    <a:pt x="8252" y="5153"/>
                  </a:lnTo>
                  <a:lnTo>
                    <a:pt x="8360" y="4599"/>
                  </a:lnTo>
                  <a:lnTo>
                    <a:pt x="8288" y="4134"/>
                  </a:lnTo>
                  <a:lnTo>
                    <a:pt x="8145" y="3697"/>
                  </a:lnTo>
                  <a:lnTo>
                    <a:pt x="7894" y="3289"/>
                  </a:lnTo>
                  <a:lnTo>
                    <a:pt x="7499" y="2853"/>
                  </a:lnTo>
                  <a:lnTo>
                    <a:pt x="7033" y="2533"/>
                  </a:lnTo>
                  <a:lnTo>
                    <a:pt x="6387" y="2242"/>
                  </a:lnTo>
                  <a:lnTo>
                    <a:pt x="5849" y="2067"/>
                  </a:lnTo>
                  <a:lnTo>
                    <a:pt x="5095" y="1950"/>
                  </a:lnTo>
                  <a:lnTo>
                    <a:pt x="4234" y="2038"/>
                  </a:lnTo>
                  <a:lnTo>
                    <a:pt x="3552" y="2271"/>
                  </a:lnTo>
                  <a:lnTo>
                    <a:pt x="3050" y="2504"/>
                  </a:lnTo>
                  <a:lnTo>
                    <a:pt x="2548" y="2882"/>
                  </a:lnTo>
                  <a:lnTo>
                    <a:pt x="2225" y="3231"/>
                  </a:lnTo>
                  <a:lnTo>
                    <a:pt x="1973" y="3697"/>
                  </a:lnTo>
                  <a:lnTo>
                    <a:pt x="1794" y="4308"/>
                  </a:lnTo>
                  <a:lnTo>
                    <a:pt x="1794" y="4745"/>
                  </a:lnTo>
                  <a:lnTo>
                    <a:pt x="1866" y="5123"/>
                  </a:lnTo>
                  <a:lnTo>
                    <a:pt x="2045" y="5560"/>
                  </a:lnTo>
                  <a:lnTo>
                    <a:pt x="2296" y="5851"/>
                  </a:lnTo>
                  <a:lnTo>
                    <a:pt x="2548" y="6171"/>
                  </a:lnTo>
                  <a:lnTo>
                    <a:pt x="3014" y="6608"/>
                  </a:lnTo>
                  <a:lnTo>
                    <a:pt x="3301" y="6987"/>
                  </a:lnTo>
                  <a:lnTo>
                    <a:pt x="3552" y="7598"/>
                  </a:lnTo>
                  <a:lnTo>
                    <a:pt x="3552" y="8035"/>
                  </a:lnTo>
                  <a:lnTo>
                    <a:pt x="3552" y="13565"/>
                  </a:lnTo>
                  <a:close/>
                </a:path>
                <a:path w="21600" h="21600" extrusionOk="0">
                  <a:moveTo>
                    <a:pt x="10154" y="1863"/>
                  </a:moveTo>
                  <a:lnTo>
                    <a:pt x="19088" y="1863"/>
                  </a:lnTo>
                  <a:lnTo>
                    <a:pt x="19088" y="8238"/>
                  </a:lnTo>
                  <a:lnTo>
                    <a:pt x="10154" y="8238"/>
                  </a:lnTo>
                  <a:lnTo>
                    <a:pt x="10154" y="1863"/>
                  </a:lnTo>
                  <a:moveTo>
                    <a:pt x="10441" y="10101"/>
                  </a:moveTo>
                  <a:lnTo>
                    <a:pt x="10441" y="9461"/>
                  </a:lnTo>
                  <a:lnTo>
                    <a:pt x="18837" y="9461"/>
                  </a:lnTo>
                  <a:lnTo>
                    <a:pt x="18837" y="10101"/>
                  </a:lnTo>
                  <a:lnTo>
                    <a:pt x="10441" y="10101"/>
                  </a:lnTo>
                  <a:moveTo>
                    <a:pt x="11374" y="11004"/>
                  </a:moveTo>
                  <a:lnTo>
                    <a:pt x="12630" y="11004"/>
                  </a:lnTo>
                  <a:lnTo>
                    <a:pt x="12630" y="12226"/>
                  </a:lnTo>
                  <a:lnTo>
                    <a:pt x="11374" y="12226"/>
                  </a:lnTo>
                  <a:lnTo>
                    <a:pt x="11374" y="11004"/>
                  </a:lnTo>
                  <a:moveTo>
                    <a:pt x="13993" y="11004"/>
                  </a:moveTo>
                  <a:lnTo>
                    <a:pt x="15249" y="11004"/>
                  </a:lnTo>
                  <a:lnTo>
                    <a:pt x="15249" y="12226"/>
                  </a:lnTo>
                  <a:lnTo>
                    <a:pt x="13993" y="12226"/>
                  </a:lnTo>
                  <a:lnTo>
                    <a:pt x="13993" y="11004"/>
                  </a:lnTo>
                  <a:moveTo>
                    <a:pt x="16649" y="11004"/>
                  </a:moveTo>
                  <a:lnTo>
                    <a:pt x="17904" y="11004"/>
                  </a:lnTo>
                  <a:lnTo>
                    <a:pt x="17904" y="12226"/>
                  </a:lnTo>
                  <a:lnTo>
                    <a:pt x="16649" y="12226"/>
                  </a:lnTo>
                  <a:lnTo>
                    <a:pt x="16649" y="11004"/>
                  </a:lnTo>
                  <a:moveTo>
                    <a:pt x="11374" y="12954"/>
                  </a:moveTo>
                  <a:lnTo>
                    <a:pt x="12630" y="12954"/>
                  </a:lnTo>
                  <a:lnTo>
                    <a:pt x="12630" y="14177"/>
                  </a:lnTo>
                  <a:lnTo>
                    <a:pt x="11374" y="14177"/>
                  </a:lnTo>
                  <a:lnTo>
                    <a:pt x="11374" y="12954"/>
                  </a:lnTo>
                  <a:moveTo>
                    <a:pt x="13993" y="12954"/>
                  </a:moveTo>
                  <a:lnTo>
                    <a:pt x="15249" y="12954"/>
                  </a:lnTo>
                  <a:lnTo>
                    <a:pt x="15249" y="14177"/>
                  </a:lnTo>
                  <a:lnTo>
                    <a:pt x="13993" y="14177"/>
                  </a:lnTo>
                  <a:lnTo>
                    <a:pt x="13993" y="12954"/>
                  </a:lnTo>
                  <a:moveTo>
                    <a:pt x="16649" y="12954"/>
                  </a:moveTo>
                  <a:lnTo>
                    <a:pt x="17904" y="12954"/>
                  </a:lnTo>
                  <a:lnTo>
                    <a:pt x="17904" y="14177"/>
                  </a:lnTo>
                  <a:lnTo>
                    <a:pt x="16649" y="14177"/>
                  </a:lnTo>
                  <a:lnTo>
                    <a:pt x="16649" y="12954"/>
                  </a:lnTo>
                  <a:moveTo>
                    <a:pt x="11374" y="14905"/>
                  </a:moveTo>
                  <a:lnTo>
                    <a:pt x="12630" y="14905"/>
                  </a:lnTo>
                  <a:lnTo>
                    <a:pt x="12630" y="16127"/>
                  </a:lnTo>
                  <a:lnTo>
                    <a:pt x="11374" y="16127"/>
                  </a:lnTo>
                  <a:lnTo>
                    <a:pt x="11374" y="14905"/>
                  </a:lnTo>
                  <a:moveTo>
                    <a:pt x="13993" y="14905"/>
                  </a:moveTo>
                  <a:lnTo>
                    <a:pt x="15249" y="14905"/>
                  </a:lnTo>
                  <a:lnTo>
                    <a:pt x="15249" y="16127"/>
                  </a:lnTo>
                  <a:lnTo>
                    <a:pt x="13993" y="16127"/>
                  </a:lnTo>
                  <a:lnTo>
                    <a:pt x="13993" y="14905"/>
                  </a:lnTo>
                  <a:moveTo>
                    <a:pt x="16649" y="14905"/>
                  </a:moveTo>
                  <a:lnTo>
                    <a:pt x="17904" y="14905"/>
                  </a:lnTo>
                  <a:lnTo>
                    <a:pt x="17904" y="16127"/>
                  </a:lnTo>
                  <a:lnTo>
                    <a:pt x="16649" y="16127"/>
                  </a:lnTo>
                  <a:lnTo>
                    <a:pt x="16649" y="14905"/>
                  </a:lnTo>
                  <a:moveTo>
                    <a:pt x="11374" y="16855"/>
                  </a:moveTo>
                  <a:lnTo>
                    <a:pt x="12630" y="16855"/>
                  </a:lnTo>
                  <a:lnTo>
                    <a:pt x="12630" y="18078"/>
                  </a:lnTo>
                  <a:lnTo>
                    <a:pt x="11374" y="18078"/>
                  </a:lnTo>
                  <a:lnTo>
                    <a:pt x="11374" y="16855"/>
                  </a:lnTo>
                  <a:moveTo>
                    <a:pt x="13993" y="16855"/>
                  </a:moveTo>
                  <a:lnTo>
                    <a:pt x="15249" y="16855"/>
                  </a:lnTo>
                  <a:lnTo>
                    <a:pt x="15249" y="18078"/>
                  </a:lnTo>
                  <a:lnTo>
                    <a:pt x="13993" y="18078"/>
                  </a:lnTo>
                  <a:lnTo>
                    <a:pt x="13993" y="16855"/>
                  </a:lnTo>
                  <a:moveTo>
                    <a:pt x="16649" y="16855"/>
                  </a:moveTo>
                  <a:lnTo>
                    <a:pt x="17904" y="16855"/>
                  </a:lnTo>
                  <a:lnTo>
                    <a:pt x="17904" y="18078"/>
                  </a:lnTo>
                  <a:lnTo>
                    <a:pt x="16649" y="18078"/>
                  </a:lnTo>
                  <a:lnTo>
                    <a:pt x="16649" y="16855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9" name="phone3"/>
            <p:cNvSpPr>
              <a:spLocks noEditPoints="1" noChangeArrowheads="1"/>
            </p:cNvSpPr>
            <p:nvPr/>
          </p:nvSpPr>
          <p:spPr bwMode="auto">
            <a:xfrm>
              <a:off x="5866" y="3609"/>
              <a:ext cx="383" cy="427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200 w 21600"/>
                <a:gd name="T17" fmla="*/ 23516 h 21600"/>
                <a:gd name="T18" fmla="*/ 21400 w 21600"/>
                <a:gd name="T19" fmla="*/ 404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0692" y="21600"/>
                  </a:moveTo>
                  <a:lnTo>
                    <a:pt x="21600" y="21600"/>
                  </a:lnTo>
                  <a:lnTo>
                    <a:pt x="21600" y="10684"/>
                  </a:lnTo>
                  <a:lnTo>
                    <a:pt x="21600" y="0"/>
                  </a:lnTo>
                  <a:lnTo>
                    <a:pt x="10190" y="0"/>
                  </a:lnTo>
                  <a:lnTo>
                    <a:pt x="0" y="0"/>
                  </a:lnTo>
                  <a:lnTo>
                    <a:pt x="0" y="10916"/>
                  </a:lnTo>
                  <a:lnTo>
                    <a:pt x="0" y="21600"/>
                  </a:lnTo>
                  <a:lnTo>
                    <a:pt x="10692" y="21600"/>
                  </a:lnTo>
                  <a:close/>
                </a:path>
                <a:path w="21600" h="21600" extrusionOk="0">
                  <a:moveTo>
                    <a:pt x="3552" y="13565"/>
                  </a:moveTo>
                  <a:lnTo>
                    <a:pt x="3552" y="14206"/>
                  </a:lnTo>
                  <a:lnTo>
                    <a:pt x="3409" y="14584"/>
                  </a:lnTo>
                  <a:lnTo>
                    <a:pt x="3050" y="15021"/>
                  </a:lnTo>
                  <a:lnTo>
                    <a:pt x="2619" y="15429"/>
                  </a:lnTo>
                  <a:lnTo>
                    <a:pt x="2296" y="15836"/>
                  </a:lnTo>
                  <a:lnTo>
                    <a:pt x="2045" y="16244"/>
                  </a:lnTo>
                  <a:lnTo>
                    <a:pt x="1902" y="16564"/>
                  </a:lnTo>
                  <a:lnTo>
                    <a:pt x="1794" y="17001"/>
                  </a:lnTo>
                  <a:lnTo>
                    <a:pt x="1830" y="17466"/>
                  </a:lnTo>
                  <a:lnTo>
                    <a:pt x="2009" y="17932"/>
                  </a:lnTo>
                  <a:lnTo>
                    <a:pt x="2260" y="18311"/>
                  </a:lnTo>
                  <a:lnTo>
                    <a:pt x="2548" y="18718"/>
                  </a:lnTo>
                  <a:lnTo>
                    <a:pt x="3050" y="19126"/>
                  </a:lnTo>
                  <a:lnTo>
                    <a:pt x="3552" y="19533"/>
                  </a:lnTo>
                  <a:lnTo>
                    <a:pt x="4342" y="19737"/>
                  </a:lnTo>
                  <a:lnTo>
                    <a:pt x="5095" y="19737"/>
                  </a:lnTo>
                  <a:lnTo>
                    <a:pt x="5849" y="19737"/>
                  </a:lnTo>
                  <a:lnTo>
                    <a:pt x="6351" y="19533"/>
                  </a:lnTo>
                  <a:lnTo>
                    <a:pt x="7140" y="19126"/>
                  </a:lnTo>
                  <a:lnTo>
                    <a:pt x="7535" y="18747"/>
                  </a:lnTo>
                  <a:lnTo>
                    <a:pt x="7894" y="18311"/>
                  </a:lnTo>
                  <a:lnTo>
                    <a:pt x="8145" y="17903"/>
                  </a:lnTo>
                  <a:lnTo>
                    <a:pt x="8324" y="17408"/>
                  </a:lnTo>
                  <a:lnTo>
                    <a:pt x="8324" y="16942"/>
                  </a:lnTo>
                  <a:lnTo>
                    <a:pt x="8252" y="16593"/>
                  </a:lnTo>
                  <a:lnTo>
                    <a:pt x="8145" y="16244"/>
                  </a:lnTo>
                  <a:lnTo>
                    <a:pt x="7894" y="15836"/>
                  </a:lnTo>
                  <a:lnTo>
                    <a:pt x="7571" y="15429"/>
                  </a:lnTo>
                  <a:lnTo>
                    <a:pt x="7140" y="15021"/>
                  </a:lnTo>
                  <a:lnTo>
                    <a:pt x="6853" y="14613"/>
                  </a:lnTo>
                  <a:lnTo>
                    <a:pt x="6602" y="14206"/>
                  </a:lnTo>
                  <a:lnTo>
                    <a:pt x="6602" y="13565"/>
                  </a:lnTo>
                  <a:lnTo>
                    <a:pt x="6602" y="8035"/>
                  </a:lnTo>
                  <a:lnTo>
                    <a:pt x="6602" y="7598"/>
                  </a:lnTo>
                  <a:lnTo>
                    <a:pt x="6853" y="6987"/>
                  </a:lnTo>
                  <a:lnTo>
                    <a:pt x="7212" y="6579"/>
                  </a:lnTo>
                  <a:lnTo>
                    <a:pt x="7643" y="6171"/>
                  </a:lnTo>
                  <a:lnTo>
                    <a:pt x="7894" y="5764"/>
                  </a:lnTo>
                  <a:lnTo>
                    <a:pt x="8037" y="5531"/>
                  </a:lnTo>
                  <a:lnTo>
                    <a:pt x="8252" y="5153"/>
                  </a:lnTo>
                  <a:lnTo>
                    <a:pt x="8360" y="4599"/>
                  </a:lnTo>
                  <a:lnTo>
                    <a:pt x="8288" y="4134"/>
                  </a:lnTo>
                  <a:lnTo>
                    <a:pt x="8145" y="3697"/>
                  </a:lnTo>
                  <a:lnTo>
                    <a:pt x="7894" y="3289"/>
                  </a:lnTo>
                  <a:lnTo>
                    <a:pt x="7499" y="2853"/>
                  </a:lnTo>
                  <a:lnTo>
                    <a:pt x="7033" y="2533"/>
                  </a:lnTo>
                  <a:lnTo>
                    <a:pt x="6387" y="2242"/>
                  </a:lnTo>
                  <a:lnTo>
                    <a:pt x="5849" y="2067"/>
                  </a:lnTo>
                  <a:lnTo>
                    <a:pt x="5095" y="1950"/>
                  </a:lnTo>
                  <a:lnTo>
                    <a:pt x="4234" y="2038"/>
                  </a:lnTo>
                  <a:lnTo>
                    <a:pt x="3552" y="2271"/>
                  </a:lnTo>
                  <a:lnTo>
                    <a:pt x="3050" y="2504"/>
                  </a:lnTo>
                  <a:lnTo>
                    <a:pt x="2548" y="2882"/>
                  </a:lnTo>
                  <a:lnTo>
                    <a:pt x="2225" y="3231"/>
                  </a:lnTo>
                  <a:lnTo>
                    <a:pt x="1973" y="3697"/>
                  </a:lnTo>
                  <a:lnTo>
                    <a:pt x="1794" y="4308"/>
                  </a:lnTo>
                  <a:lnTo>
                    <a:pt x="1794" y="4745"/>
                  </a:lnTo>
                  <a:lnTo>
                    <a:pt x="1866" y="5123"/>
                  </a:lnTo>
                  <a:lnTo>
                    <a:pt x="2045" y="5560"/>
                  </a:lnTo>
                  <a:lnTo>
                    <a:pt x="2296" y="5851"/>
                  </a:lnTo>
                  <a:lnTo>
                    <a:pt x="2548" y="6171"/>
                  </a:lnTo>
                  <a:lnTo>
                    <a:pt x="3014" y="6608"/>
                  </a:lnTo>
                  <a:lnTo>
                    <a:pt x="3301" y="6987"/>
                  </a:lnTo>
                  <a:lnTo>
                    <a:pt x="3552" y="7598"/>
                  </a:lnTo>
                  <a:lnTo>
                    <a:pt x="3552" y="8035"/>
                  </a:lnTo>
                  <a:lnTo>
                    <a:pt x="3552" y="13565"/>
                  </a:lnTo>
                  <a:close/>
                </a:path>
                <a:path w="21600" h="21600" extrusionOk="0">
                  <a:moveTo>
                    <a:pt x="10154" y="1863"/>
                  </a:moveTo>
                  <a:lnTo>
                    <a:pt x="19088" y="1863"/>
                  </a:lnTo>
                  <a:lnTo>
                    <a:pt x="19088" y="8238"/>
                  </a:lnTo>
                  <a:lnTo>
                    <a:pt x="10154" y="8238"/>
                  </a:lnTo>
                  <a:lnTo>
                    <a:pt x="10154" y="1863"/>
                  </a:lnTo>
                  <a:moveTo>
                    <a:pt x="10441" y="10101"/>
                  </a:moveTo>
                  <a:lnTo>
                    <a:pt x="10441" y="9461"/>
                  </a:lnTo>
                  <a:lnTo>
                    <a:pt x="18837" y="9461"/>
                  </a:lnTo>
                  <a:lnTo>
                    <a:pt x="18837" y="10101"/>
                  </a:lnTo>
                  <a:lnTo>
                    <a:pt x="10441" y="10101"/>
                  </a:lnTo>
                  <a:moveTo>
                    <a:pt x="11374" y="11004"/>
                  </a:moveTo>
                  <a:lnTo>
                    <a:pt x="12630" y="11004"/>
                  </a:lnTo>
                  <a:lnTo>
                    <a:pt x="12630" y="12226"/>
                  </a:lnTo>
                  <a:lnTo>
                    <a:pt x="11374" y="12226"/>
                  </a:lnTo>
                  <a:lnTo>
                    <a:pt x="11374" y="11004"/>
                  </a:lnTo>
                  <a:moveTo>
                    <a:pt x="13993" y="11004"/>
                  </a:moveTo>
                  <a:lnTo>
                    <a:pt x="15249" y="11004"/>
                  </a:lnTo>
                  <a:lnTo>
                    <a:pt x="15249" y="12226"/>
                  </a:lnTo>
                  <a:lnTo>
                    <a:pt x="13993" y="12226"/>
                  </a:lnTo>
                  <a:lnTo>
                    <a:pt x="13993" y="11004"/>
                  </a:lnTo>
                  <a:moveTo>
                    <a:pt x="16649" y="11004"/>
                  </a:moveTo>
                  <a:lnTo>
                    <a:pt x="17904" y="11004"/>
                  </a:lnTo>
                  <a:lnTo>
                    <a:pt x="17904" y="12226"/>
                  </a:lnTo>
                  <a:lnTo>
                    <a:pt x="16649" y="12226"/>
                  </a:lnTo>
                  <a:lnTo>
                    <a:pt x="16649" y="11004"/>
                  </a:lnTo>
                  <a:moveTo>
                    <a:pt x="11374" y="12954"/>
                  </a:moveTo>
                  <a:lnTo>
                    <a:pt x="12630" y="12954"/>
                  </a:lnTo>
                  <a:lnTo>
                    <a:pt x="12630" y="14177"/>
                  </a:lnTo>
                  <a:lnTo>
                    <a:pt x="11374" y="14177"/>
                  </a:lnTo>
                  <a:lnTo>
                    <a:pt x="11374" y="12954"/>
                  </a:lnTo>
                  <a:moveTo>
                    <a:pt x="13993" y="12954"/>
                  </a:moveTo>
                  <a:lnTo>
                    <a:pt x="15249" y="12954"/>
                  </a:lnTo>
                  <a:lnTo>
                    <a:pt x="15249" y="14177"/>
                  </a:lnTo>
                  <a:lnTo>
                    <a:pt x="13993" y="14177"/>
                  </a:lnTo>
                  <a:lnTo>
                    <a:pt x="13993" y="12954"/>
                  </a:lnTo>
                  <a:moveTo>
                    <a:pt x="16649" y="12954"/>
                  </a:moveTo>
                  <a:lnTo>
                    <a:pt x="17904" y="12954"/>
                  </a:lnTo>
                  <a:lnTo>
                    <a:pt x="17904" y="14177"/>
                  </a:lnTo>
                  <a:lnTo>
                    <a:pt x="16649" y="14177"/>
                  </a:lnTo>
                  <a:lnTo>
                    <a:pt x="16649" y="12954"/>
                  </a:lnTo>
                  <a:moveTo>
                    <a:pt x="11374" y="14905"/>
                  </a:moveTo>
                  <a:lnTo>
                    <a:pt x="12630" y="14905"/>
                  </a:lnTo>
                  <a:lnTo>
                    <a:pt x="12630" y="16127"/>
                  </a:lnTo>
                  <a:lnTo>
                    <a:pt x="11374" y="16127"/>
                  </a:lnTo>
                  <a:lnTo>
                    <a:pt x="11374" y="14905"/>
                  </a:lnTo>
                  <a:moveTo>
                    <a:pt x="13993" y="14905"/>
                  </a:moveTo>
                  <a:lnTo>
                    <a:pt x="15249" y="14905"/>
                  </a:lnTo>
                  <a:lnTo>
                    <a:pt x="15249" y="16127"/>
                  </a:lnTo>
                  <a:lnTo>
                    <a:pt x="13993" y="16127"/>
                  </a:lnTo>
                  <a:lnTo>
                    <a:pt x="13993" y="14905"/>
                  </a:lnTo>
                  <a:moveTo>
                    <a:pt x="16649" y="14905"/>
                  </a:moveTo>
                  <a:lnTo>
                    <a:pt x="17904" y="14905"/>
                  </a:lnTo>
                  <a:lnTo>
                    <a:pt x="17904" y="16127"/>
                  </a:lnTo>
                  <a:lnTo>
                    <a:pt x="16649" y="16127"/>
                  </a:lnTo>
                  <a:lnTo>
                    <a:pt x="16649" y="14905"/>
                  </a:lnTo>
                  <a:moveTo>
                    <a:pt x="11374" y="16855"/>
                  </a:moveTo>
                  <a:lnTo>
                    <a:pt x="12630" y="16855"/>
                  </a:lnTo>
                  <a:lnTo>
                    <a:pt x="12630" y="18078"/>
                  </a:lnTo>
                  <a:lnTo>
                    <a:pt x="11374" y="18078"/>
                  </a:lnTo>
                  <a:lnTo>
                    <a:pt x="11374" y="16855"/>
                  </a:lnTo>
                  <a:moveTo>
                    <a:pt x="13993" y="16855"/>
                  </a:moveTo>
                  <a:lnTo>
                    <a:pt x="15249" y="16855"/>
                  </a:lnTo>
                  <a:lnTo>
                    <a:pt x="15249" y="18078"/>
                  </a:lnTo>
                  <a:lnTo>
                    <a:pt x="13993" y="18078"/>
                  </a:lnTo>
                  <a:lnTo>
                    <a:pt x="13993" y="16855"/>
                  </a:lnTo>
                  <a:moveTo>
                    <a:pt x="16649" y="16855"/>
                  </a:moveTo>
                  <a:lnTo>
                    <a:pt x="17904" y="16855"/>
                  </a:lnTo>
                  <a:lnTo>
                    <a:pt x="17904" y="18078"/>
                  </a:lnTo>
                  <a:lnTo>
                    <a:pt x="16649" y="18078"/>
                  </a:lnTo>
                  <a:lnTo>
                    <a:pt x="16649" y="16855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 flipV="1">
              <a:off x="5828" y="6456"/>
              <a:ext cx="8" cy="9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6029" y="6489"/>
              <a:ext cx="347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5303" y="7170"/>
              <a:ext cx="345" cy="3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6041" y="6917"/>
              <a:ext cx="345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5848" y="6592"/>
              <a:ext cx="1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 flipH="1">
              <a:off x="5133" y="6708"/>
              <a:ext cx="88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641" y="7343"/>
              <a:ext cx="1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>
              <a:off x="5848" y="7054"/>
              <a:ext cx="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90" name="Cloud"/>
            <p:cNvSpPr>
              <a:spLocks noChangeAspect="1" noEditPoints="1" noChangeArrowheads="1"/>
            </p:cNvSpPr>
            <p:nvPr/>
          </p:nvSpPr>
          <p:spPr bwMode="auto">
            <a:xfrm>
              <a:off x="6703" y="6404"/>
              <a:ext cx="1535" cy="102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6368" y="6627"/>
              <a:ext cx="5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8" name="phone3"/>
            <p:cNvSpPr>
              <a:spLocks noEditPoints="1" noChangeArrowheads="1"/>
            </p:cNvSpPr>
            <p:nvPr/>
          </p:nvSpPr>
          <p:spPr bwMode="auto">
            <a:xfrm>
              <a:off x="8601" y="6195"/>
              <a:ext cx="384" cy="426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200 w 21600"/>
                <a:gd name="T17" fmla="*/ 23516 h 21600"/>
                <a:gd name="T18" fmla="*/ 21400 w 21600"/>
                <a:gd name="T19" fmla="*/ 404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0692" y="21600"/>
                  </a:moveTo>
                  <a:lnTo>
                    <a:pt x="21600" y="21600"/>
                  </a:lnTo>
                  <a:lnTo>
                    <a:pt x="21600" y="10684"/>
                  </a:lnTo>
                  <a:lnTo>
                    <a:pt x="21600" y="0"/>
                  </a:lnTo>
                  <a:lnTo>
                    <a:pt x="10190" y="0"/>
                  </a:lnTo>
                  <a:lnTo>
                    <a:pt x="0" y="0"/>
                  </a:lnTo>
                  <a:lnTo>
                    <a:pt x="0" y="10916"/>
                  </a:lnTo>
                  <a:lnTo>
                    <a:pt x="0" y="21600"/>
                  </a:lnTo>
                  <a:lnTo>
                    <a:pt x="10692" y="21600"/>
                  </a:lnTo>
                  <a:close/>
                </a:path>
                <a:path w="21600" h="21600" extrusionOk="0">
                  <a:moveTo>
                    <a:pt x="3552" y="13565"/>
                  </a:moveTo>
                  <a:lnTo>
                    <a:pt x="3552" y="14206"/>
                  </a:lnTo>
                  <a:lnTo>
                    <a:pt x="3409" y="14584"/>
                  </a:lnTo>
                  <a:lnTo>
                    <a:pt x="3050" y="15021"/>
                  </a:lnTo>
                  <a:lnTo>
                    <a:pt x="2619" y="15429"/>
                  </a:lnTo>
                  <a:lnTo>
                    <a:pt x="2296" y="15836"/>
                  </a:lnTo>
                  <a:lnTo>
                    <a:pt x="2045" y="16244"/>
                  </a:lnTo>
                  <a:lnTo>
                    <a:pt x="1902" y="16564"/>
                  </a:lnTo>
                  <a:lnTo>
                    <a:pt x="1794" y="17001"/>
                  </a:lnTo>
                  <a:lnTo>
                    <a:pt x="1830" y="17466"/>
                  </a:lnTo>
                  <a:lnTo>
                    <a:pt x="2009" y="17932"/>
                  </a:lnTo>
                  <a:lnTo>
                    <a:pt x="2260" y="18311"/>
                  </a:lnTo>
                  <a:lnTo>
                    <a:pt x="2548" y="18718"/>
                  </a:lnTo>
                  <a:lnTo>
                    <a:pt x="3050" y="19126"/>
                  </a:lnTo>
                  <a:lnTo>
                    <a:pt x="3552" y="19533"/>
                  </a:lnTo>
                  <a:lnTo>
                    <a:pt x="4342" y="19737"/>
                  </a:lnTo>
                  <a:lnTo>
                    <a:pt x="5095" y="19737"/>
                  </a:lnTo>
                  <a:lnTo>
                    <a:pt x="5849" y="19737"/>
                  </a:lnTo>
                  <a:lnTo>
                    <a:pt x="6351" y="19533"/>
                  </a:lnTo>
                  <a:lnTo>
                    <a:pt x="7140" y="19126"/>
                  </a:lnTo>
                  <a:lnTo>
                    <a:pt x="7535" y="18747"/>
                  </a:lnTo>
                  <a:lnTo>
                    <a:pt x="7894" y="18311"/>
                  </a:lnTo>
                  <a:lnTo>
                    <a:pt x="8145" y="17903"/>
                  </a:lnTo>
                  <a:lnTo>
                    <a:pt x="8324" y="17408"/>
                  </a:lnTo>
                  <a:lnTo>
                    <a:pt x="8324" y="16942"/>
                  </a:lnTo>
                  <a:lnTo>
                    <a:pt x="8252" y="16593"/>
                  </a:lnTo>
                  <a:lnTo>
                    <a:pt x="8145" y="16244"/>
                  </a:lnTo>
                  <a:lnTo>
                    <a:pt x="7894" y="15836"/>
                  </a:lnTo>
                  <a:lnTo>
                    <a:pt x="7571" y="15429"/>
                  </a:lnTo>
                  <a:lnTo>
                    <a:pt x="7140" y="15021"/>
                  </a:lnTo>
                  <a:lnTo>
                    <a:pt x="6853" y="14613"/>
                  </a:lnTo>
                  <a:lnTo>
                    <a:pt x="6602" y="14206"/>
                  </a:lnTo>
                  <a:lnTo>
                    <a:pt x="6602" y="13565"/>
                  </a:lnTo>
                  <a:lnTo>
                    <a:pt x="6602" y="8035"/>
                  </a:lnTo>
                  <a:lnTo>
                    <a:pt x="6602" y="7598"/>
                  </a:lnTo>
                  <a:lnTo>
                    <a:pt x="6853" y="6987"/>
                  </a:lnTo>
                  <a:lnTo>
                    <a:pt x="7212" y="6579"/>
                  </a:lnTo>
                  <a:lnTo>
                    <a:pt x="7643" y="6171"/>
                  </a:lnTo>
                  <a:lnTo>
                    <a:pt x="7894" y="5764"/>
                  </a:lnTo>
                  <a:lnTo>
                    <a:pt x="8037" y="5531"/>
                  </a:lnTo>
                  <a:lnTo>
                    <a:pt x="8252" y="5153"/>
                  </a:lnTo>
                  <a:lnTo>
                    <a:pt x="8360" y="4599"/>
                  </a:lnTo>
                  <a:lnTo>
                    <a:pt x="8288" y="4134"/>
                  </a:lnTo>
                  <a:lnTo>
                    <a:pt x="8145" y="3697"/>
                  </a:lnTo>
                  <a:lnTo>
                    <a:pt x="7894" y="3289"/>
                  </a:lnTo>
                  <a:lnTo>
                    <a:pt x="7499" y="2853"/>
                  </a:lnTo>
                  <a:lnTo>
                    <a:pt x="7033" y="2533"/>
                  </a:lnTo>
                  <a:lnTo>
                    <a:pt x="6387" y="2242"/>
                  </a:lnTo>
                  <a:lnTo>
                    <a:pt x="5849" y="2067"/>
                  </a:lnTo>
                  <a:lnTo>
                    <a:pt x="5095" y="1950"/>
                  </a:lnTo>
                  <a:lnTo>
                    <a:pt x="4234" y="2038"/>
                  </a:lnTo>
                  <a:lnTo>
                    <a:pt x="3552" y="2271"/>
                  </a:lnTo>
                  <a:lnTo>
                    <a:pt x="3050" y="2504"/>
                  </a:lnTo>
                  <a:lnTo>
                    <a:pt x="2548" y="2882"/>
                  </a:lnTo>
                  <a:lnTo>
                    <a:pt x="2225" y="3231"/>
                  </a:lnTo>
                  <a:lnTo>
                    <a:pt x="1973" y="3697"/>
                  </a:lnTo>
                  <a:lnTo>
                    <a:pt x="1794" y="4308"/>
                  </a:lnTo>
                  <a:lnTo>
                    <a:pt x="1794" y="4745"/>
                  </a:lnTo>
                  <a:lnTo>
                    <a:pt x="1866" y="5123"/>
                  </a:lnTo>
                  <a:lnTo>
                    <a:pt x="2045" y="5560"/>
                  </a:lnTo>
                  <a:lnTo>
                    <a:pt x="2296" y="5851"/>
                  </a:lnTo>
                  <a:lnTo>
                    <a:pt x="2548" y="6171"/>
                  </a:lnTo>
                  <a:lnTo>
                    <a:pt x="3014" y="6608"/>
                  </a:lnTo>
                  <a:lnTo>
                    <a:pt x="3301" y="6987"/>
                  </a:lnTo>
                  <a:lnTo>
                    <a:pt x="3552" y="7598"/>
                  </a:lnTo>
                  <a:lnTo>
                    <a:pt x="3552" y="8035"/>
                  </a:lnTo>
                  <a:lnTo>
                    <a:pt x="3552" y="13565"/>
                  </a:lnTo>
                  <a:close/>
                </a:path>
                <a:path w="21600" h="21600" extrusionOk="0">
                  <a:moveTo>
                    <a:pt x="10154" y="1863"/>
                  </a:moveTo>
                  <a:lnTo>
                    <a:pt x="19088" y="1863"/>
                  </a:lnTo>
                  <a:lnTo>
                    <a:pt x="19088" y="8238"/>
                  </a:lnTo>
                  <a:lnTo>
                    <a:pt x="10154" y="8238"/>
                  </a:lnTo>
                  <a:lnTo>
                    <a:pt x="10154" y="1863"/>
                  </a:lnTo>
                  <a:moveTo>
                    <a:pt x="10441" y="10101"/>
                  </a:moveTo>
                  <a:lnTo>
                    <a:pt x="10441" y="9461"/>
                  </a:lnTo>
                  <a:lnTo>
                    <a:pt x="18837" y="9461"/>
                  </a:lnTo>
                  <a:lnTo>
                    <a:pt x="18837" y="10101"/>
                  </a:lnTo>
                  <a:lnTo>
                    <a:pt x="10441" y="10101"/>
                  </a:lnTo>
                  <a:moveTo>
                    <a:pt x="11374" y="11004"/>
                  </a:moveTo>
                  <a:lnTo>
                    <a:pt x="12630" y="11004"/>
                  </a:lnTo>
                  <a:lnTo>
                    <a:pt x="12630" y="12226"/>
                  </a:lnTo>
                  <a:lnTo>
                    <a:pt x="11374" y="12226"/>
                  </a:lnTo>
                  <a:lnTo>
                    <a:pt x="11374" y="11004"/>
                  </a:lnTo>
                  <a:moveTo>
                    <a:pt x="13993" y="11004"/>
                  </a:moveTo>
                  <a:lnTo>
                    <a:pt x="15249" y="11004"/>
                  </a:lnTo>
                  <a:lnTo>
                    <a:pt x="15249" y="12226"/>
                  </a:lnTo>
                  <a:lnTo>
                    <a:pt x="13993" y="12226"/>
                  </a:lnTo>
                  <a:lnTo>
                    <a:pt x="13993" y="11004"/>
                  </a:lnTo>
                  <a:moveTo>
                    <a:pt x="16649" y="11004"/>
                  </a:moveTo>
                  <a:lnTo>
                    <a:pt x="17904" y="11004"/>
                  </a:lnTo>
                  <a:lnTo>
                    <a:pt x="17904" y="12226"/>
                  </a:lnTo>
                  <a:lnTo>
                    <a:pt x="16649" y="12226"/>
                  </a:lnTo>
                  <a:lnTo>
                    <a:pt x="16649" y="11004"/>
                  </a:lnTo>
                  <a:moveTo>
                    <a:pt x="11374" y="12954"/>
                  </a:moveTo>
                  <a:lnTo>
                    <a:pt x="12630" y="12954"/>
                  </a:lnTo>
                  <a:lnTo>
                    <a:pt x="12630" y="14177"/>
                  </a:lnTo>
                  <a:lnTo>
                    <a:pt x="11374" y="14177"/>
                  </a:lnTo>
                  <a:lnTo>
                    <a:pt x="11374" y="12954"/>
                  </a:lnTo>
                  <a:moveTo>
                    <a:pt x="13993" y="12954"/>
                  </a:moveTo>
                  <a:lnTo>
                    <a:pt x="15249" y="12954"/>
                  </a:lnTo>
                  <a:lnTo>
                    <a:pt x="15249" y="14177"/>
                  </a:lnTo>
                  <a:lnTo>
                    <a:pt x="13993" y="14177"/>
                  </a:lnTo>
                  <a:lnTo>
                    <a:pt x="13993" y="12954"/>
                  </a:lnTo>
                  <a:moveTo>
                    <a:pt x="16649" y="12954"/>
                  </a:moveTo>
                  <a:lnTo>
                    <a:pt x="17904" y="12954"/>
                  </a:lnTo>
                  <a:lnTo>
                    <a:pt x="17904" y="14177"/>
                  </a:lnTo>
                  <a:lnTo>
                    <a:pt x="16649" y="14177"/>
                  </a:lnTo>
                  <a:lnTo>
                    <a:pt x="16649" y="12954"/>
                  </a:lnTo>
                  <a:moveTo>
                    <a:pt x="11374" y="14905"/>
                  </a:moveTo>
                  <a:lnTo>
                    <a:pt x="12630" y="14905"/>
                  </a:lnTo>
                  <a:lnTo>
                    <a:pt x="12630" y="16127"/>
                  </a:lnTo>
                  <a:lnTo>
                    <a:pt x="11374" y="16127"/>
                  </a:lnTo>
                  <a:lnTo>
                    <a:pt x="11374" y="14905"/>
                  </a:lnTo>
                  <a:moveTo>
                    <a:pt x="13993" y="14905"/>
                  </a:moveTo>
                  <a:lnTo>
                    <a:pt x="15249" y="14905"/>
                  </a:lnTo>
                  <a:lnTo>
                    <a:pt x="15249" y="16127"/>
                  </a:lnTo>
                  <a:lnTo>
                    <a:pt x="13993" y="16127"/>
                  </a:lnTo>
                  <a:lnTo>
                    <a:pt x="13993" y="14905"/>
                  </a:lnTo>
                  <a:moveTo>
                    <a:pt x="16649" y="14905"/>
                  </a:moveTo>
                  <a:lnTo>
                    <a:pt x="17904" y="14905"/>
                  </a:lnTo>
                  <a:lnTo>
                    <a:pt x="17904" y="16127"/>
                  </a:lnTo>
                  <a:lnTo>
                    <a:pt x="16649" y="16127"/>
                  </a:lnTo>
                  <a:lnTo>
                    <a:pt x="16649" y="14905"/>
                  </a:lnTo>
                  <a:moveTo>
                    <a:pt x="11374" y="16855"/>
                  </a:moveTo>
                  <a:lnTo>
                    <a:pt x="12630" y="16855"/>
                  </a:lnTo>
                  <a:lnTo>
                    <a:pt x="12630" y="18078"/>
                  </a:lnTo>
                  <a:lnTo>
                    <a:pt x="11374" y="18078"/>
                  </a:lnTo>
                  <a:lnTo>
                    <a:pt x="11374" y="16855"/>
                  </a:lnTo>
                  <a:moveTo>
                    <a:pt x="13993" y="16855"/>
                  </a:moveTo>
                  <a:lnTo>
                    <a:pt x="15249" y="16855"/>
                  </a:lnTo>
                  <a:lnTo>
                    <a:pt x="15249" y="18078"/>
                  </a:lnTo>
                  <a:lnTo>
                    <a:pt x="13993" y="18078"/>
                  </a:lnTo>
                  <a:lnTo>
                    <a:pt x="13993" y="16855"/>
                  </a:lnTo>
                  <a:moveTo>
                    <a:pt x="16649" y="16855"/>
                  </a:moveTo>
                  <a:lnTo>
                    <a:pt x="17904" y="16855"/>
                  </a:lnTo>
                  <a:lnTo>
                    <a:pt x="17904" y="18078"/>
                  </a:lnTo>
                  <a:lnTo>
                    <a:pt x="16649" y="18078"/>
                  </a:lnTo>
                  <a:lnTo>
                    <a:pt x="16649" y="16855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7" name="phone3"/>
            <p:cNvSpPr>
              <a:spLocks noEditPoints="1" noChangeArrowheads="1"/>
            </p:cNvSpPr>
            <p:nvPr/>
          </p:nvSpPr>
          <p:spPr bwMode="auto">
            <a:xfrm>
              <a:off x="8579" y="7130"/>
              <a:ext cx="384" cy="426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200 w 21600"/>
                <a:gd name="T17" fmla="*/ 23516 h 21600"/>
                <a:gd name="T18" fmla="*/ 21400 w 21600"/>
                <a:gd name="T19" fmla="*/ 404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0692" y="21600"/>
                  </a:moveTo>
                  <a:lnTo>
                    <a:pt x="21600" y="21600"/>
                  </a:lnTo>
                  <a:lnTo>
                    <a:pt x="21600" y="10684"/>
                  </a:lnTo>
                  <a:lnTo>
                    <a:pt x="21600" y="0"/>
                  </a:lnTo>
                  <a:lnTo>
                    <a:pt x="10190" y="0"/>
                  </a:lnTo>
                  <a:lnTo>
                    <a:pt x="0" y="0"/>
                  </a:lnTo>
                  <a:lnTo>
                    <a:pt x="0" y="10916"/>
                  </a:lnTo>
                  <a:lnTo>
                    <a:pt x="0" y="21600"/>
                  </a:lnTo>
                  <a:lnTo>
                    <a:pt x="10692" y="21600"/>
                  </a:lnTo>
                  <a:close/>
                </a:path>
                <a:path w="21600" h="21600" extrusionOk="0">
                  <a:moveTo>
                    <a:pt x="3552" y="13565"/>
                  </a:moveTo>
                  <a:lnTo>
                    <a:pt x="3552" y="14206"/>
                  </a:lnTo>
                  <a:lnTo>
                    <a:pt x="3409" y="14584"/>
                  </a:lnTo>
                  <a:lnTo>
                    <a:pt x="3050" y="15021"/>
                  </a:lnTo>
                  <a:lnTo>
                    <a:pt x="2619" y="15429"/>
                  </a:lnTo>
                  <a:lnTo>
                    <a:pt x="2296" y="15836"/>
                  </a:lnTo>
                  <a:lnTo>
                    <a:pt x="2045" y="16244"/>
                  </a:lnTo>
                  <a:lnTo>
                    <a:pt x="1902" y="16564"/>
                  </a:lnTo>
                  <a:lnTo>
                    <a:pt x="1794" y="17001"/>
                  </a:lnTo>
                  <a:lnTo>
                    <a:pt x="1830" y="17466"/>
                  </a:lnTo>
                  <a:lnTo>
                    <a:pt x="2009" y="17932"/>
                  </a:lnTo>
                  <a:lnTo>
                    <a:pt x="2260" y="18311"/>
                  </a:lnTo>
                  <a:lnTo>
                    <a:pt x="2548" y="18718"/>
                  </a:lnTo>
                  <a:lnTo>
                    <a:pt x="3050" y="19126"/>
                  </a:lnTo>
                  <a:lnTo>
                    <a:pt x="3552" y="19533"/>
                  </a:lnTo>
                  <a:lnTo>
                    <a:pt x="4342" y="19737"/>
                  </a:lnTo>
                  <a:lnTo>
                    <a:pt x="5095" y="19737"/>
                  </a:lnTo>
                  <a:lnTo>
                    <a:pt x="5849" y="19737"/>
                  </a:lnTo>
                  <a:lnTo>
                    <a:pt x="6351" y="19533"/>
                  </a:lnTo>
                  <a:lnTo>
                    <a:pt x="7140" y="19126"/>
                  </a:lnTo>
                  <a:lnTo>
                    <a:pt x="7535" y="18747"/>
                  </a:lnTo>
                  <a:lnTo>
                    <a:pt x="7894" y="18311"/>
                  </a:lnTo>
                  <a:lnTo>
                    <a:pt x="8145" y="17903"/>
                  </a:lnTo>
                  <a:lnTo>
                    <a:pt x="8324" y="17408"/>
                  </a:lnTo>
                  <a:lnTo>
                    <a:pt x="8324" y="16942"/>
                  </a:lnTo>
                  <a:lnTo>
                    <a:pt x="8252" y="16593"/>
                  </a:lnTo>
                  <a:lnTo>
                    <a:pt x="8145" y="16244"/>
                  </a:lnTo>
                  <a:lnTo>
                    <a:pt x="7894" y="15836"/>
                  </a:lnTo>
                  <a:lnTo>
                    <a:pt x="7571" y="15429"/>
                  </a:lnTo>
                  <a:lnTo>
                    <a:pt x="7140" y="15021"/>
                  </a:lnTo>
                  <a:lnTo>
                    <a:pt x="6853" y="14613"/>
                  </a:lnTo>
                  <a:lnTo>
                    <a:pt x="6602" y="14206"/>
                  </a:lnTo>
                  <a:lnTo>
                    <a:pt x="6602" y="13565"/>
                  </a:lnTo>
                  <a:lnTo>
                    <a:pt x="6602" y="8035"/>
                  </a:lnTo>
                  <a:lnTo>
                    <a:pt x="6602" y="7598"/>
                  </a:lnTo>
                  <a:lnTo>
                    <a:pt x="6853" y="6987"/>
                  </a:lnTo>
                  <a:lnTo>
                    <a:pt x="7212" y="6579"/>
                  </a:lnTo>
                  <a:lnTo>
                    <a:pt x="7643" y="6171"/>
                  </a:lnTo>
                  <a:lnTo>
                    <a:pt x="7894" y="5764"/>
                  </a:lnTo>
                  <a:lnTo>
                    <a:pt x="8037" y="5531"/>
                  </a:lnTo>
                  <a:lnTo>
                    <a:pt x="8252" y="5153"/>
                  </a:lnTo>
                  <a:lnTo>
                    <a:pt x="8360" y="4599"/>
                  </a:lnTo>
                  <a:lnTo>
                    <a:pt x="8288" y="4134"/>
                  </a:lnTo>
                  <a:lnTo>
                    <a:pt x="8145" y="3697"/>
                  </a:lnTo>
                  <a:lnTo>
                    <a:pt x="7894" y="3289"/>
                  </a:lnTo>
                  <a:lnTo>
                    <a:pt x="7499" y="2853"/>
                  </a:lnTo>
                  <a:lnTo>
                    <a:pt x="7033" y="2533"/>
                  </a:lnTo>
                  <a:lnTo>
                    <a:pt x="6387" y="2242"/>
                  </a:lnTo>
                  <a:lnTo>
                    <a:pt x="5849" y="2067"/>
                  </a:lnTo>
                  <a:lnTo>
                    <a:pt x="5095" y="1950"/>
                  </a:lnTo>
                  <a:lnTo>
                    <a:pt x="4234" y="2038"/>
                  </a:lnTo>
                  <a:lnTo>
                    <a:pt x="3552" y="2271"/>
                  </a:lnTo>
                  <a:lnTo>
                    <a:pt x="3050" y="2504"/>
                  </a:lnTo>
                  <a:lnTo>
                    <a:pt x="2548" y="2882"/>
                  </a:lnTo>
                  <a:lnTo>
                    <a:pt x="2225" y="3231"/>
                  </a:lnTo>
                  <a:lnTo>
                    <a:pt x="1973" y="3697"/>
                  </a:lnTo>
                  <a:lnTo>
                    <a:pt x="1794" y="4308"/>
                  </a:lnTo>
                  <a:lnTo>
                    <a:pt x="1794" y="4745"/>
                  </a:lnTo>
                  <a:lnTo>
                    <a:pt x="1866" y="5123"/>
                  </a:lnTo>
                  <a:lnTo>
                    <a:pt x="2045" y="5560"/>
                  </a:lnTo>
                  <a:lnTo>
                    <a:pt x="2296" y="5851"/>
                  </a:lnTo>
                  <a:lnTo>
                    <a:pt x="2548" y="6171"/>
                  </a:lnTo>
                  <a:lnTo>
                    <a:pt x="3014" y="6608"/>
                  </a:lnTo>
                  <a:lnTo>
                    <a:pt x="3301" y="6987"/>
                  </a:lnTo>
                  <a:lnTo>
                    <a:pt x="3552" y="7598"/>
                  </a:lnTo>
                  <a:lnTo>
                    <a:pt x="3552" y="8035"/>
                  </a:lnTo>
                  <a:lnTo>
                    <a:pt x="3552" y="13565"/>
                  </a:lnTo>
                  <a:close/>
                </a:path>
                <a:path w="21600" h="21600" extrusionOk="0">
                  <a:moveTo>
                    <a:pt x="10154" y="1863"/>
                  </a:moveTo>
                  <a:lnTo>
                    <a:pt x="19088" y="1863"/>
                  </a:lnTo>
                  <a:lnTo>
                    <a:pt x="19088" y="8238"/>
                  </a:lnTo>
                  <a:lnTo>
                    <a:pt x="10154" y="8238"/>
                  </a:lnTo>
                  <a:lnTo>
                    <a:pt x="10154" y="1863"/>
                  </a:lnTo>
                  <a:moveTo>
                    <a:pt x="10441" y="10101"/>
                  </a:moveTo>
                  <a:lnTo>
                    <a:pt x="10441" y="9461"/>
                  </a:lnTo>
                  <a:lnTo>
                    <a:pt x="18837" y="9461"/>
                  </a:lnTo>
                  <a:lnTo>
                    <a:pt x="18837" y="10101"/>
                  </a:lnTo>
                  <a:lnTo>
                    <a:pt x="10441" y="10101"/>
                  </a:lnTo>
                  <a:moveTo>
                    <a:pt x="11374" y="11004"/>
                  </a:moveTo>
                  <a:lnTo>
                    <a:pt x="12630" y="11004"/>
                  </a:lnTo>
                  <a:lnTo>
                    <a:pt x="12630" y="12226"/>
                  </a:lnTo>
                  <a:lnTo>
                    <a:pt x="11374" y="12226"/>
                  </a:lnTo>
                  <a:lnTo>
                    <a:pt x="11374" y="11004"/>
                  </a:lnTo>
                  <a:moveTo>
                    <a:pt x="13993" y="11004"/>
                  </a:moveTo>
                  <a:lnTo>
                    <a:pt x="15249" y="11004"/>
                  </a:lnTo>
                  <a:lnTo>
                    <a:pt x="15249" y="12226"/>
                  </a:lnTo>
                  <a:lnTo>
                    <a:pt x="13993" y="12226"/>
                  </a:lnTo>
                  <a:lnTo>
                    <a:pt x="13993" y="11004"/>
                  </a:lnTo>
                  <a:moveTo>
                    <a:pt x="16649" y="11004"/>
                  </a:moveTo>
                  <a:lnTo>
                    <a:pt x="17904" y="11004"/>
                  </a:lnTo>
                  <a:lnTo>
                    <a:pt x="17904" y="12226"/>
                  </a:lnTo>
                  <a:lnTo>
                    <a:pt x="16649" y="12226"/>
                  </a:lnTo>
                  <a:lnTo>
                    <a:pt x="16649" y="11004"/>
                  </a:lnTo>
                  <a:moveTo>
                    <a:pt x="11374" y="12954"/>
                  </a:moveTo>
                  <a:lnTo>
                    <a:pt x="12630" y="12954"/>
                  </a:lnTo>
                  <a:lnTo>
                    <a:pt x="12630" y="14177"/>
                  </a:lnTo>
                  <a:lnTo>
                    <a:pt x="11374" y="14177"/>
                  </a:lnTo>
                  <a:lnTo>
                    <a:pt x="11374" y="12954"/>
                  </a:lnTo>
                  <a:moveTo>
                    <a:pt x="13993" y="12954"/>
                  </a:moveTo>
                  <a:lnTo>
                    <a:pt x="15249" y="12954"/>
                  </a:lnTo>
                  <a:lnTo>
                    <a:pt x="15249" y="14177"/>
                  </a:lnTo>
                  <a:lnTo>
                    <a:pt x="13993" y="14177"/>
                  </a:lnTo>
                  <a:lnTo>
                    <a:pt x="13993" y="12954"/>
                  </a:lnTo>
                  <a:moveTo>
                    <a:pt x="16649" y="12954"/>
                  </a:moveTo>
                  <a:lnTo>
                    <a:pt x="17904" y="12954"/>
                  </a:lnTo>
                  <a:lnTo>
                    <a:pt x="17904" y="14177"/>
                  </a:lnTo>
                  <a:lnTo>
                    <a:pt x="16649" y="14177"/>
                  </a:lnTo>
                  <a:lnTo>
                    <a:pt x="16649" y="12954"/>
                  </a:lnTo>
                  <a:moveTo>
                    <a:pt x="11374" y="14905"/>
                  </a:moveTo>
                  <a:lnTo>
                    <a:pt x="12630" y="14905"/>
                  </a:lnTo>
                  <a:lnTo>
                    <a:pt x="12630" y="16127"/>
                  </a:lnTo>
                  <a:lnTo>
                    <a:pt x="11374" y="16127"/>
                  </a:lnTo>
                  <a:lnTo>
                    <a:pt x="11374" y="14905"/>
                  </a:lnTo>
                  <a:moveTo>
                    <a:pt x="13993" y="14905"/>
                  </a:moveTo>
                  <a:lnTo>
                    <a:pt x="15249" y="14905"/>
                  </a:lnTo>
                  <a:lnTo>
                    <a:pt x="15249" y="16127"/>
                  </a:lnTo>
                  <a:lnTo>
                    <a:pt x="13993" y="16127"/>
                  </a:lnTo>
                  <a:lnTo>
                    <a:pt x="13993" y="14905"/>
                  </a:lnTo>
                  <a:moveTo>
                    <a:pt x="16649" y="14905"/>
                  </a:moveTo>
                  <a:lnTo>
                    <a:pt x="17904" y="14905"/>
                  </a:lnTo>
                  <a:lnTo>
                    <a:pt x="17904" y="16127"/>
                  </a:lnTo>
                  <a:lnTo>
                    <a:pt x="16649" y="16127"/>
                  </a:lnTo>
                  <a:lnTo>
                    <a:pt x="16649" y="14905"/>
                  </a:lnTo>
                  <a:moveTo>
                    <a:pt x="11374" y="16855"/>
                  </a:moveTo>
                  <a:lnTo>
                    <a:pt x="12630" y="16855"/>
                  </a:lnTo>
                  <a:lnTo>
                    <a:pt x="12630" y="18078"/>
                  </a:lnTo>
                  <a:lnTo>
                    <a:pt x="11374" y="18078"/>
                  </a:lnTo>
                  <a:lnTo>
                    <a:pt x="11374" y="16855"/>
                  </a:lnTo>
                  <a:moveTo>
                    <a:pt x="13993" y="16855"/>
                  </a:moveTo>
                  <a:lnTo>
                    <a:pt x="15249" y="16855"/>
                  </a:lnTo>
                  <a:lnTo>
                    <a:pt x="15249" y="18078"/>
                  </a:lnTo>
                  <a:lnTo>
                    <a:pt x="13993" y="18078"/>
                  </a:lnTo>
                  <a:lnTo>
                    <a:pt x="13993" y="16855"/>
                  </a:lnTo>
                  <a:moveTo>
                    <a:pt x="16649" y="16855"/>
                  </a:moveTo>
                  <a:lnTo>
                    <a:pt x="17904" y="16855"/>
                  </a:lnTo>
                  <a:lnTo>
                    <a:pt x="17904" y="18078"/>
                  </a:lnTo>
                  <a:lnTo>
                    <a:pt x="16649" y="18078"/>
                  </a:lnTo>
                  <a:lnTo>
                    <a:pt x="16649" y="16855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4127" y="4075"/>
              <a:ext cx="969" cy="302"/>
            </a:xfrm>
            <a:prstGeom prst="rect">
              <a:avLst/>
            </a:prstGeom>
            <a:solidFill>
              <a:srgbClr val="FF9900">
                <a:alpha val="38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КТСОП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809" y="6728"/>
              <a:ext cx="1117" cy="301"/>
            </a:xfrm>
            <a:prstGeom prst="rect">
              <a:avLst/>
            </a:prstGeom>
            <a:solidFill>
              <a:srgbClr val="FF9900">
                <a:alpha val="38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Интернет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6984" y="6763"/>
              <a:ext cx="967" cy="301"/>
            </a:xfrm>
            <a:prstGeom prst="rect">
              <a:avLst/>
            </a:prstGeom>
            <a:solidFill>
              <a:srgbClr val="FF9900">
                <a:alpha val="38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КТСОП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3365" y="3914"/>
              <a:ext cx="623" cy="2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 flipH="1">
              <a:off x="5212" y="3810"/>
              <a:ext cx="658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H="1">
              <a:off x="8017" y="6362"/>
              <a:ext cx="577" cy="3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>
              <a:off x="7879" y="7193"/>
              <a:ext cx="692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9" name="computr2"/>
            <p:cNvSpPr>
              <a:spLocks noEditPoints="1" noChangeArrowheads="1"/>
            </p:cNvSpPr>
            <p:nvPr/>
          </p:nvSpPr>
          <p:spPr bwMode="auto">
            <a:xfrm>
              <a:off x="2580" y="6399"/>
              <a:ext cx="588" cy="495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8" name="computr2"/>
            <p:cNvSpPr>
              <a:spLocks noEditPoints="1" noChangeArrowheads="1"/>
            </p:cNvSpPr>
            <p:nvPr/>
          </p:nvSpPr>
          <p:spPr bwMode="auto">
            <a:xfrm>
              <a:off x="2764" y="7194"/>
              <a:ext cx="588" cy="497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2995" y="6604"/>
              <a:ext cx="705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Line 4"/>
            <p:cNvSpPr>
              <a:spLocks noChangeShapeType="1"/>
            </p:cNvSpPr>
            <p:nvPr/>
          </p:nvSpPr>
          <p:spPr bwMode="auto">
            <a:xfrm flipV="1">
              <a:off x="3192" y="7181"/>
              <a:ext cx="623" cy="3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3" y="785790"/>
          <a:ext cx="8643995" cy="3714778"/>
        </p:xfrm>
        <a:graphic>
          <a:graphicData uri="http://schemas.openxmlformats.org/drawingml/2006/table">
            <a:tbl>
              <a:tblPr/>
              <a:tblGrid>
                <a:gridCol w="1728618"/>
                <a:gridCol w="1728618"/>
                <a:gridCol w="1728618"/>
                <a:gridCol w="1728618"/>
                <a:gridCol w="1729523"/>
              </a:tblGrid>
              <a:tr h="442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Речь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Управление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.7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xx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RTCP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.225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RAS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Q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.931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(Сигналы при вызове)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.245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(Управление вызовами)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RTP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45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UDP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TCP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33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Протокол уровня передачи данных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116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Протокол физического уровня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Стек протоколов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H.323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217" name="Group 1"/>
          <p:cNvGrpSpPr>
            <a:grpSpLocks noChangeAspect="1"/>
          </p:cNvGrpSpPr>
          <p:nvPr/>
        </p:nvGrpSpPr>
        <p:grpSpPr bwMode="auto">
          <a:xfrm>
            <a:off x="1428728" y="71414"/>
            <a:ext cx="5940425" cy="6858048"/>
            <a:chOff x="2355" y="3517"/>
            <a:chExt cx="7200" cy="10035"/>
          </a:xfrm>
        </p:grpSpPr>
        <p:sp>
          <p:nvSpPr>
            <p:cNvPr id="9274" name="AutoShape 58"/>
            <p:cNvSpPr>
              <a:spLocks noChangeAspect="1" noChangeArrowheads="1" noTextEdit="1"/>
            </p:cNvSpPr>
            <p:nvPr/>
          </p:nvSpPr>
          <p:spPr bwMode="auto">
            <a:xfrm>
              <a:off x="2355" y="3517"/>
              <a:ext cx="7200" cy="1003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73" name="Text Box 57"/>
            <p:cNvSpPr txBox="1">
              <a:spLocks noChangeArrowheads="1"/>
            </p:cNvSpPr>
            <p:nvPr/>
          </p:nvSpPr>
          <p:spPr bwMode="auto">
            <a:xfrm>
              <a:off x="2764" y="3810"/>
              <a:ext cx="392" cy="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>
              <a:off x="2948" y="4191"/>
              <a:ext cx="46" cy="90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71" name="Text Box 55"/>
            <p:cNvSpPr txBox="1">
              <a:spLocks noChangeArrowheads="1"/>
            </p:cNvSpPr>
            <p:nvPr/>
          </p:nvSpPr>
          <p:spPr bwMode="auto">
            <a:xfrm>
              <a:off x="4946" y="3787"/>
              <a:ext cx="552" cy="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70" name="Line 54"/>
            <p:cNvSpPr>
              <a:spLocks noChangeShapeType="1"/>
            </p:cNvSpPr>
            <p:nvPr/>
          </p:nvSpPr>
          <p:spPr bwMode="auto">
            <a:xfrm>
              <a:off x="5223" y="4168"/>
              <a:ext cx="0" cy="9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9" name="Line 53"/>
            <p:cNvSpPr>
              <a:spLocks noChangeShapeType="1"/>
            </p:cNvSpPr>
            <p:nvPr/>
          </p:nvSpPr>
          <p:spPr bwMode="auto">
            <a:xfrm>
              <a:off x="2984" y="4296"/>
              <a:ext cx="2169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8" name="Text Box 52"/>
            <p:cNvSpPr txBox="1">
              <a:spLocks noChangeArrowheads="1"/>
            </p:cNvSpPr>
            <p:nvPr/>
          </p:nvSpPr>
          <p:spPr bwMode="auto">
            <a:xfrm>
              <a:off x="5544" y="4100"/>
              <a:ext cx="2910" cy="3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Broadcast UDP_Запрос  Port 1718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H="1">
              <a:off x="2995" y="4595"/>
              <a:ext cx="2158" cy="1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6" name="Text Box 50"/>
            <p:cNvSpPr txBox="1">
              <a:spLocks noChangeArrowheads="1"/>
            </p:cNvSpPr>
            <p:nvPr/>
          </p:nvSpPr>
          <p:spPr bwMode="auto">
            <a:xfrm>
              <a:off x="5547" y="4433"/>
              <a:ext cx="1070" cy="2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IP-adr GK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5" name="Line 49"/>
            <p:cNvSpPr>
              <a:spLocks noChangeShapeType="1"/>
            </p:cNvSpPr>
            <p:nvPr/>
          </p:nvSpPr>
          <p:spPr bwMode="auto">
            <a:xfrm>
              <a:off x="2995" y="4954"/>
              <a:ext cx="2111" cy="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4" name="Text Box 48"/>
            <p:cNvSpPr txBox="1">
              <a:spLocks noChangeArrowheads="1"/>
            </p:cNvSpPr>
            <p:nvPr/>
          </p:nvSpPr>
          <p:spPr bwMode="auto">
            <a:xfrm>
              <a:off x="5339" y="4768"/>
              <a:ext cx="3254" cy="3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RAS/UDP_Запрос на регистрацию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 flipH="1">
              <a:off x="3021" y="5241"/>
              <a:ext cx="2063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5489" y="5102"/>
              <a:ext cx="645" cy="3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ACK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61" name="Line 45"/>
            <p:cNvSpPr>
              <a:spLocks noChangeShapeType="1"/>
            </p:cNvSpPr>
            <p:nvPr/>
          </p:nvSpPr>
          <p:spPr bwMode="auto">
            <a:xfrm>
              <a:off x="3029" y="5565"/>
              <a:ext cx="2056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5489" y="5462"/>
              <a:ext cx="3488" cy="3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RAS_Запрос на Пропускную способность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9" name="Line 43"/>
            <p:cNvSpPr>
              <a:spLocks noChangeShapeType="1"/>
            </p:cNvSpPr>
            <p:nvPr/>
          </p:nvSpPr>
          <p:spPr bwMode="auto">
            <a:xfrm flipH="1">
              <a:off x="3064" y="5900"/>
              <a:ext cx="2043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5408" y="5807"/>
              <a:ext cx="3291" cy="3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RAS_Ответ Пропускная способность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>
              <a:off x="2718" y="6339"/>
              <a:ext cx="63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56" name="Text Box 40"/>
            <p:cNvSpPr txBox="1">
              <a:spLocks noChangeArrowheads="1"/>
            </p:cNvSpPr>
            <p:nvPr/>
          </p:nvSpPr>
          <p:spPr bwMode="auto">
            <a:xfrm>
              <a:off x="6332" y="6432"/>
              <a:ext cx="552" cy="3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5" name="Text Box 39"/>
            <p:cNvSpPr txBox="1">
              <a:spLocks noChangeArrowheads="1"/>
            </p:cNvSpPr>
            <p:nvPr/>
          </p:nvSpPr>
          <p:spPr bwMode="auto">
            <a:xfrm>
              <a:off x="7567" y="6419"/>
              <a:ext cx="657" cy="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АТС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2995" y="6755"/>
              <a:ext cx="2194" cy="1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3030" y="6453"/>
              <a:ext cx="2818" cy="2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SETUP (#tel or IP-adr and Port PC)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 flipH="1">
              <a:off x="3006" y="7054"/>
              <a:ext cx="2147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51" name="Text Box 35"/>
            <p:cNvSpPr txBox="1">
              <a:spLocks noChangeArrowheads="1"/>
            </p:cNvSpPr>
            <p:nvPr/>
          </p:nvSpPr>
          <p:spPr bwMode="auto">
            <a:xfrm>
              <a:off x="3548" y="7320"/>
              <a:ext cx="1687" cy="2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CALL PROCEDING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0" name="Text Box 34"/>
            <p:cNvSpPr txBox="1">
              <a:spLocks noChangeArrowheads="1"/>
            </p:cNvSpPr>
            <p:nvPr/>
          </p:nvSpPr>
          <p:spPr bwMode="auto">
            <a:xfrm>
              <a:off x="4345" y="7667"/>
              <a:ext cx="1407" cy="2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H.225/Q.931/TCP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6585" y="6812"/>
              <a:ext cx="0" cy="65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7878" y="6800"/>
              <a:ext cx="0" cy="6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5211" y="7204"/>
              <a:ext cx="1374" cy="2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6608" y="7412"/>
              <a:ext cx="1247" cy="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7866" y="7585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 flipH="1">
              <a:off x="6585" y="7597"/>
              <a:ext cx="1304" cy="2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 flipH="1">
              <a:off x="2995" y="7816"/>
              <a:ext cx="3590" cy="6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5742" y="7054"/>
              <a:ext cx="567" cy="2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SETUP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1" name="Text Box 25"/>
            <p:cNvSpPr txBox="1">
              <a:spLocks noChangeArrowheads="1"/>
            </p:cNvSpPr>
            <p:nvPr/>
          </p:nvSpPr>
          <p:spPr bwMode="auto">
            <a:xfrm>
              <a:off x="8178" y="7251"/>
              <a:ext cx="600" cy="2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RING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3168" y="8046"/>
              <a:ext cx="682" cy="23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ALERT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 flipH="1" flipV="1">
              <a:off x="7889" y="8070"/>
              <a:ext cx="85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 flipH="1">
              <a:off x="6596" y="8070"/>
              <a:ext cx="1282" cy="2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H="1">
              <a:off x="5211" y="8314"/>
              <a:ext cx="1420" cy="2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flipH="1">
              <a:off x="2960" y="8590"/>
              <a:ext cx="2263" cy="4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3075" y="8590"/>
              <a:ext cx="1004" cy="2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CONNECT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4" name="Text Box 18"/>
            <p:cNvSpPr txBox="1">
              <a:spLocks noChangeArrowheads="1"/>
            </p:cNvSpPr>
            <p:nvPr/>
          </p:nvSpPr>
          <p:spPr bwMode="auto">
            <a:xfrm>
              <a:off x="8121" y="7816"/>
              <a:ext cx="867" cy="2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Off hook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2960" y="9144"/>
              <a:ext cx="3625" cy="5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 flipH="1">
              <a:off x="2983" y="10391"/>
              <a:ext cx="3579" cy="6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6585" y="9640"/>
              <a:ext cx="1293" cy="2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>
              <a:off x="6596" y="10137"/>
              <a:ext cx="1282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4750" y="9870"/>
              <a:ext cx="935" cy="2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H.245/TCP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4553" y="9085"/>
              <a:ext cx="3694" cy="2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Параметры соединения, кодек, видео и т.д.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3133" y="10379"/>
              <a:ext cx="1686" cy="2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Адреса 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RTP и RTCP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8251" y="9617"/>
              <a:ext cx="1304" cy="6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Формирование логических каналов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5" name="AutoShape 9"/>
            <p:cNvSpPr>
              <a:spLocks/>
            </p:cNvSpPr>
            <p:nvPr/>
          </p:nvSpPr>
          <p:spPr bwMode="auto">
            <a:xfrm>
              <a:off x="7982" y="9617"/>
              <a:ext cx="242" cy="716"/>
            </a:xfrm>
            <a:prstGeom prst="rightBrace">
              <a:avLst>
                <a:gd name="adj1" fmla="val 2465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2983" y="11372"/>
              <a:ext cx="4895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 flipH="1" flipV="1">
              <a:off x="2995" y="11857"/>
              <a:ext cx="4894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3029" y="12630"/>
              <a:ext cx="489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4438" y="11511"/>
              <a:ext cx="2436" cy="2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Голос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/RTP/UDP     (поток)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4598" y="12306"/>
              <a:ext cx="1894" cy="2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Сообщения 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RTCP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3411" y="4017"/>
              <a:ext cx="1361" cy="1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H.225/RAS/UDP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8" name="Line 2"/>
            <p:cNvSpPr>
              <a:spLocks noChangeShapeType="1"/>
            </p:cNvSpPr>
            <p:nvPr/>
          </p:nvSpPr>
          <p:spPr bwMode="auto">
            <a:xfrm flipV="1">
              <a:off x="2637" y="11234"/>
              <a:ext cx="6153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9457" name="Group 1"/>
          <p:cNvGrpSpPr>
            <a:grpSpLocks noChangeAspect="1"/>
          </p:cNvGrpSpPr>
          <p:nvPr/>
        </p:nvGrpSpPr>
        <p:grpSpPr bwMode="auto">
          <a:xfrm>
            <a:off x="-357222" y="714356"/>
            <a:ext cx="9624913" cy="5643578"/>
            <a:chOff x="2584" y="2780"/>
            <a:chExt cx="6514" cy="3819"/>
          </a:xfrm>
        </p:grpSpPr>
        <p:sp>
          <p:nvSpPr>
            <p:cNvPr id="19465" name="AutoShape 9"/>
            <p:cNvSpPr>
              <a:spLocks noChangeAspect="1" noChangeArrowheads="1" noTextEdit="1"/>
            </p:cNvSpPr>
            <p:nvPr/>
          </p:nvSpPr>
          <p:spPr bwMode="auto">
            <a:xfrm>
              <a:off x="2584" y="2780"/>
              <a:ext cx="6514" cy="381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2893" y="2985"/>
              <a:ext cx="534" cy="3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Вызывающий абонент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8249" y="2941"/>
              <a:ext cx="534" cy="3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Вызываемый абонент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3470" y="2898"/>
              <a:ext cx="4660" cy="576"/>
            </a:xfrm>
            <a:prstGeom prst="leftRightArrow">
              <a:avLst>
                <a:gd name="adj1" fmla="val 53037"/>
                <a:gd name="adj2" fmla="val 7296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Сигнальный канал соединения (</a:t>
              </a: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Q.931)</a:t>
              </a: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AutoShape 5"/>
            <p:cNvSpPr>
              <a:spLocks noChangeArrowheads="1"/>
            </p:cNvSpPr>
            <p:nvPr/>
          </p:nvSpPr>
          <p:spPr bwMode="auto">
            <a:xfrm>
              <a:off x="3481" y="3607"/>
              <a:ext cx="4660" cy="574"/>
            </a:xfrm>
            <a:prstGeom prst="leftRightArrow">
              <a:avLst>
                <a:gd name="adj1" fmla="val 53037"/>
                <a:gd name="adj2" fmla="val 732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Управляющий  канал соединения (</a:t>
              </a: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H.245)</a:t>
              </a: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AutoShape 4"/>
            <p:cNvSpPr>
              <a:spLocks noChangeArrowheads="1"/>
            </p:cNvSpPr>
            <p:nvPr/>
          </p:nvSpPr>
          <p:spPr bwMode="auto">
            <a:xfrm>
              <a:off x="3525" y="4311"/>
              <a:ext cx="4649" cy="656"/>
            </a:xfrm>
            <a:prstGeom prst="rightArrow">
              <a:avLst>
                <a:gd name="adj1" fmla="val 49944"/>
                <a:gd name="adj2" fmla="val 7047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Прямой канал передачи данных (</a:t>
              </a: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RTP)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3493" y="5806"/>
              <a:ext cx="4658" cy="574"/>
            </a:xfrm>
            <a:prstGeom prst="leftRightArrow">
              <a:avLst>
                <a:gd name="adj1" fmla="val 53037"/>
                <a:gd name="adj2" fmla="val 731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Управляющий  канал данных (</a:t>
              </a: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RTCP)</a:t>
              </a:r>
              <a:endPara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8" name="AutoShape 2"/>
            <p:cNvSpPr>
              <a:spLocks noChangeArrowheads="1"/>
            </p:cNvSpPr>
            <p:nvPr/>
          </p:nvSpPr>
          <p:spPr bwMode="auto">
            <a:xfrm>
              <a:off x="3513" y="4988"/>
              <a:ext cx="4660" cy="642"/>
            </a:xfrm>
            <a:prstGeom prst="leftArrow">
              <a:avLst>
                <a:gd name="adj1" fmla="val 49944"/>
                <a:gd name="adj2" fmla="val 678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Обратный канал передачи данных (</a:t>
              </a: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RTP)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ptel01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46370" y="428628"/>
            <a:ext cx="9026224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ptel014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75778" y="357190"/>
            <a:ext cx="8996816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447</Words>
  <Application>Microsoft Office PowerPoint</Application>
  <PresentationFormat>Экран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IP телефония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Skype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телефония</dc:title>
  <dc:creator>Ray</dc:creator>
  <cp:lastModifiedBy>Ray</cp:lastModifiedBy>
  <cp:revision>5</cp:revision>
  <dcterms:created xsi:type="dcterms:W3CDTF">2012-11-27T13:04:49Z</dcterms:created>
  <dcterms:modified xsi:type="dcterms:W3CDTF">2014-03-05T12:54:15Z</dcterms:modified>
</cp:coreProperties>
</file>