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5"/>
  </p:notesMasterIdLst>
  <p:sldIdLst>
    <p:sldId id="274" r:id="rId2"/>
    <p:sldId id="263" r:id="rId3"/>
    <p:sldId id="264" r:id="rId4"/>
    <p:sldId id="275" r:id="rId5"/>
    <p:sldId id="265" r:id="rId6"/>
    <p:sldId id="266" r:id="rId7"/>
    <p:sldId id="27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F14FF-306A-0E45-8536-9D5338B261AB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8AFD-95B7-4E4A-9A5B-CB9CF4D29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2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1" hangingPunct="1"/>
            <a:fld id="{E88349AC-B3A0-2F40-8147-AFBF382AA16B}" type="slidenum">
              <a:rPr lang="en-US" sz="1200">
                <a:latin typeface="Times New Roman" charset="0"/>
              </a:rPr>
              <a:pPr eaLnBrk="1" hangingPunct="1"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2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41303A8B-912E-6D4C-A80C-EA0E82D92B3C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8EDE62B-B63A-2645-9DE5-D6374BCA9CA2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Диаграмма объектов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</a:rPr>
              <a:t>object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8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Спецификация экземпляра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instance specification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628775"/>
            <a:ext cx="7848600" cy="48228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>
                <a:latin typeface="Arial Narrow" charset="0"/>
              </a:rPr>
              <a:t>- является элементом модели, который представляет описание произвольной сущности типа классификатора</a:t>
            </a:r>
          </a:p>
          <a:p>
            <a:pPr eaLnBrk="1" hangingPunct="1">
              <a:lnSpc>
                <a:spcPct val="80000"/>
              </a:lnSpc>
            </a:pPr>
            <a:r>
              <a:rPr lang="ru-RU">
                <a:latin typeface="Arial Narrow" charset="0"/>
              </a:rPr>
              <a:t>Имя спецификации экземпляра представляет собой строку текста, записанную в следующем виде (БНФ):</a:t>
            </a:r>
            <a:endParaRPr lang="ru-RU" i="1">
              <a:latin typeface="Arial Narro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i="1">
                <a:latin typeface="Arial Narrow" charset="0"/>
              </a:rPr>
              <a:t>	&lt;имя-спецификации-экземпляра&gt;::=[&lt;собственное-имя-спецификации-экземпляра&gt;]  | [:&lt;имя-класса&gt; [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,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&lt;Имя-класса&gt;]*]</a:t>
            </a:r>
          </a:p>
          <a:p>
            <a:pPr eaLnBrk="1" hangingPunct="1">
              <a:lnSpc>
                <a:spcPct val="80000"/>
              </a:lnSpc>
            </a:pPr>
            <a:r>
              <a:rPr lang="ru-RU">
                <a:latin typeface="Arial Narrow" charset="0"/>
              </a:rPr>
              <a:t>Вся запись имени спецификации экземпляра подчеркивается</a:t>
            </a:r>
          </a:p>
          <a:p>
            <a:pPr eaLnBrk="1" hangingPunct="1">
              <a:lnSpc>
                <a:spcPct val="80000"/>
              </a:lnSpc>
            </a:pPr>
            <a:r>
              <a:rPr lang="ru-RU">
                <a:latin typeface="Arial Narrow" charset="0"/>
              </a:rPr>
              <a:t>Если указано &lt;собственное-имя-спецификации-экземпляра&gt;, то оно должно начинаться со строчной буквы</a:t>
            </a:r>
          </a:p>
          <a:p>
            <a:pPr eaLnBrk="1" hangingPunct="1">
              <a:lnSpc>
                <a:spcPct val="80000"/>
              </a:lnSpc>
            </a:pPr>
            <a:r>
              <a:rPr lang="ru-RU">
                <a:latin typeface="Arial Narrow" charset="0"/>
              </a:rPr>
              <a:t>При указании нескольких имен классификаторов их имена отделяются запятыми</a:t>
            </a:r>
          </a:p>
          <a:p>
            <a:pPr eaLnBrk="1" hangingPunct="1">
              <a:lnSpc>
                <a:spcPct val="80000"/>
              </a:lnSpc>
            </a:pPr>
            <a:r>
              <a:rPr lang="ru-RU">
                <a:latin typeface="Arial Narrow" charset="0"/>
              </a:rPr>
              <a:t>В записи имени спецификации экземпляра &lt;собственное-имя-спецификации-экземпляра&gt; и &lt;имя-класса&gt; могут отсутствовать одновременно – но эту возможность лучше не использовать на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96336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Слот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slot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предназначен для представления того, что сущность, моделируемая посредством спецификации экземпляра, имеет конкретное значение или значения для некоторой своей структурной характеристики</a:t>
            </a:r>
          </a:p>
          <a:p>
            <a:pPr eaLnBrk="1" hangingPunct="1"/>
            <a:r>
              <a:rPr lang="ru-RU">
                <a:latin typeface="Arial Narrow" charset="0"/>
              </a:rPr>
              <a:t>Представляется текстом в следующем формате (БНФ):</a:t>
            </a:r>
            <a:endParaRPr lang="ru-RU" i="1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>
                <a:latin typeface="Arial Narrow" charset="0"/>
              </a:rPr>
              <a:t>	&lt;слот&gt;::=&lt;имя-характеристики&gt; [: &lt;тип-характеристики&gt;]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=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&lt;спецификация-значения&gt;</a:t>
            </a:r>
          </a:p>
          <a:p>
            <a:pPr eaLnBrk="1" hangingPunct="1"/>
            <a:r>
              <a:rPr lang="ru-RU">
                <a:latin typeface="Arial Narrow" charset="0"/>
              </a:rPr>
              <a:t>Отсутствие слота для некоторой характеристики в спецификации экземпляра не означает, что представляемая сущность не имеет этой характеристики, но означает только лишь то, что эта характеристика не представляет интереса в модели.  </a:t>
            </a:r>
          </a:p>
        </p:txBody>
      </p:sp>
    </p:spTree>
    <p:extLst>
      <p:ext uri="{BB962C8B-B14F-4D97-AF65-F5344CB8AC3E}">
        <p14:creationId xmlns:p14="http://schemas.microsoft.com/office/powerpoint/2010/main" val="404163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Примеры </a:t>
            </a:r>
            <a:r>
              <a:rPr lang="en-US">
                <a:latin typeface="Arial Narrow" charset="0"/>
              </a:rPr>
              <a:t>c</a:t>
            </a:r>
            <a:r>
              <a:rPr lang="ru-RU">
                <a:latin typeface="Arial Narrow" charset="0"/>
              </a:rPr>
              <a:t>лотов со значениями </a:t>
            </a:r>
          </a:p>
        </p:txBody>
      </p:sp>
      <p:pic>
        <p:nvPicPr>
          <p:cNvPr id="30723" name="Picture 3" descr="Рис_06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529950"/>
            <a:ext cx="8218488" cy="422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66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3948"/>
            <a:ext cx="8229600" cy="1139825"/>
          </a:xfrm>
        </p:spPr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Значение экземпляра </a:t>
            </a:r>
            <a:r>
              <a:rPr lang="ru-RU" i="1">
                <a:latin typeface="Arial Narrow" charset="0"/>
              </a:rPr>
              <a:t>(instance value)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2199181"/>
            <a:ext cx="8651875" cy="2262477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является спецификацией значения, которое идентифицирует некоторый экземпляр</a:t>
            </a:r>
          </a:p>
        </p:txBody>
      </p:sp>
      <p:pic>
        <p:nvPicPr>
          <p:cNvPr id="31748" name="Picture 4" descr="Рис_06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56" y="4429211"/>
            <a:ext cx="46799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25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 Narrow" charset="0"/>
              </a:rPr>
              <a:t>Диаграмма объектов </a:t>
            </a:r>
            <a:r>
              <a:rPr lang="en-US" dirty="0" smtClean="0">
                <a:latin typeface="Arial Narrow" charset="0"/>
              </a:rPr>
              <a:t>(</a:t>
            </a:r>
            <a:r>
              <a:rPr lang="en-US" dirty="0">
                <a:latin typeface="Arial Narrow" charset="0"/>
              </a:rPr>
              <a:t>object diagram)</a:t>
            </a:r>
            <a:endParaRPr lang="ru-RU" dirty="0">
              <a:latin typeface="Arial Narrow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>
                <a:latin typeface="Arial Narrow" charset="0"/>
              </a:rPr>
              <a:t>– </a:t>
            </a:r>
            <a:r>
              <a:rPr lang="ru-RU" dirty="0" smtClean="0">
                <a:latin typeface="Arial Narrow" charset="0"/>
              </a:rPr>
              <a:t>диаграмма, которая служит для представления объектов и отношений между ними в конкретный момент времени. Она может рассматриваться как специальный случай диаграммы классов или диаграммы коммуникации</a:t>
            </a:r>
          </a:p>
          <a:p>
            <a:pPr eaLnBrk="1" hangingPunct="1"/>
            <a:r>
              <a:rPr lang="ru-RU" b="1" i="1" dirty="0" smtClean="0">
                <a:latin typeface="Arial Narrow" charset="0"/>
              </a:rPr>
              <a:t>Объект</a:t>
            </a:r>
            <a:r>
              <a:rPr lang="ru-RU" dirty="0" smtClean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(</a:t>
            </a:r>
            <a:r>
              <a:rPr lang="ru-RU" dirty="0" err="1">
                <a:latin typeface="Arial Narrow" charset="0"/>
              </a:rPr>
              <a:t>object</a:t>
            </a:r>
            <a:r>
              <a:rPr lang="ru-RU" dirty="0">
                <a:latin typeface="Arial Narrow" charset="0"/>
              </a:rPr>
              <a:t>) является отдельным экземпляром класса, который создается на этапе реализации модели или выполнения программы</a:t>
            </a:r>
          </a:p>
          <a:p>
            <a:pPr eaLnBrk="1" hangingPunct="1"/>
            <a:r>
              <a:rPr lang="ru-RU" dirty="0">
                <a:latin typeface="Arial Narrow" charset="0"/>
              </a:rPr>
              <a:t>Имя объекта представляет собой строку текста, записанную в следующем виде (БНФ):</a:t>
            </a:r>
            <a:endParaRPr lang="ru-RU" i="1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 dirty="0">
                <a:latin typeface="Arial Narrow" charset="0"/>
              </a:rPr>
              <a:t>	&lt;имя-объекта&gt;::=[&lt;собственное-имя-объекта&gt;] | [:&lt;имя-класса&gt; [</a:t>
            </a:r>
            <a:r>
              <a:rPr lang="ja-JP" altLang="ru-RU" i="1" dirty="0">
                <a:latin typeface="Arial Narrow" charset="0"/>
              </a:rPr>
              <a:t>‘</a:t>
            </a:r>
            <a:r>
              <a:rPr lang="ru-RU" i="1" dirty="0">
                <a:latin typeface="Arial Narrow" charset="0"/>
              </a:rPr>
              <a:t>,</a:t>
            </a:r>
            <a:r>
              <a:rPr lang="ja-JP" altLang="ru-RU" i="1" dirty="0">
                <a:latin typeface="Arial Narrow" charset="0"/>
              </a:rPr>
              <a:t>’</a:t>
            </a:r>
            <a:r>
              <a:rPr lang="ru-RU" i="1" dirty="0">
                <a:latin typeface="Arial Narrow" charset="0"/>
              </a:rPr>
              <a:t>&lt;Имя-класса&gt;]*].</a:t>
            </a:r>
            <a:r>
              <a:rPr lang="ru-RU" dirty="0">
                <a:latin typeface="Arial Narro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291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графических изображений объектов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2550" y="1628775"/>
            <a:ext cx="4232427" cy="4582821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/>
            <a:r>
              <a:rPr lang="ru-RU" u="sng" dirty="0">
                <a:latin typeface="Arial Narrow" charset="0"/>
              </a:rPr>
              <a:t>о: </a:t>
            </a:r>
            <a:r>
              <a:rPr lang="ru-RU" u="sng" dirty="0" err="1">
                <a:latin typeface="Arial Narrow" charset="0"/>
              </a:rPr>
              <a:t>C</a:t>
            </a:r>
            <a:r>
              <a:rPr lang="ru-RU" dirty="0">
                <a:latin typeface="Arial Narrow" charset="0"/>
              </a:rPr>
              <a:t> — для объекта специфицировано собственное имя объекта и имя класса.</a:t>
            </a:r>
            <a:endParaRPr lang="ru-RU" u="sng" dirty="0">
              <a:latin typeface="Arial Narrow" charset="0"/>
            </a:endParaRPr>
          </a:p>
          <a:p>
            <a:pPr marL="457200" indent="-457200" eaLnBrk="1" hangingPunct="1"/>
            <a:r>
              <a:rPr lang="ru-RU" u="sng" dirty="0">
                <a:latin typeface="Arial Narrow" charset="0"/>
              </a:rPr>
              <a:t>о </a:t>
            </a:r>
            <a:r>
              <a:rPr lang="ru-RU" dirty="0">
                <a:latin typeface="Arial Narrow" charset="0"/>
              </a:rPr>
              <a:t>— для объекта специфицировано только собственное имя объекта.</a:t>
            </a:r>
            <a:endParaRPr lang="ru-RU" u="sng" dirty="0">
              <a:latin typeface="Arial Narrow" charset="0"/>
            </a:endParaRPr>
          </a:p>
          <a:p>
            <a:pPr marL="457200" indent="-457200" eaLnBrk="1" hangingPunct="1"/>
            <a:r>
              <a:rPr lang="ru-RU" u="sng" dirty="0">
                <a:latin typeface="Arial Narrow" charset="0"/>
              </a:rPr>
              <a:t>: </a:t>
            </a:r>
            <a:r>
              <a:rPr lang="ru-RU" u="sng" dirty="0" err="1">
                <a:latin typeface="Arial Narrow" charset="0"/>
              </a:rPr>
              <a:t>C</a:t>
            </a:r>
            <a:r>
              <a:rPr lang="ru-RU" u="sng" dirty="0">
                <a:latin typeface="Arial Narrow" charset="0"/>
              </a:rPr>
              <a:t>  </a:t>
            </a:r>
            <a:r>
              <a:rPr lang="ru-RU" dirty="0">
                <a:latin typeface="Arial Narrow" charset="0"/>
              </a:rPr>
              <a:t>— для объекта специфицировано только имя класса.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92725" y="1773238"/>
          <a:ext cx="35639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VISIO" r:id="rId3" imgW="1440000" imgH="360000" progId="Visio.Drawing.5">
                  <p:embed/>
                </p:oleObj>
              </mc:Choice>
              <mc:Fallback>
                <p:oleObj name="VISIO" r:id="rId3" imgW="1440000" imgH="3600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773238"/>
                        <a:ext cx="356393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42399750"/>
              </p:ext>
            </p:extLst>
          </p:nvPr>
        </p:nvGraphicFramePr>
        <p:xfrm>
          <a:off x="6084888" y="3282824"/>
          <a:ext cx="24526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VISIO" r:id="rId5" imgW="990000" imgH="360000" progId="Visio.Drawing.5">
                  <p:embed/>
                </p:oleObj>
              </mc:Choice>
              <mc:Fallback>
                <p:oleObj name="VISIO" r:id="rId5" imgW="990000" imgH="3600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282824"/>
                        <a:ext cx="24526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213393"/>
              </p:ext>
            </p:extLst>
          </p:nvPr>
        </p:nvGraphicFramePr>
        <p:xfrm>
          <a:off x="5795963" y="4829779"/>
          <a:ext cx="28813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VISIO" r:id="rId7" imgW="1080000" imgH="360000" progId="Visio.Drawing.5">
                  <p:embed/>
                </p:oleObj>
              </mc:Choice>
              <mc:Fallback>
                <p:oleObj name="VISIO" r:id="rId7" imgW="1080000" imgH="3600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829779"/>
                        <a:ext cx="288131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76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63" y="1598370"/>
            <a:ext cx="8742623" cy="499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графических изображений объектов</a:t>
            </a:r>
          </a:p>
        </p:txBody>
      </p:sp>
      <p:pic>
        <p:nvPicPr>
          <p:cNvPr id="24579" name="Picture 3" descr="CO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529949"/>
            <a:ext cx="8255000" cy="520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9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20713"/>
            <a:ext cx="6985000" cy="50323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графических изображений объектов</a:t>
            </a:r>
            <a:endParaRPr lang="en-US">
              <a:latin typeface="Arial Narrow" charset="0"/>
            </a:endParaRPr>
          </a:p>
        </p:txBody>
      </p:sp>
      <p:pic>
        <p:nvPicPr>
          <p:cNvPr id="25603" name="Picture 3" descr="CO_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2" y="1773238"/>
            <a:ext cx="8521638" cy="475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09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- объект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7" y="1816099"/>
            <a:ext cx="9043413" cy="478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848600" cy="914400"/>
          </a:xfrm>
          <a:noFill/>
        </p:spPr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Связь (link)</a:t>
            </a:r>
            <a:endParaRPr lang="en-US">
              <a:latin typeface="Arial Narrow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60127" y="1485900"/>
            <a:ext cx="8548948" cy="249196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является экземпляром произвольной ассоциации, которая обеспечивает канал для направленной передачи сообщений между объектами</a:t>
            </a:r>
          </a:p>
        </p:txBody>
      </p:sp>
      <p:pic>
        <p:nvPicPr>
          <p:cNvPr id="26628" name="Picture 4" descr="Рис_06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27" y="4794008"/>
            <a:ext cx="78946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31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22300"/>
            <a:ext cx="7993063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 диаграммы объектов</a:t>
            </a:r>
          </a:p>
        </p:txBody>
      </p:sp>
      <p:pic>
        <p:nvPicPr>
          <p:cNvPr id="27651" name="Picture 3" descr="CO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4" y="1499351"/>
            <a:ext cx="8308474" cy="506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094265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47</TotalTime>
  <Words>202</Words>
  <Application>Microsoft Macintosh PowerPoint</Application>
  <PresentationFormat>On-screen Show (4:3)</PresentationFormat>
  <Paragraphs>35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Осень</vt:lpstr>
      <vt:lpstr>VISIO</vt:lpstr>
      <vt:lpstr>Диаграмма объектов</vt:lpstr>
      <vt:lpstr>Диаграмма объектов (object diagram)</vt:lpstr>
      <vt:lpstr>Примеры графических изображений объектов</vt:lpstr>
      <vt:lpstr>Объект</vt:lpstr>
      <vt:lpstr>Примеры графических изображений объектов</vt:lpstr>
      <vt:lpstr>Примеры графических изображений объектов</vt:lpstr>
      <vt:lpstr>Класс - объект</vt:lpstr>
      <vt:lpstr>Связь (link)</vt:lpstr>
      <vt:lpstr>Пример диаграммы объектов</vt:lpstr>
      <vt:lpstr>Спецификация экземпляра (instance specification)</vt:lpstr>
      <vt:lpstr>Слот (slot)</vt:lpstr>
      <vt:lpstr>Примеры cлотов со значениями </vt:lpstr>
      <vt:lpstr>Значение экземпляра (instance value)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Диаграмма объектов (object diagram)</dc:title>
  <dc:creator>baldin</dc:creator>
  <cp:lastModifiedBy>Александр Балдин</cp:lastModifiedBy>
  <cp:revision>5</cp:revision>
  <dcterms:created xsi:type="dcterms:W3CDTF">2013-09-26T13:47:56Z</dcterms:created>
  <dcterms:modified xsi:type="dcterms:W3CDTF">2013-12-13T04:17:42Z</dcterms:modified>
</cp:coreProperties>
</file>