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6" r:id="rId2"/>
    <p:sldId id="262" r:id="rId3"/>
    <p:sldId id="263" r:id="rId4"/>
    <p:sldId id="264" r:id="rId5"/>
    <p:sldId id="265" r:id="rId6"/>
    <p:sldId id="267" r:id="rId7"/>
    <p:sldId id="269" r:id="rId8"/>
    <p:sldId id="268" r:id="rId9"/>
    <p:sldId id="256" r:id="rId10"/>
    <p:sldId id="261" r:id="rId11"/>
    <p:sldId id="257" r:id="rId12"/>
    <p:sldId id="258" r:id="rId13"/>
    <p:sldId id="25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33052-137A-4ADD-BD40-0E526C282428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63F65-8EB7-461A-B8AF-D84A3E9135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40312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Контроль, управление и синхронизация в SDH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 </a:t>
            </a:r>
            <a:r>
              <a:rPr lang="ru-RU" sz="3200" dirty="0" smtClean="0"/>
              <a:t>Схема синхронизации мультиплексора </a:t>
            </a:r>
            <a:r>
              <a:rPr lang="en-US" sz="3200" dirty="0" smtClean="0"/>
              <a:t>SDH</a:t>
            </a:r>
            <a:endParaRPr lang="ru-RU" sz="32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8187" y="1590523"/>
            <a:ext cx="8290888" cy="4267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750099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714612" y="357166"/>
            <a:ext cx="4251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Уровни синхронизации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714488"/>
          <a:ext cx="8429683" cy="3857653"/>
        </p:xfrm>
        <a:graphic>
          <a:graphicData uri="http://schemas.openxmlformats.org/drawingml/2006/table">
            <a:tbl>
              <a:tblPr/>
              <a:tblGrid>
                <a:gridCol w="1153933"/>
                <a:gridCol w="2373894"/>
                <a:gridCol w="4901856"/>
              </a:tblGrid>
              <a:tr h="12858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latin typeface="Times New Roman"/>
                          <a:ea typeface="Times New Roman"/>
                        </a:rPr>
                        <a:t>Stratum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Минимальная точность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Минимальная стабильность удержания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1,0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10-11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Не применимо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1,6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10-8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Дрейф - не более 1,0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10-10 в сутки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4,6 х 10-6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0,37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10-6 в течение первых 24 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20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х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 10-6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Не требуется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57158" y="214290"/>
            <a:ext cx="85556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Генераторы каждого слоя должны удовлетворять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стандартным требованиям к точности частоты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Пример </a:t>
            </a:r>
            <a:r>
              <a:rPr lang="ru-RU" sz="3200" dirty="0"/>
              <a:t>кольца SDH, в котором используются механизмы SSM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38" y="1285860"/>
            <a:ext cx="7807651" cy="5572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Характеристики сети </a:t>
            </a:r>
            <a:r>
              <a:rPr lang="en-US" b="1" dirty="0" smtClean="0"/>
              <a:t>SDH</a:t>
            </a:r>
            <a:endParaRPr lang="en-US" b="1" dirty="0" smtClean="0"/>
          </a:p>
          <a:p>
            <a:r>
              <a:rPr lang="ru-RU" dirty="0" smtClean="0"/>
              <a:t>Область применения решений :</a:t>
            </a:r>
          </a:p>
          <a:p>
            <a:r>
              <a:rPr lang="ru-RU" dirty="0" smtClean="0"/>
              <a:t>Транспортные сети различного уровня (доступа, региональные,</a:t>
            </a:r>
          </a:p>
          <a:p>
            <a:r>
              <a:rPr lang="ru-RU" dirty="0" smtClean="0"/>
              <a:t>магистральные)</a:t>
            </a:r>
          </a:p>
          <a:p>
            <a:r>
              <a:rPr lang="ru-RU" dirty="0" smtClean="0"/>
              <a:t>Возможные способы прикладного применения :</a:t>
            </a:r>
          </a:p>
          <a:p>
            <a:r>
              <a:rPr lang="ru-RU" dirty="0" smtClean="0"/>
              <a:t>Транспортные сети операторов связи общего пользования, в т.ч. сети</a:t>
            </a:r>
          </a:p>
          <a:p>
            <a:r>
              <a:rPr lang="ru-RU" dirty="0" smtClean="0"/>
              <a:t>операторов телефонной и мобильной связи;</a:t>
            </a:r>
          </a:p>
          <a:p>
            <a:r>
              <a:rPr lang="ru-RU" dirty="0" smtClean="0"/>
              <a:t>Основа для корпоративных </a:t>
            </a:r>
            <a:r>
              <a:rPr lang="ru-RU" dirty="0" err="1" smtClean="0"/>
              <a:t>мультимедийных</a:t>
            </a:r>
            <a:r>
              <a:rPr lang="ru-RU" dirty="0" smtClean="0"/>
              <a:t> сетей;</a:t>
            </a:r>
          </a:p>
          <a:p>
            <a:r>
              <a:rPr lang="ru-RU" dirty="0" smtClean="0"/>
              <a:t>Подключение локальных сетей, соединение локальных сетей территориально</a:t>
            </a:r>
          </a:p>
          <a:p>
            <a:r>
              <a:rPr lang="ru-RU" dirty="0" smtClean="0"/>
              <a:t>удаленных зданий;</a:t>
            </a:r>
          </a:p>
          <a:p>
            <a:r>
              <a:rPr lang="ru-RU" dirty="0" smtClean="0"/>
              <a:t>Организация выносов от базовых сетей.</a:t>
            </a:r>
          </a:p>
          <a:p>
            <a:r>
              <a:rPr lang="ru-RU" dirty="0" smtClean="0"/>
              <a:t>Уровень сложности решений :</a:t>
            </a:r>
          </a:p>
          <a:p>
            <a:r>
              <a:rPr lang="ru-RU" dirty="0" smtClean="0"/>
              <a:t>от модернизации отдельных узлов существующей инфраструктуры (замена</a:t>
            </a:r>
          </a:p>
          <a:p>
            <a:r>
              <a:rPr lang="ru-RU" dirty="0" smtClean="0"/>
              <a:t>оборудования </a:t>
            </a:r>
            <a:r>
              <a:rPr lang="en-US" dirty="0" smtClean="0"/>
              <a:t>PDH)</a:t>
            </a:r>
          </a:p>
          <a:p>
            <a:r>
              <a:rPr lang="ru-RU" dirty="0" smtClean="0"/>
              <a:t>до создания новой сети (решение класса </a:t>
            </a:r>
            <a:r>
              <a:rPr lang="ru-RU" dirty="0" err="1" smtClean="0"/>
              <a:t>Front‐End</a:t>
            </a:r>
            <a:r>
              <a:rPr lang="ru-RU" dirty="0" smtClean="0"/>
              <a:t>);</a:t>
            </a:r>
          </a:p>
          <a:p>
            <a:r>
              <a:rPr lang="ru-RU" dirty="0" smtClean="0"/>
              <a:t>Уровень функциональности решений:</a:t>
            </a:r>
          </a:p>
          <a:p>
            <a:r>
              <a:rPr lang="ru-RU" dirty="0" smtClean="0"/>
              <a:t>от решения задач подключения / доступа, до создания транспортных сетей</a:t>
            </a:r>
          </a:p>
          <a:p>
            <a:r>
              <a:rPr lang="ru-RU" dirty="0" smtClean="0"/>
              <a:t>связи уровня STM‐4 и выше</a:t>
            </a:r>
          </a:p>
          <a:p>
            <a:r>
              <a:rPr lang="ru-RU" dirty="0" smtClean="0"/>
              <a:t>Уровень пропускной способности :</a:t>
            </a:r>
          </a:p>
          <a:p>
            <a:r>
              <a:rPr lang="ru-RU" dirty="0" smtClean="0"/>
              <a:t>от 155.520 Мбит/с (STM‐1) до 2 487 320 Мбит/с (STM‐16) и выше</a:t>
            </a:r>
          </a:p>
          <a:p>
            <a:r>
              <a:rPr lang="ru-RU" dirty="0" smtClean="0"/>
              <a:t>Емкость решений по количеству портов:</a:t>
            </a:r>
          </a:p>
          <a:p>
            <a:r>
              <a:rPr lang="ru-RU" dirty="0" smtClean="0"/>
              <a:t>от 16 потоков </a:t>
            </a:r>
            <a:r>
              <a:rPr lang="en-US" dirty="0" smtClean="0"/>
              <a:t>E1  </a:t>
            </a:r>
            <a:r>
              <a:rPr lang="ru-RU" dirty="0" smtClean="0"/>
              <a:t>до </a:t>
            </a:r>
            <a:r>
              <a:rPr lang="ru-RU" dirty="0" smtClean="0"/>
              <a:t>504 потоков E1 на один мультиплексор</a:t>
            </a:r>
          </a:p>
          <a:p>
            <a:r>
              <a:rPr lang="ru-RU" dirty="0" smtClean="0"/>
              <a:t>Емкость решений по количеству абонентов </a:t>
            </a:r>
            <a:r>
              <a:rPr lang="ru-RU" dirty="0" smtClean="0"/>
              <a:t>:</a:t>
            </a:r>
            <a:r>
              <a:rPr lang="en-US" dirty="0" smtClean="0"/>
              <a:t>  </a:t>
            </a:r>
            <a:r>
              <a:rPr lang="ru-RU" dirty="0" smtClean="0"/>
              <a:t>не </a:t>
            </a:r>
            <a:r>
              <a:rPr lang="ru-RU" dirty="0" smtClean="0"/>
              <a:t>ограничена</a:t>
            </a:r>
          </a:p>
          <a:p>
            <a:r>
              <a:rPr lang="ru-RU" dirty="0" smtClean="0"/>
              <a:t>Размер обслуживаемой территории 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ru-RU" dirty="0" smtClean="0"/>
              <a:t>не ограничен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Схема обнаружения ошибок</a:t>
            </a:r>
            <a:endParaRPr lang="ru-RU" sz="32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6929486" cy="380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3786190"/>
            <a:ext cx="435768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</a:t>
            </a:r>
            <a:r>
              <a:rPr lang="en-US" dirty="0" smtClean="0"/>
              <a:t> </a:t>
            </a:r>
            <a:r>
              <a:rPr lang="ru-RU" dirty="0" smtClean="0"/>
              <a:t>передающей стороне в соответствии со стандартным алгоритмом для текущего</a:t>
            </a:r>
          </a:p>
          <a:p>
            <a:r>
              <a:rPr lang="ru-RU" dirty="0" smtClean="0"/>
              <a:t>битового потока формируется кодовое слово длиной </a:t>
            </a:r>
            <a:r>
              <a:rPr lang="ru-RU" dirty="0" err="1" smtClean="0"/>
              <a:t>n</a:t>
            </a:r>
            <a:r>
              <a:rPr lang="ru-RU" dirty="0" smtClean="0"/>
              <a:t> бит. Это кодовое слово</a:t>
            </a:r>
          </a:p>
          <a:p>
            <a:r>
              <a:rPr lang="ru-RU" dirty="0" smtClean="0"/>
              <a:t>переносится в заголовке отдельно от пользовательской информации.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388" y="1857363"/>
            <a:ext cx="27146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приемной стороне по тому же битовому потоку и аналогичному</a:t>
            </a:r>
          </a:p>
          <a:p>
            <a:r>
              <a:rPr lang="ru-RU" dirty="0" smtClean="0"/>
              <a:t>алгоритму также формируется кодовое слово. Сформированное кодовое слово</a:t>
            </a:r>
          </a:p>
          <a:p>
            <a:r>
              <a:rPr lang="ru-RU" dirty="0" smtClean="0"/>
              <a:t>сравнивается с принятым. Любое различие кодовых слов говорит о наличии</a:t>
            </a:r>
          </a:p>
          <a:p>
            <a:r>
              <a:rPr lang="ru-RU" dirty="0" smtClean="0"/>
              <a:t>ошибок в тракте передачи. Статистика появления неверных кодовых слов позволяет</a:t>
            </a:r>
          </a:p>
          <a:p>
            <a:r>
              <a:rPr lang="ru-RU" dirty="0" smtClean="0"/>
              <a:t>судить о качестве передачи.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Код </a:t>
            </a:r>
            <a:r>
              <a:rPr lang="en-US" sz="3200" dirty="0" smtClean="0"/>
              <a:t>BIP-N </a:t>
            </a:r>
            <a:r>
              <a:rPr lang="en-US" sz="3200" dirty="0"/>
              <a:t>(Bit-interleaving Parity)</a:t>
            </a:r>
            <a:endParaRPr lang="ru-RU" sz="3200" dirty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928670"/>
            <a:ext cx="6643702" cy="4715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0" y="4286256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Битовый поток (например, STM-N, VC) разбивается на блоки по </a:t>
            </a:r>
            <a:r>
              <a:rPr lang="ru-RU" dirty="0" err="1" smtClean="0"/>
              <a:t>n</a:t>
            </a:r>
            <a:r>
              <a:rPr lang="ru-RU" dirty="0" smtClean="0"/>
              <a:t> бит</a:t>
            </a:r>
            <a:r>
              <a:rPr lang="en-US" dirty="0" smtClean="0"/>
              <a:t>.</a:t>
            </a:r>
            <a:r>
              <a:rPr lang="ru-RU" dirty="0" smtClean="0"/>
              <a:t> Все первые биты блоков суммируются по модулю 2. Результат помещается в первый бит кодового слова BIP-N. Аналогично обрабатываются остальные биты до n-ого.</a:t>
            </a:r>
          </a:p>
          <a:p>
            <a:r>
              <a:rPr lang="ru-RU" dirty="0" smtClean="0"/>
              <a:t>Полученное кодовое слово BIP-N вставляется в соответствующий заголовок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4356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Секции контроля</a:t>
            </a:r>
            <a:endParaRPr lang="ru-RU" sz="32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1"/>
            <a:ext cx="7072330" cy="4866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5715008" y="4857760"/>
            <a:ext cx="3214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</a:t>
            </a:r>
            <a:r>
              <a:rPr lang="en-US" dirty="0" smtClean="0"/>
              <a:t>SDH</a:t>
            </a:r>
            <a:r>
              <a:rPr lang="ru-RU" dirty="0" smtClean="0"/>
              <a:t> для контроля различных индивидуальных секций тракта используются различные коды BIP-N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85728"/>
            <a:ext cx="5786446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350043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Регенерационная секция</a:t>
            </a:r>
            <a:r>
              <a:rPr lang="ru-RU" dirty="0" smtClean="0"/>
              <a:t>: В1 в RSOH</a:t>
            </a:r>
          </a:p>
          <a:p>
            <a:r>
              <a:rPr lang="ru-RU" dirty="0" smtClean="0"/>
              <a:t>Для контроля ошибок используется однобайтное кодовое слово BIP-8. Это слово подсчитывается по всем битам модуля STM-N после скремблирования . Байт BIP-8 вставляется в соответствующую позицию B1 в RSOH последующего модуля перед скремблированием. Этот байт подсчитывается и регенерируется в каждом мультиплексоре и регенераторе.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4429132"/>
            <a:ext cx="6858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 smtClean="0"/>
              <a:t>Мультиплексная секция</a:t>
            </a:r>
            <a:r>
              <a:rPr lang="ru-RU" dirty="0" smtClean="0"/>
              <a:t>: В2 в MSOH</a:t>
            </a:r>
          </a:p>
          <a:p>
            <a:r>
              <a:rPr lang="ru-RU" dirty="0" smtClean="0"/>
              <a:t>Для контроля ошибок на каждой мультиплексной секции используется кодовое слово BIP-N´ 24 размером N´ 3 байта. Кодовое слово BIP-N´ 24 подсчитывается до скремблирования для всего модуля STM-N за исключением первых трех строк SOH и вставляется до скремблирования в N´ 3 байта В2, предусмотренных для этого в последующем модуле (Рис. 61). Байты В2 не изменяются регенераторами.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Технология SDH Синхронная цифровая иерарх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643050"/>
            <a:ext cx="6473683" cy="378621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142852"/>
            <a:ext cx="86439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Совместно RSOH и MSOH составляют секционный заголовок (SOH -</a:t>
            </a:r>
            <a:r>
              <a:rPr lang="ru-RU" dirty="0" err="1" smtClean="0"/>
              <a:t>Section</a:t>
            </a:r>
            <a:r>
              <a:rPr lang="ru-RU" dirty="0" smtClean="0"/>
              <a:t> </a:t>
            </a:r>
            <a:r>
              <a:rPr lang="ru-RU" dirty="0" err="1" smtClean="0"/>
              <a:t>Overhead</a:t>
            </a:r>
            <a:r>
              <a:rPr lang="ru-RU" dirty="0" smtClean="0"/>
              <a:t>). За счет этого заголовка в сигнале STM образуются сети управления и синхронизации, которые обеспечивают передачу сигналов синхронизации, сетевого управления, мониторинга и технического обслуживания, поддерживают служебные каналы связи.</a:t>
            </a:r>
            <a:br>
              <a:rPr lang="ru-RU" dirty="0" smtClean="0"/>
            </a:br>
            <a:r>
              <a:rPr lang="ru-RU" dirty="0" smtClean="0"/>
              <a:t>На рисунке представлена карта распределения байтов заголовков RSOH и MSOH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Технология SDH Синхронная цифровая иерарх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5857916" cy="382914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28604"/>
            <a:ext cx="87154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Кроме секционного заголовка SOH рекомендации ETSI определяют три вида трактовых заголовков (POH -</a:t>
            </a:r>
            <a:r>
              <a:rPr lang="ru-RU" dirty="0" err="1" smtClean="0"/>
              <a:t>Path</a:t>
            </a:r>
            <a:r>
              <a:rPr lang="ru-RU" dirty="0" smtClean="0"/>
              <a:t> </a:t>
            </a:r>
            <a:r>
              <a:rPr lang="ru-RU" dirty="0" err="1" smtClean="0"/>
              <a:t>Overhead</a:t>
            </a:r>
            <a:r>
              <a:rPr lang="ru-RU" dirty="0" smtClean="0"/>
              <a:t>), это VC-4 POH, VC-3 POH и VC-12 POH.</a:t>
            </a:r>
            <a:br>
              <a:rPr lang="ru-RU" dirty="0" smtClean="0"/>
            </a:br>
            <a:r>
              <a:rPr lang="ru-RU" dirty="0" smtClean="0"/>
              <a:t>Заголовок РОН добавляется к соответствующим контейнерам С, образуя виртуальные контейнеры. На рисунке ниже приведены байты данных заголовков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3" name="Picture 7" descr="Технология SDH Синхронная цифровая иерарх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306" y="71438"/>
            <a:ext cx="8765850" cy="335756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0034" y="3643314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Сообщение об ошибке блока на дальнем конце FEBE (</a:t>
            </a:r>
            <a:r>
              <a:rPr lang="ru-RU" b="1" dirty="0" err="1" smtClean="0"/>
              <a:t>Far</a:t>
            </a:r>
            <a:r>
              <a:rPr lang="ru-RU" b="1" dirty="0" smtClean="0"/>
              <a:t> </a:t>
            </a:r>
            <a:r>
              <a:rPr lang="ru-RU" b="1" dirty="0" err="1" smtClean="0"/>
              <a:t>End</a:t>
            </a:r>
            <a:r>
              <a:rPr lang="ru-RU" b="1" dirty="0" smtClean="0"/>
              <a:t> </a:t>
            </a:r>
            <a:r>
              <a:rPr lang="ru-RU" b="1" dirty="0" err="1" smtClean="0"/>
              <a:t>Block</a:t>
            </a:r>
            <a:r>
              <a:rPr lang="ru-RU" b="1" dirty="0" smtClean="0"/>
              <a:t> </a:t>
            </a:r>
            <a:r>
              <a:rPr lang="ru-RU" b="1" dirty="0" err="1" smtClean="0"/>
              <a:t>Error</a:t>
            </a:r>
            <a:r>
              <a:rPr lang="ru-RU" b="1" dirty="0" smtClean="0"/>
              <a:t>)</a:t>
            </a:r>
            <a:endParaRPr lang="en-US" b="1" dirty="0" smtClean="0"/>
          </a:p>
          <a:p>
            <a:r>
              <a:rPr lang="en-US" u="sng" dirty="0" smtClean="0"/>
              <a:t>FEBE </a:t>
            </a:r>
            <a:r>
              <a:rPr lang="ru-RU" u="sng" dirty="0" smtClean="0"/>
              <a:t>тракта</a:t>
            </a:r>
            <a:endParaRPr lang="en-US" u="sng" dirty="0" smtClean="0"/>
          </a:p>
          <a:p>
            <a:r>
              <a:rPr lang="en-US" u="sng" dirty="0" smtClean="0"/>
              <a:t>FEBE </a:t>
            </a:r>
            <a:r>
              <a:rPr lang="ru-RU" u="sng" dirty="0" smtClean="0"/>
              <a:t>секции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Сообщение об ошибке приема на дальнем конце FERF (</a:t>
            </a:r>
            <a:r>
              <a:rPr lang="ru-RU" b="1" dirty="0" err="1" smtClean="0"/>
              <a:t>Far</a:t>
            </a:r>
            <a:r>
              <a:rPr lang="ru-RU" b="1" dirty="0" smtClean="0"/>
              <a:t> </a:t>
            </a:r>
            <a:r>
              <a:rPr lang="ru-RU" b="1" dirty="0" err="1" smtClean="0"/>
              <a:t>End</a:t>
            </a:r>
            <a:r>
              <a:rPr lang="ru-RU" b="1" dirty="0" smtClean="0"/>
              <a:t> </a:t>
            </a:r>
            <a:r>
              <a:rPr lang="ru-RU" b="1" dirty="0" err="1" smtClean="0"/>
              <a:t>Receive</a:t>
            </a:r>
            <a:r>
              <a:rPr lang="ru-RU" b="1" dirty="0" smtClean="0"/>
              <a:t> </a:t>
            </a:r>
            <a:r>
              <a:rPr lang="ru-RU" b="1" dirty="0" err="1" smtClean="0"/>
              <a:t>Failure</a:t>
            </a:r>
            <a:r>
              <a:rPr lang="ru-RU" b="1" dirty="0" smtClean="0"/>
              <a:t>)</a:t>
            </a:r>
            <a:endParaRPr lang="en-US" b="1" dirty="0" smtClean="0"/>
          </a:p>
          <a:p>
            <a:r>
              <a:rPr lang="en-US" u="sng" dirty="0" smtClean="0"/>
              <a:t>FERF </a:t>
            </a:r>
            <a:r>
              <a:rPr lang="ru-RU" u="sng" dirty="0" smtClean="0"/>
              <a:t>тракта</a:t>
            </a:r>
            <a:endParaRPr lang="en-US" u="sng" dirty="0" smtClean="0"/>
          </a:p>
          <a:p>
            <a:r>
              <a:rPr lang="en-US" u="sng" dirty="0" smtClean="0"/>
              <a:t>FERF </a:t>
            </a:r>
            <a:r>
              <a:rPr lang="ru-RU" u="sng" dirty="0" smtClean="0"/>
              <a:t>секции</a:t>
            </a:r>
            <a:endParaRPr lang="en-US" b="1" dirty="0" smtClean="0"/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Сигнал индикации тревоги </a:t>
            </a:r>
            <a:r>
              <a:rPr lang="en-US" b="1" dirty="0" smtClean="0"/>
              <a:t>AIS (alarm indication signal</a:t>
            </a:r>
            <a:r>
              <a:rPr lang="en-US" b="1" dirty="0" smtClean="0"/>
              <a:t>)</a:t>
            </a:r>
          </a:p>
          <a:p>
            <a:r>
              <a:rPr lang="en-US" u="sng" dirty="0" smtClean="0"/>
              <a:t>AIS </a:t>
            </a:r>
            <a:r>
              <a:rPr lang="ru-RU" u="sng" dirty="0" smtClean="0"/>
              <a:t>тракта</a:t>
            </a:r>
            <a:endParaRPr lang="en-US" u="sng" dirty="0" smtClean="0"/>
          </a:p>
          <a:p>
            <a:r>
              <a:rPr lang="en-US" u="sng" dirty="0" smtClean="0"/>
              <a:t>AIS </a:t>
            </a:r>
            <a:r>
              <a:rPr lang="ru-RU" u="sng" dirty="0" smtClean="0"/>
              <a:t>секции</a:t>
            </a:r>
            <a:endParaRPr lang="ru-RU" b="1" dirty="0" smtClean="0"/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Синхронизация в сетях </a:t>
            </a:r>
            <a:r>
              <a:rPr lang="en-US" sz="3200" dirty="0" smtClean="0"/>
              <a:t>SDH</a:t>
            </a:r>
            <a:endParaRPr lang="ru-RU" sz="3200" dirty="0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64305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/>
              <a:t>В </a:t>
            </a:r>
            <a:r>
              <a:rPr lang="ru-RU" sz="2800" dirty="0"/>
              <a:t>сети SDH могут присутствовать несколько дублирующих источников </a:t>
            </a:r>
            <a:r>
              <a:rPr lang="ru-RU" sz="2800" dirty="0" smtClean="0"/>
              <a:t>синхронизации: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Сигнал внешнего сетевого таймера с частотой 2048 кГц, называемого также первичным эталонным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Сигнал внутреннего таймера узла SDH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Сигнал 2048 кГц, выделяемый из линейного (или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трибутарного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сигнала STM-N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Сигнал с пользовательского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трибутарного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интерфейса PDH.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626</Words>
  <Application>Microsoft Office PowerPoint</Application>
  <PresentationFormat>Экран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Контроль, управление и синхронизация в SDH</vt:lpstr>
      <vt:lpstr>Схема обнаружения ошибок</vt:lpstr>
      <vt:lpstr>Код BIP-N (Bit-interleaving Parity)</vt:lpstr>
      <vt:lpstr>Секции контроля</vt:lpstr>
      <vt:lpstr>Слайд 5</vt:lpstr>
      <vt:lpstr>Слайд 6</vt:lpstr>
      <vt:lpstr>Слайд 7</vt:lpstr>
      <vt:lpstr>Слайд 8</vt:lpstr>
      <vt:lpstr>Синхронизация в сетях SDH</vt:lpstr>
      <vt:lpstr> Схема синхронизации мультиплексора SDH</vt:lpstr>
      <vt:lpstr>Слайд 11</vt:lpstr>
      <vt:lpstr>Слайд 12</vt:lpstr>
      <vt:lpstr>Пример кольца SDH, в котором используются механизмы SSM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Синхронизация в сетях SDH</dc:title>
  <dc:creator>Ray</dc:creator>
  <cp:lastModifiedBy>raz</cp:lastModifiedBy>
  <cp:revision>19</cp:revision>
  <dcterms:created xsi:type="dcterms:W3CDTF">2012-10-09T10:35:00Z</dcterms:created>
  <dcterms:modified xsi:type="dcterms:W3CDTF">2018-03-15T07:30:06Z</dcterms:modified>
</cp:coreProperties>
</file>