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C2063-5AD0-4FFB-B046-D7EA08A7D279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02129-D0EF-4880-A402-70936861F4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357190"/>
          </a:xfrm>
        </p:spPr>
        <p:txBody>
          <a:bodyPr>
            <a:noAutofit/>
          </a:bodyPr>
          <a:lstStyle/>
          <a:p>
            <a:r>
              <a:rPr lang="ru-RU" sz="3200" b="1" dirty="0"/>
              <a:t>Методы ограничения </a:t>
            </a:r>
            <a:r>
              <a:rPr lang="ru-RU" sz="3200" b="1" dirty="0" smtClean="0"/>
              <a:t>доступа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ru-RU" sz="2800" dirty="0"/>
              <a:t>Фильтрация </a:t>
            </a:r>
            <a:r>
              <a:rPr lang="ru-RU" sz="2800" dirty="0" smtClean="0"/>
              <a:t>MAC-адресов</a:t>
            </a:r>
            <a:endParaRPr lang="en-US" sz="2800" dirty="0" smtClean="0"/>
          </a:p>
          <a:p>
            <a:pPr lvl="1"/>
            <a:r>
              <a:rPr lang="ru-RU" sz="2400" dirty="0"/>
              <a:t> Точка доступа позволяет получить доступ станциям с любым MAC-адресом;</a:t>
            </a:r>
            <a:endParaRPr lang="ru-RU" sz="2400" u="none" strike="noStrike" dirty="0" smtClean="0"/>
          </a:p>
          <a:p>
            <a:pPr lvl="1"/>
            <a:r>
              <a:rPr lang="ru-RU" sz="2400" dirty="0"/>
              <a:t>    Точка доступа позволяет получить доступ только станциям, чьи MAC-адреса находятся в доверительном списке;</a:t>
            </a:r>
            <a:endParaRPr lang="ru-RU" sz="2400" u="none" strike="noStrike" dirty="0" smtClean="0"/>
          </a:p>
          <a:p>
            <a:pPr lvl="1"/>
            <a:r>
              <a:rPr lang="ru-RU" sz="2400" dirty="0"/>
              <a:t>    Точка доступа запрещает доступ станциям, чьи MAC-адреса находятся в “чёрном списке”;</a:t>
            </a:r>
            <a:endParaRPr lang="en-US" sz="2400" dirty="0" smtClean="0"/>
          </a:p>
          <a:p>
            <a:r>
              <a:rPr lang="ru-RU" sz="2800" dirty="0"/>
              <a:t>Режим скрытого идентификатора SSID (англ. </a:t>
            </a:r>
            <a:r>
              <a:rPr lang="ru-RU" sz="2800" dirty="0" err="1"/>
              <a:t>Service</a:t>
            </a:r>
            <a:r>
              <a:rPr lang="ru-RU" sz="2800" dirty="0"/>
              <a:t> </a:t>
            </a:r>
            <a:r>
              <a:rPr lang="ru-RU" sz="2800" dirty="0" err="1"/>
              <a:t>Set</a:t>
            </a:r>
            <a:r>
              <a:rPr lang="ru-RU" sz="2800" dirty="0"/>
              <a:t> </a:t>
            </a:r>
            <a:r>
              <a:rPr lang="ru-RU" sz="2800" dirty="0" err="1"/>
              <a:t>IDentifier</a:t>
            </a:r>
            <a:r>
              <a:rPr lang="ru-RU" sz="2800" dirty="0" smtClean="0"/>
              <a:t>)</a:t>
            </a:r>
            <a:endParaRPr lang="en-US" sz="2800" dirty="0" smtClean="0"/>
          </a:p>
          <a:p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00066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Уязвимости </a:t>
            </a:r>
            <a:r>
              <a:rPr lang="en-US" sz="2800" dirty="0" smtClean="0"/>
              <a:t>WPA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150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smtClean="0"/>
              <a:t>       </a:t>
            </a:r>
            <a:r>
              <a:rPr lang="ru-RU" sz="1800" dirty="0" smtClean="0"/>
              <a:t>6 </a:t>
            </a:r>
            <a:r>
              <a:rPr lang="ru-RU" sz="1800" dirty="0" smtClean="0"/>
              <a:t>ноября 2008 года на конференции </a:t>
            </a:r>
            <a:r>
              <a:rPr lang="ru-RU" sz="1800" dirty="0" err="1" smtClean="0"/>
              <a:t>PacSec</a:t>
            </a:r>
            <a:r>
              <a:rPr lang="ru-RU" sz="1800" dirty="0" smtClean="0"/>
              <a:t> был представлен способ, позволяющий взломать ключ TKIP, используемый в WPA, за 12-15 минут.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</a:t>
            </a:r>
            <a:r>
              <a:rPr lang="ru-RU" sz="1800" dirty="0" smtClean="0"/>
              <a:t>В </a:t>
            </a:r>
            <a:r>
              <a:rPr lang="ru-RU" sz="1800" dirty="0" smtClean="0"/>
              <a:t>2009 году сотрудниками университета Хиросимы и университета </a:t>
            </a:r>
            <a:r>
              <a:rPr lang="ru-RU" sz="1800" dirty="0" err="1" smtClean="0"/>
              <a:t>Кобе</a:t>
            </a:r>
            <a:r>
              <a:rPr lang="ru-RU" sz="1800" dirty="0" smtClean="0"/>
              <a:t>, </a:t>
            </a:r>
            <a:r>
              <a:rPr lang="ru-RU" sz="1800" dirty="0" err="1" smtClean="0"/>
              <a:t>Тосихиру</a:t>
            </a:r>
            <a:r>
              <a:rPr lang="ru-RU" sz="1800" dirty="0" smtClean="0"/>
              <a:t> </a:t>
            </a:r>
            <a:r>
              <a:rPr lang="ru-RU" sz="1800" dirty="0" err="1" smtClean="0"/>
              <a:t>Оигаси</a:t>
            </a:r>
            <a:r>
              <a:rPr lang="ru-RU" sz="1800" dirty="0" smtClean="0"/>
              <a:t> и </a:t>
            </a:r>
            <a:r>
              <a:rPr lang="ru-RU" sz="1800" dirty="0" err="1" smtClean="0"/>
              <a:t>Масакату</a:t>
            </a:r>
            <a:r>
              <a:rPr lang="ru-RU" sz="1800" dirty="0" smtClean="0"/>
              <a:t> </a:t>
            </a:r>
            <a:r>
              <a:rPr lang="ru-RU" sz="1800" dirty="0" err="1" smtClean="0"/>
              <a:t>Мории</a:t>
            </a:r>
            <a:r>
              <a:rPr lang="ru-RU" sz="1800" dirty="0" smtClean="0"/>
              <a:t> был разработан и успешно реализован на практике новый метод атаки, который позволяет взломать любое WPA соединение без ограничений, причём, в лучшем случае, время взлома составляет 1 минуту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</a:t>
            </a:r>
            <a:r>
              <a:rPr lang="ru-RU" sz="1800" dirty="0" smtClean="0"/>
              <a:t>23 </a:t>
            </a:r>
            <a:r>
              <a:rPr lang="ru-RU" sz="1800" dirty="0" smtClean="0"/>
              <a:t>июля 2010 года была опубликована информация об уязвимости Hole196 в протоколе WPA2. 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       Основными </a:t>
            </a:r>
            <a:r>
              <a:rPr lang="ru-RU" sz="1800" dirty="0" smtClean="0"/>
              <a:t>методами взлома WPA2 PSK являются атака по словарю и </a:t>
            </a:r>
            <a:r>
              <a:rPr lang="ru-RU" sz="1800" dirty="0" err="1" smtClean="0"/>
              <a:t>брут-форс</a:t>
            </a:r>
            <a:r>
              <a:rPr lang="ru-RU" sz="1800" dirty="0" smtClean="0"/>
              <a:t>. </a:t>
            </a:r>
            <a:r>
              <a:rPr lang="ru-RU" sz="1800" dirty="0" smtClean="0"/>
              <a:t>Для этого в режиме мониторинга беспроводной карты сканируется эфир и записываются необходимые пакеты. Далее проводится </a:t>
            </a:r>
            <a:r>
              <a:rPr lang="ru-RU" sz="1800" dirty="0" err="1" smtClean="0"/>
              <a:t>деавторизация</a:t>
            </a:r>
            <a:r>
              <a:rPr lang="ru-RU" sz="1800" dirty="0" smtClean="0"/>
              <a:t> клиента для захвата начального обмена пакетами (</a:t>
            </a:r>
            <a:r>
              <a:rPr lang="ru-RU" sz="1800" dirty="0" err="1" smtClean="0"/>
              <a:t>handshake</a:t>
            </a:r>
            <a:r>
              <a:rPr lang="ru-RU" sz="1800" dirty="0" smtClean="0"/>
              <a:t>), либо нужно ждать пока клиент совершит подключение. После этого уже нет необходимости находиться недалеко от атакуемой точки доступа. Атака проводится </a:t>
            </a:r>
            <a:r>
              <a:rPr lang="ru-RU" sz="1800" dirty="0" err="1" smtClean="0"/>
              <a:t>оффлайн</a:t>
            </a:r>
            <a:r>
              <a:rPr lang="ru-RU" sz="1800" dirty="0" smtClean="0"/>
              <a:t> с помощью специальной программы и файла с </a:t>
            </a:r>
            <a:r>
              <a:rPr lang="ru-RU" sz="1800" dirty="0" err="1" smtClean="0"/>
              <a:t>хэндшейком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      16 </a:t>
            </a:r>
            <a:r>
              <a:rPr lang="ru-RU" sz="2000" dirty="0" smtClean="0"/>
              <a:t>октября 2017 года, было запланировано скоординированное раскрытие информации о критических проблемах WPA2, которые позволяют обойти защиту и прослушивать Wi-Fi-трафик, передаваемый между точкой доступа и компьютером.</a:t>
            </a:r>
          </a:p>
          <a:p>
            <a:pPr>
              <a:buNone/>
            </a:pPr>
            <a:r>
              <a:rPr lang="ru-RU" sz="2000" dirty="0" smtClean="0"/>
              <a:t>       Комплекс </a:t>
            </a:r>
            <a:r>
              <a:rPr lang="ru-RU" sz="2000" dirty="0" smtClean="0"/>
              <a:t>уязвимостей в WPA2 получил название KRACK (аббревиатура от </a:t>
            </a:r>
            <a:r>
              <a:rPr lang="ru-RU" sz="2000" b="1" dirty="0" err="1" smtClean="0"/>
              <a:t>K</a:t>
            </a:r>
            <a:r>
              <a:rPr lang="ru-RU" sz="2000" dirty="0" err="1" smtClean="0"/>
              <a:t>ey</a:t>
            </a:r>
            <a:r>
              <a:rPr lang="ru-RU" sz="2000" dirty="0" smtClean="0"/>
              <a:t> </a:t>
            </a:r>
            <a:r>
              <a:rPr lang="ru-RU" sz="2000" b="1" dirty="0" err="1" smtClean="0"/>
              <a:t>R</a:t>
            </a:r>
            <a:r>
              <a:rPr lang="ru-RU" sz="2000" dirty="0" err="1" smtClean="0"/>
              <a:t>einstallation</a:t>
            </a:r>
            <a:r>
              <a:rPr lang="ru-RU" sz="2000" dirty="0" smtClean="0"/>
              <a:t> </a:t>
            </a:r>
            <a:r>
              <a:rPr lang="ru-RU" sz="2000" dirty="0" err="1" smtClean="0"/>
              <a:t>Att</a:t>
            </a:r>
            <a:r>
              <a:rPr lang="ru-RU" sz="2000" b="1" dirty="0" err="1" smtClean="0"/>
              <a:t>ack</a:t>
            </a:r>
            <a:r>
              <a:rPr lang="ru-RU" sz="2000" dirty="0" err="1" smtClean="0"/>
              <a:t>s</a:t>
            </a:r>
            <a:r>
              <a:rPr lang="ru-RU" sz="2000" dirty="0" smtClean="0"/>
              <a:t>) и был обнаружен сводной группой исследователей, в которую вошли: </a:t>
            </a:r>
            <a:r>
              <a:rPr lang="ru-RU" sz="2000" dirty="0" err="1" smtClean="0"/>
              <a:t>Мэти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Ванхоф</a:t>
            </a:r>
            <a:r>
              <a:rPr lang="ru-RU" sz="2000" dirty="0" smtClean="0"/>
              <a:t> (</a:t>
            </a:r>
            <a:r>
              <a:rPr lang="ru-RU" sz="2000" dirty="0" err="1" smtClean="0"/>
              <a:t>Mathy</a:t>
            </a:r>
            <a:r>
              <a:rPr lang="ru-RU" sz="2000" dirty="0" smtClean="0"/>
              <a:t> </a:t>
            </a:r>
            <a:r>
              <a:rPr lang="ru-RU" sz="2000" dirty="0" err="1" smtClean="0"/>
              <a:t>Vanhoef</a:t>
            </a:r>
            <a:r>
              <a:rPr lang="ru-RU" sz="2000" dirty="0" smtClean="0"/>
              <a:t>) и Фрэнк </a:t>
            </a:r>
            <a:r>
              <a:rPr lang="ru-RU" sz="2000" dirty="0" err="1" smtClean="0"/>
              <a:t>Писсенс</a:t>
            </a:r>
            <a:r>
              <a:rPr lang="ru-RU" sz="2000" dirty="0" smtClean="0"/>
              <a:t> (</a:t>
            </a:r>
            <a:r>
              <a:rPr lang="ru-RU" sz="2000" dirty="0" err="1" smtClean="0"/>
              <a:t>Frank</a:t>
            </a:r>
            <a:r>
              <a:rPr lang="ru-RU" sz="2000" dirty="0" smtClean="0"/>
              <a:t> </a:t>
            </a:r>
            <a:r>
              <a:rPr lang="ru-RU" sz="2000" dirty="0" err="1" smtClean="0"/>
              <a:t>Piessens</a:t>
            </a:r>
            <a:r>
              <a:rPr lang="ru-RU" sz="2000" dirty="0" smtClean="0"/>
              <a:t>) из </a:t>
            </a:r>
            <a:r>
              <a:rPr lang="ru-RU" sz="2000" dirty="0" err="1" smtClean="0"/>
              <a:t>Левенского</a:t>
            </a:r>
            <a:r>
              <a:rPr lang="ru-RU" sz="2000" dirty="0" smtClean="0"/>
              <a:t> католического университета, </a:t>
            </a:r>
            <a:r>
              <a:rPr lang="ru-RU" sz="2000" dirty="0" err="1" smtClean="0"/>
              <a:t>Малихех</a:t>
            </a:r>
            <a:r>
              <a:rPr lang="ru-RU" sz="2000" dirty="0" smtClean="0"/>
              <a:t> </a:t>
            </a:r>
            <a:r>
              <a:rPr lang="ru-RU" sz="2000" dirty="0" err="1" smtClean="0"/>
              <a:t>Ширванян</a:t>
            </a:r>
            <a:r>
              <a:rPr lang="ru-RU" sz="2000" dirty="0" smtClean="0"/>
              <a:t> (</a:t>
            </a:r>
            <a:r>
              <a:rPr lang="ru-RU" sz="2000" dirty="0" err="1" smtClean="0"/>
              <a:t>Maliheh</a:t>
            </a:r>
            <a:r>
              <a:rPr lang="ru-RU" sz="2000" dirty="0" smtClean="0"/>
              <a:t> </a:t>
            </a:r>
            <a:r>
              <a:rPr lang="ru-RU" sz="2000" dirty="0" err="1" smtClean="0"/>
              <a:t>Shirvanian</a:t>
            </a:r>
            <a:r>
              <a:rPr lang="ru-RU" sz="2000" dirty="0" smtClean="0"/>
              <a:t>) и </a:t>
            </a:r>
            <a:r>
              <a:rPr lang="ru-RU" sz="2000" dirty="0" err="1" smtClean="0"/>
              <a:t>Нитеш</a:t>
            </a:r>
            <a:r>
              <a:rPr lang="ru-RU" sz="2000" dirty="0" smtClean="0"/>
              <a:t> </a:t>
            </a:r>
            <a:r>
              <a:rPr lang="ru-RU" sz="2000" dirty="0" err="1" smtClean="0"/>
              <a:t>Саксена</a:t>
            </a:r>
            <a:r>
              <a:rPr lang="ru-RU" sz="2000" dirty="0" smtClean="0"/>
              <a:t> (</a:t>
            </a:r>
            <a:r>
              <a:rPr lang="ru-RU" sz="2000" dirty="0" err="1" smtClean="0"/>
              <a:t>Nitesh</a:t>
            </a:r>
            <a:r>
              <a:rPr lang="ru-RU" sz="2000" dirty="0" smtClean="0"/>
              <a:t> </a:t>
            </a:r>
            <a:r>
              <a:rPr lang="ru-RU" sz="2000" dirty="0" err="1" smtClean="0"/>
              <a:t>Saxena</a:t>
            </a:r>
            <a:r>
              <a:rPr lang="ru-RU" sz="2000" dirty="0" smtClean="0"/>
              <a:t>) из </a:t>
            </a:r>
            <a:r>
              <a:rPr lang="ru-RU" sz="2000" dirty="0" err="1" smtClean="0"/>
              <a:t>Алабамского</a:t>
            </a:r>
            <a:r>
              <a:rPr lang="ru-RU" sz="2000" dirty="0" smtClean="0"/>
              <a:t> университета в Бирмингеме, </a:t>
            </a:r>
            <a:r>
              <a:rPr lang="ru-RU" sz="2000" dirty="0" err="1" smtClean="0"/>
              <a:t>Ионг</a:t>
            </a:r>
            <a:r>
              <a:rPr lang="ru-RU" sz="2000" dirty="0" smtClean="0"/>
              <a:t> Ли (</a:t>
            </a:r>
            <a:r>
              <a:rPr lang="ru-RU" sz="2000" dirty="0" err="1" smtClean="0"/>
              <a:t>Yong</a:t>
            </a:r>
            <a:r>
              <a:rPr lang="ru-RU" sz="2000" dirty="0" smtClean="0"/>
              <a:t> </a:t>
            </a:r>
            <a:r>
              <a:rPr lang="ru-RU" sz="2000" dirty="0" err="1" smtClean="0"/>
              <a:t>Li</a:t>
            </a:r>
            <a:r>
              <a:rPr lang="ru-RU" sz="2000" dirty="0" smtClean="0"/>
              <a:t>) из компании </a:t>
            </a:r>
            <a:r>
              <a:rPr lang="ru-RU" sz="2000" dirty="0" err="1" smtClean="0"/>
              <a:t>Huawei</a:t>
            </a:r>
            <a:r>
              <a:rPr lang="ru-RU" sz="2000" dirty="0" smtClean="0"/>
              <a:t> </a:t>
            </a:r>
            <a:r>
              <a:rPr lang="ru-RU" sz="2000" dirty="0" err="1" smtClean="0"/>
              <a:t>Technologies</a:t>
            </a:r>
            <a:r>
              <a:rPr lang="ru-RU" sz="2000" dirty="0" smtClean="0"/>
              <a:t>, а также представитель Рурского университета </a:t>
            </a:r>
            <a:r>
              <a:rPr lang="ru-RU" sz="2000" dirty="0" err="1" smtClean="0"/>
              <a:t>Свен</a:t>
            </a:r>
            <a:r>
              <a:rPr lang="ru-RU" sz="2000" dirty="0" smtClean="0"/>
              <a:t> </a:t>
            </a:r>
            <a:r>
              <a:rPr lang="ru-RU" sz="2000" dirty="0" err="1" smtClean="0"/>
              <a:t>Шеге</a:t>
            </a:r>
            <a:r>
              <a:rPr lang="ru-RU" sz="2000" dirty="0" smtClean="0"/>
              <a:t> (</a:t>
            </a:r>
            <a:r>
              <a:rPr lang="ru-RU" sz="2000" dirty="0" err="1" smtClean="0"/>
              <a:t>Sven</a:t>
            </a:r>
            <a:r>
              <a:rPr lang="ru-RU" sz="2000" dirty="0" smtClean="0"/>
              <a:t> </a:t>
            </a:r>
            <a:r>
              <a:rPr lang="ru-RU" sz="2000" dirty="0" err="1" smtClean="0"/>
              <a:t>Schäge</a:t>
            </a:r>
            <a:r>
              <a:rPr lang="ru-RU" sz="2000" dirty="0" smtClean="0"/>
              <a:t>).</a:t>
            </a:r>
          </a:p>
          <a:p>
            <a:pPr>
              <a:buNone/>
            </a:pPr>
            <a:r>
              <a:rPr lang="ru-RU" sz="2000" dirty="0" smtClean="0"/>
              <a:t>      Краеугольным </a:t>
            </a:r>
            <a:r>
              <a:rPr lang="ru-RU" sz="2000" dirty="0" smtClean="0"/>
              <a:t>камнем их атаки является четырехэлементный </a:t>
            </a:r>
            <a:r>
              <a:rPr lang="ru-RU" sz="2000" dirty="0" err="1" smtClean="0"/>
              <a:t>хендшейк</a:t>
            </a:r>
            <a:r>
              <a:rPr lang="ru-RU" sz="2000" dirty="0" smtClean="0"/>
              <a:t> </a:t>
            </a:r>
            <a:r>
              <a:rPr lang="ru-RU" sz="2000" dirty="0" smtClean="0"/>
              <a:t>WPA2.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dirty="0" smtClean="0"/>
              <a:t>     Метод </a:t>
            </a:r>
            <a:r>
              <a:rPr lang="ru-RU" sz="2000" dirty="0" smtClean="0"/>
              <a:t>KRACK универсален и работает против любых устройств, подключенных к </a:t>
            </a:r>
            <a:r>
              <a:rPr lang="ru-RU" sz="2000" dirty="0" err="1" smtClean="0"/>
              <a:t>Wi-Fi</a:t>
            </a:r>
            <a:r>
              <a:rPr lang="ru-RU" sz="2000" dirty="0" smtClean="0"/>
              <a:t> сети. То есть в опасности абсолютно все пользователи </a:t>
            </a:r>
            <a:r>
              <a:rPr lang="ru-RU" sz="2000" dirty="0" err="1" smtClean="0"/>
              <a:t>Android</a:t>
            </a:r>
            <a:r>
              <a:rPr lang="ru-RU" sz="2000" dirty="0" smtClean="0"/>
              <a:t>, </a:t>
            </a:r>
            <a:r>
              <a:rPr lang="ru-RU" sz="2000" dirty="0" err="1" smtClean="0"/>
              <a:t>Linux</a:t>
            </a:r>
            <a:r>
              <a:rPr lang="ru-RU" sz="2000" dirty="0" smtClean="0"/>
              <a:t>, </a:t>
            </a:r>
            <a:r>
              <a:rPr lang="ru-RU" sz="2000" dirty="0" err="1" smtClean="0"/>
              <a:t>iOS</a:t>
            </a:r>
            <a:r>
              <a:rPr lang="ru-RU" sz="2000" dirty="0" smtClean="0"/>
              <a:t>, </a:t>
            </a:r>
            <a:r>
              <a:rPr lang="ru-RU" sz="2000" dirty="0" err="1" smtClean="0"/>
              <a:t>macOS</a:t>
            </a:r>
            <a:r>
              <a:rPr lang="ru-RU" sz="2000" dirty="0" smtClean="0"/>
              <a:t>, </a:t>
            </a:r>
            <a:r>
              <a:rPr lang="ru-RU" sz="2000" dirty="0" err="1" smtClean="0"/>
              <a:t>Windows</a:t>
            </a:r>
            <a:r>
              <a:rPr lang="ru-RU" sz="2000" dirty="0" smtClean="0"/>
              <a:t>, </a:t>
            </a:r>
            <a:r>
              <a:rPr lang="ru-RU" sz="2000" dirty="0" err="1" smtClean="0"/>
              <a:t>OpenBSD</a:t>
            </a:r>
            <a:r>
              <a:rPr lang="ru-RU" sz="2000" dirty="0" smtClean="0"/>
              <a:t>, а также многочисленные IoT-устройства. Единственной хорошей новостью на сегодня является тот факт, что атакующему придется находиться к зоне действия целевой </a:t>
            </a:r>
            <a:r>
              <a:rPr lang="ru-RU" sz="2000" dirty="0" err="1" smtClean="0"/>
              <a:t>Wi-Fi</a:t>
            </a:r>
            <a:r>
              <a:rPr lang="ru-RU" sz="2000" dirty="0" smtClean="0"/>
              <a:t> сети, то есть атаку не получится осуществить удаленно.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 smtClean="0"/>
              <a:t>WPA3</a:t>
            </a:r>
          </a:p>
          <a:p>
            <a:pPr>
              <a:buNone/>
            </a:pPr>
            <a:r>
              <a:rPr lang="ru-RU" sz="3800" dirty="0" smtClean="0"/>
              <a:t>       Новый </a:t>
            </a:r>
            <a:r>
              <a:rPr lang="ru-RU" sz="3800" dirty="0" smtClean="0"/>
              <a:t>стандарт безопасности </a:t>
            </a:r>
            <a:r>
              <a:rPr lang="ru-RU" sz="3800" dirty="0" err="1" smtClean="0"/>
              <a:t>Wi-Fi</a:t>
            </a:r>
            <a:r>
              <a:rPr lang="ru-RU" sz="3800" dirty="0" smtClean="0"/>
              <a:t>, который будет доступен как для персональных, так и для корпоративных беспроводных устройств, должен обеспечить повышенную конфиденциальность с помощью четырех новых возможностей.</a:t>
            </a:r>
          </a:p>
          <a:p>
            <a:pPr>
              <a:buNone/>
            </a:pPr>
            <a:endParaRPr lang="ru-RU" sz="3800" dirty="0" smtClean="0"/>
          </a:p>
          <a:p>
            <a:pPr lvl="0"/>
            <a:r>
              <a:rPr lang="ru-RU" sz="3800" dirty="0" smtClean="0"/>
              <a:t>Протокол WPA3 укрепляет конфиденциальность пользователей в открытых сетях посредством индивидуального шифрования данных. Можно шифровать соединение между каждым устройством и точкой доступа.</a:t>
            </a:r>
          </a:p>
          <a:p>
            <a:pPr lvl="0"/>
            <a:r>
              <a:rPr lang="ru-RU" sz="3800" dirty="0" smtClean="0"/>
              <a:t>Внедрена защита от атаки методом «грубой силы», не позволяющая хакерам совершать несколько попыток входа в систему с использованием часто используемых паролей. Защитный механизм работает через блокировку процесса аутентификации после того, как произошло несколько безуспешных попыток авторизации.</a:t>
            </a:r>
          </a:p>
          <a:p>
            <a:pPr lvl="0"/>
            <a:r>
              <a:rPr lang="ru-RU" sz="3800" dirty="0" smtClean="0"/>
              <a:t>Внедрена упрощенная настройка для IoT-устройств. В WPA3 есть возможность использовать </a:t>
            </a:r>
            <a:r>
              <a:rPr lang="ru-RU" sz="3800" dirty="0" err="1" smtClean="0"/>
              <a:t>Wi-Fi</a:t>
            </a:r>
            <a:r>
              <a:rPr lang="ru-RU" sz="3800" dirty="0" smtClean="0"/>
              <a:t> устройства, которые размешены вблизи друг от друга, как конфигурационную панель для других устройств. Так, пользователь сможет задействовать телефон или планшет для того, чтобы настраивать параметры </a:t>
            </a:r>
            <a:r>
              <a:rPr lang="ru-RU" sz="3800" dirty="0" err="1" smtClean="0"/>
              <a:t>Wi-Fi</a:t>
            </a:r>
            <a:r>
              <a:rPr lang="ru-RU" sz="3800" dirty="0" smtClean="0"/>
              <a:t> WPA3 на устройствах, не имеющих экрана.</a:t>
            </a:r>
          </a:p>
          <a:p>
            <a:pPr lvl="0"/>
            <a:r>
              <a:rPr lang="ru-RU" sz="3800" dirty="0" smtClean="0"/>
              <a:t>Внедрен модернизированный криптографический стандарт для сетей </a:t>
            </a:r>
            <a:r>
              <a:rPr lang="ru-RU" sz="3800" dirty="0" err="1" smtClean="0"/>
              <a:t>Wi-Fi</a:t>
            </a:r>
            <a:r>
              <a:rPr lang="ru-RU" sz="3800" dirty="0" smtClean="0"/>
              <a:t>, так называемый «192-разрядный пакет безопасности». Он будет ориентироваться на </a:t>
            </a:r>
            <a:r>
              <a:rPr lang="ru-RU" sz="3800" dirty="0" err="1" smtClean="0"/>
              <a:t>Commercial</a:t>
            </a:r>
            <a:r>
              <a:rPr lang="ru-RU" sz="3800" dirty="0" smtClean="0"/>
              <a:t> </a:t>
            </a:r>
            <a:r>
              <a:rPr lang="ru-RU" sz="3800" dirty="0" err="1" smtClean="0"/>
              <a:t>National</a:t>
            </a:r>
            <a:r>
              <a:rPr lang="ru-RU" sz="3800" dirty="0" smtClean="0"/>
              <a:t> </a:t>
            </a:r>
            <a:r>
              <a:rPr lang="ru-RU" sz="3800" dirty="0" err="1" smtClean="0"/>
              <a:t>Security</a:t>
            </a:r>
            <a:r>
              <a:rPr lang="ru-RU" sz="3800" dirty="0" smtClean="0"/>
              <a:t> </a:t>
            </a:r>
            <a:r>
              <a:rPr lang="ru-RU" sz="3800" dirty="0" err="1" smtClean="0"/>
              <a:t>Algorithm</a:t>
            </a:r>
            <a:r>
              <a:rPr lang="ru-RU" sz="3800" dirty="0" smtClean="0"/>
              <a:t> (CNSA) </a:t>
            </a:r>
            <a:r>
              <a:rPr lang="ru-RU" sz="3800" dirty="0" err="1" smtClean="0"/>
              <a:t>Suite</a:t>
            </a:r>
            <a:r>
              <a:rPr lang="ru-RU" sz="3800" dirty="0" smtClean="0"/>
              <a:t>, созданный Комитетом по системам национальной безопасности (</a:t>
            </a:r>
            <a:r>
              <a:rPr lang="ru-RU" sz="3800" dirty="0" err="1" smtClean="0"/>
              <a:t>Committee</a:t>
            </a:r>
            <a:r>
              <a:rPr lang="ru-RU" sz="3800" dirty="0" smtClean="0"/>
              <a:t> </a:t>
            </a:r>
            <a:r>
              <a:rPr lang="ru-RU" sz="3800" dirty="0" err="1" smtClean="0"/>
              <a:t>on</a:t>
            </a:r>
            <a:r>
              <a:rPr lang="ru-RU" sz="3800" dirty="0" smtClean="0"/>
              <a:t> </a:t>
            </a:r>
            <a:r>
              <a:rPr lang="ru-RU" sz="3800" dirty="0" err="1" smtClean="0"/>
              <a:t>National</a:t>
            </a:r>
            <a:r>
              <a:rPr lang="ru-RU" sz="3800" dirty="0" smtClean="0"/>
              <a:t> </a:t>
            </a:r>
            <a:r>
              <a:rPr lang="ru-RU" sz="3800" dirty="0" err="1" smtClean="0"/>
              <a:t>Security</a:t>
            </a:r>
            <a:r>
              <a:rPr lang="ru-RU" sz="3800" dirty="0" smtClean="0"/>
              <a:t> </a:t>
            </a:r>
            <a:r>
              <a:rPr lang="ru-RU" sz="3800" dirty="0" err="1" smtClean="0"/>
              <a:t>Systems</a:t>
            </a:r>
            <a:r>
              <a:rPr lang="ru-RU" sz="3800" dirty="0" smtClean="0"/>
              <a:t>). Данное решение предназначается в первую очередь для сетей с более высокими требованиями безопасности, такими как правительственные, оборонные и промышленные организации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200" b="1" dirty="0"/>
              <a:t>Методы </a:t>
            </a:r>
            <a:r>
              <a:rPr lang="ru-RU" sz="3200" b="1" dirty="0" smtClean="0"/>
              <a:t>аутентификации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Открытая </a:t>
            </a:r>
            <a:r>
              <a:rPr lang="ru-RU" dirty="0"/>
              <a:t>аутентификация (англ. </a:t>
            </a:r>
            <a:r>
              <a:rPr lang="ru-RU" dirty="0" err="1"/>
              <a:t>Open</a:t>
            </a:r>
            <a:r>
              <a:rPr lang="ru-RU" dirty="0"/>
              <a:t> </a:t>
            </a:r>
            <a:r>
              <a:rPr lang="ru-RU" dirty="0" err="1" smtClean="0"/>
              <a:t>Authentication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 smtClean="0"/>
              <a:t>Аутентификация </a:t>
            </a:r>
            <a:r>
              <a:rPr lang="ru-RU" dirty="0"/>
              <a:t>с общим ключом (англ. </a:t>
            </a:r>
            <a:r>
              <a:rPr lang="ru-RU" dirty="0" err="1"/>
              <a:t>Shared</a:t>
            </a:r>
            <a:r>
              <a:rPr lang="ru-RU" dirty="0"/>
              <a:t> </a:t>
            </a:r>
            <a:r>
              <a:rPr lang="ru-RU" dirty="0" err="1"/>
              <a:t>Key</a:t>
            </a:r>
            <a:r>
              <a:rPr lang="ru-RU" dirty="0"/>
              <a:t> </a:t>
            </a:r>
            <a:r>
              <a:rPr lang="ru-RU" dirty="0" err="1" smtClean="0"/>
              <a:t>Authentication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dirty="0" smtClean="0"/>
              <a:t>WPA </a:t>
            </a:r>
            <a:r>
              <a:rPr lang="ru-RU" dirty="0"/>
              <a:t>(англ. </a:t>
            </a:r>
            <a:r>
              <a:rPr lang="ru-RU" dirty="0" err="1"/>
              <a:t>Wi-Fi</a:t>
            </a:r>
            <a:r>
              <a:rPr lang="ru-RU" dirty="0"/>
              <a:t> </a:t>
            </a:r>
            <a:r>
              <a:rPr lang="ru-RU" dirty="0" err="1"/>
              <a:t>Protected</a:t>
            </a:r>
            <a:r>
              <a:rPr lang="ru-RU" dirty="0"/>
              <a:t> </a:t>
            </a:r>
            <a:r>
              <a:rPr lang="ru-RU" dirty="0" err="1"/>
              <a:t>Access</a:t>
            </a:r>
            <a:r>
              <a:rPr lang="ru-RU" dirty="0"/>
              <a:t>). В WPA используется TKIP (англ. </a:t>
            </a:r>
            <a:r>
              <a:rPr lang="ru-RU" dirty="0" err="1"/>
              <a:t>Temporal</a:t>
            </a:r>
            <a:r>
              <a:rPr lang="ru-RU" dirty="0"/>
              <a:t> </a:t>
            </a:r>
            <a:r>
              <a:rPr lang="ru-RU" dirty="0" err="1"/>
              <a:t>Key</a:t>
            </a:r>
            <a:r>
              <a:rPr lang="ru-RU" dirty="0"/>
              <a:t> </a:t>
            </a:r>
            <a:r>
              <a:rPr lang="ru-RU" dirty="0" err="1"/>
              <a:t>Integrity</a:t>
            </a:r>
            <a:r>
              <a:rPr lang="ru-RU" dirty="0"/>
              <a:t> </a:t>
            </a:r>
            <a:r>
              <a:rPr lang="ru-RU" dirty="0" err="1"/>
              <a:t>Protocol</a:t>
            </a:r>
            <a:r>
              <a:rPr lang="ru-RU" dirty="0"/>
              <a:t>, протокол проверки целостности ключа</a:t>
            </a:r>
            <a:r>
              <a:rPr lang="ru-RU" dirty="0" smtClean="0"/>
              <a:t>) </a:t>
            </a:r>
            <a:endParaRPr lang="en-US" dirty="0" smtClean="0"/>
          </a:p>
          <a:p>
            <a:pPr lvl="1"/>
            <a:r>
              <a:rPr lang="ru-RU" sz="2400" dirty="0"/>
              <a:t> Аутентификация с помощью предустановленного ключа WPA-PSK (англ. </a:t>
            </a:r>
            <a:r>
              <a:rPr lang="ru-RU" sz="2400" dirty="0" err="1"/>
              <a:t>Pre-Shared</a:t>
            </a:r>
            <a:r>
              <a:rPr lang="ru-RU" sz="2400" dirty="0"/>
              <a:t> </a:t>
            </a:r>
            <a:r>
              <a:rPr lang="ru-RU" sz="2400" dirty="0" err="1"/>
              <a:t>Key</a:t>
            </a:r>
            <a:r>
              <a:rPr lang="ru-RU" sz="2400" dirty="0"/>
              <a:t>) (</a:t>
            </a:r>
            <a:r>
              <a:rPr lang="ru-RU" sz="2400" dirty="0" err="1"/>
              <a:t>Enterprise</a:t>
            </a:r>
            <a:r>
              <a:rPr lang="ru-RU" sz="2400" dirty="0"/>
              <a:t> </a:t>
            </a:r>
            <a:r>
              <a:rPr lang="ru-RU" sz="2400" dirty="0" err="1"/>
              <a:t>Autentification</a:t>
            </a:r>
            <a:r>
              <a:rPr lang="ru-RU" sz="2400" dirty="0"/>
              <a:t>);</a:t>
            </a:r>
            <a:endParaRPr lang="ru-RU" sz="2400" u="none" strike="noStrike" dirty="0" smtClean="0"/>
          </a:p>
          <a:p>
            <a:pPr lvl="1"/>
            <a:r>
              <a:rPr lang="ru-RU" sz="2400" dirty="0"/>
              <a:t>    Аутентификация с помощью RADIUS-сервера (англ. </a:t>
            </a:r>
            <a:r>
              <a:rPr lang="en-US" sz="2400" dirty="0"/>
              <a:t>Remote Access Dial-in User Service)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Методы </a:t>
            </a:r>
            <a:r>
              <a:rPr lang="ru-RU" b="1" dirty="0" smtClean="0"/>
              <a:t>шифрования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ru-RU" b="1" dirty="0"/>
              <a:t>WEP-шифрование (англ. </a:t>
            </a:r>
            <a:r>
              <a:rPr lang="ru-RU" b="1" dirty="0" err="1"/>
              <a:t>Wired</a:t>
            </a:r>
            <a:r>
              <a:rPr lang="ru-RU" b="1" dirty="0"/>
              <a:t> </a:t>
            </a:r>
            <a:r>
              <a:rPr lang="ru-RU" b="1" dirty="0" err="1"/>
              <a:t>Equivalent</a:t>
            </a:r>
            <a:r>
              <a:rPr lang="ru-RU" b="1" dirty="0"/>
              <a:t> </a:t>
            </a:r>
            <a:r>
              <a:rPr lang="ru-RU" b="1" dirty="0" err="1" smtClean="0"/>
              <a:t>Privacy</a:t>
            </a:r>
            <a:endParaRPr lang="ru-RU" b="1" dirty="0" smtClean="0"/>
          </a:p>
          <a:p>
            <a:r>
              <a:rPr lang="en-US" b="1" dirty="0"/>
              <a:t>TKIP-</a:t>
            </a:r>
            <a:r>
              <a:rPr lang="ru-RU" b="1" dirty="0"/>
              <a:t>шифрование</a:t>
            </a:r>
            <a:r>
              <a:rPr lang="en-US" b="1" dirty="0"/>
              <a:t> (</a:t>
            </a:r>
            <a:r>
              <a:rPr lang="ru-RU" b="1" dirty="0" err="1"/>
              <a:t>англ</a:t>
            </a:r>
            <a:r>
              <a:rPr lang="en-US" b="1" dirty="0"/>
              <a:t>. Temporal Key Integrity Protocol):</a:t>
            </a:r>
            <a:endParaRPr lang="ru-RU" b="1" dirty="0"/>
          </a:p>
          <a:p>
            <a:r>
              <a:rPr lang="en-US" b="1" dirty="0"/>
              <a:t>CKIP-</a:t>
            </a:r>
            <a:r>
              <a:rPr lang="ru-RU" b="1" dirty="0"/>
              <a:t>шифрование</a:t>
            </a:r>
            <a:r>
              <a:rPr lang="en-US" b="1" dirty="0"/>
              <a:t> (</a:t>
            </a:r>
            <a:r>
              <a:rPr lang="ru-RU" b="1" dirty="0" err="1"/>
              <a:t>англ</a:t>
            </a:r>
            <a:r>
              <a:rPr lang="en-US" b="1" dirty="0"/>
              <a:t>. Cisco Key Integrity Protocol):</a:t>
            </a:r>
            <a:endParaRPr lang="ru-RU" b="1" dirty="0"/>
          </a:p>
          <a:p>
            <a:r>
              <a:rPr lang="ru-RU" b="1" dirty="0"/>
              <a:t>WPA и WPA2 (</a:t>
            </a:r>
            <a:r>
              <a:rPr lang="ru-RU" b="1" dirty="0" err="1"/>
              <a:t>Wi-Fi</a:t>
            </a:r>
            <a:r>
              <a:rPr lang="ru-RU" b="1" dirty="0"/>
              <a:t> </a:t>
            </a:r>
            <a:r>
              <a:rPr lang="ru-RU" b="1" dirty="0" err="1"/>
              <a:t>Protected</a:t>
            </a:r>
            <a:r>
              <a:rPr lang="ru-RU" b="1" dirty="0"/>
              <a:t> </a:t>
            </a:r>
            <a:r>
              <a:rPr lang="ru-RU" b="1" dirty="0" err="1"/>
              <a:t>Access</a:t>
            </a:r>
            <a:r>
              <a:rPr lang="ru-RU" b="1" dirty="0"/>
              <a:t>) </a:t>
            </a:r>
            <a:endParaRPr lang="ru-RU" b="1" u="none" strike="noStrike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571480"/>
            <a:ext cx="8186766" cy="5643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WEP-шифрование (англ.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Wired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Equivalent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Privacy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Существует две разновидности WEP: WEP-40 и WEP-104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В алгоритме есть множество слабых мест: 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механизмы обмена ключами и проверки целостности данных,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малая разрядность ключа и вектора инициализации (англ.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Initialization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vector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способ аутентификации,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алгоритм шифрования.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0007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800" dirty="0" smtClean="0"/>
              <a:t>Все </a:t>
            </a:r>
            <a:r>
              <a:rPr lang="ru-RU" sz="2800" dirty="0"/>
              <a:t>атаки на WEP основаны на недостатках шифра RC4, таких, как возможность коллизий векторов инициализации и изменения кадров. Для всех типов атак требуется проводить перехват и анализ кадров беспроводной сети. </a:t>
            </a:r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pPr lvl="1"/>
            <a:r>
              <a:rPr lang="ru-RU" sz="2400" dirty="0"/>
              <a:t>Атака </a:t>
            </a:r>
            <a:r>
              <a:rPr lang="ru-RU" sz="2400" dirty="0" err="1"/>
              <a:t>Фларера-Мантина-Шамира</a:t>
            </a:r>
            <a:r>
              <a:rPr lang="ru-RU" sz="2400" dirty="0"/>
              <a:t> (англ</a:t>
            </a:r>
            <a:r>
              <a:rPr lang="ru-RU" sz="2400" dirty="0" smtClean="0"/>
              <a:t>.)</a:t>
            </a:r>
          </a:p>
          <a:p>
            <a:pPr lvl="1"/>
            <a:endParaRPr lang="ru-RU" sz="2400" dirty="0"/>
          </a:p>
          <a:p>
            <a:pPr lvl="1"/>
            <a:r>
              <a:rPr lang="ru-RU" sz="2400" dirty="0"/>
              <a:t>Атака </a:t>
            </a:r>
            <a:r>
              <a:rPr lang="ru-RU" sz="2400" dirty="0" err="1" smtClean="0"/>
              <a:t>KoreK</a:t>
            </a:r>
            <a:endParaRPr lang="ru-RU" sz="2400" dirty="0" smtClean="0"/>
          </a:p>
          <a:p>
            <a:pPr lvl="1"/>
            <a:endParaRPr lang="ru-RU" sz="2400" dirty="0"/>
          </a:p>
          <a:p>
            <a:pPr lvl="1"/>
            <a:r>
              <a:rPr lang="ru-RU" sz="2400" dirty="0"/>
              <a:t>Атака </a:t>
            </a:r>
            <a:r>
              <a:rPr lang="ru-RU" sz="2400" dirty="0" err="1"/>
              <a:t>Тевса-Вайнмана-Пышкина</a:t>
            </a:r>
            <a:endParaRPr lang="ru-RU" sz="2400" dirty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Существуют </a:t>
            </a:r>
            <a:r>
              <a:rPr lang="ru-RU" sz="3200" dirty="0"/>
              <a:t>решения, делающие сеть безопасной саму по себе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/>
          <a:lstStyle/>
          <a:p>
            <a:r>
              <a:rPr lang="ru-RU" dirty="0" smtClean="0"/>
              <a:t>802.11i  поправка </a:t>
            </a:r>
            <a:r>
              <a:rPr lang="ru-RU" dirty="0"/>
              <a:t>к стандарту </a:t>
            </a:r>
            <a:r>
              <a:rPr lang="ru-RU" dirty="0" smtClean="0"/>
              <a:t>802.11</a:t>
            </a:r>
          </a:p>
          <a:p>
            <a:r>
              <a:rPr lang="ru-RU" dirty="0"/>
              <a:t>Решения от </a:t>
            </a:r>
            <a:r>
              <a:rPr lang="ru-RU" dirty="0" smtClean="0"/>
              <a:t>производителей:</a:t>
            </a:r>
            <a:endParaRPr lang="ru-RU" dirty="0"/>
          </a:p>
          <a:p>
            <a:pPr lvl="1"/>
            <a:r>
              <a:rPr lang="ru-RU" dirty="0"/>
              <a:t>WEP </a:t>
            </a:r>
            <a:r>
              <a:rPr lang="ru-RU" dirty="0" smtClean="0"/>
              <a:t>2 Увеличивает </a:t>
            </a:r>
            <a:r>
              <a:rPr lang="ru-RU" dirty="0"/>
              <a:t>векторы инициализации и ключи до 128 </a:t>
            </a:r>
            <a:r>
              <a:rPr lang="ru-RU" dirty="0" smtClean="0"/>
              <a:t>бит</a:t>
            </a:r>
            <a:endParaRPr lang="ru-RU" dirty="0"/>
          </a:p>
          <a:p>
            <a:pPr lvl="1"/>
            <a:r>
              <a:rPr lang="ru-RU" dirty="0"/>
              <a:t>WEP </a:t>
            </a:r>
            <a:r>
              <a:rPr lang="ru-RU" dirty="0" err="1" smtClean="0"/>
              <a:t>Plus</a:t>
            </a:r>
            <a:r>
              <a:rPr lang="ru-RU" dirty="0" smtClean="0"/>
              <a:t> Избегает </a:t>
            </a:r>
            <a:r>
              <a:rPr lang="ru-RU" dirty="0"/>
              <a:t>слабых векторов </a:t>
            </a:r>
            <a:r>
              <a:rPr lang="ru-RU" dirty="0" smtClean="0"/>
              <a:t>инициализации</a:t>
            </a:r>
          </a:p>
          <a:p>
            <a:pPr lvl="1"/>
            <a:r>
              <a:rPr lang="ru-RU" dirty="0" err="1"/>
              <a:t>Dynamic</a:t>
            </a:r>
            <a:r>
              <a:rPr lang="ru-RU" dirty="0"/>
              <a:t> </a:t>
            </a:r>
            <a:r>
              <a:rPr lang="ru-RU" dirty="0" smtClean="0"/>
              <a:t>WEP Динамически </a:t>
            </a:r>
            <a:r>
              <a:rPr lang="ru-RU" dirty="0"/>
              <a:t>меняет ключи при передаче</a:t>
            </a: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2935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TKIP-</a:t>
            </a:r>
            <a:r>
              <a:rPr lang="ru-RU" b="1" dirty="0"/>
              <a:t>шифрование</a:t>
            </a:r>
            <a:r>
              <a:rPr lang="en-US" b="1" dirty="0"/>
              <a:t> (</a:t>
            </a:r>
            <a:r>
              <a:rPr lang="ru-RU" b="1" dirty="0" err="1"/>
              <a:t>англ</a:t>
            </a:r>
            <a:r>
              <a:rPr lang="en-US" b="1" dirty="0"/>
              <a:t>. Temporal Key Integrity Protocol):</a:t>
            </a:r>
            <a:endParaRPr lang="ru-RU" b="1" dirty="0"/>
          </a:p>
          <a:p>
            <a:pPr>
              <a:buNone/>
            </a:pPr>
            <a:r>
              <a:rPr lang="en-US" dirty="0"/>
              <a:t> </a:t>
            </a:r>
            <a:endParaRPr lang="ru-RU" dirty="0"/>
          </a:p>
          <a:p>
            <a:pPr>
              <a:buNone/>
            </a:pPr>
            <a:r>
              <a:rPr lang="ru-RU" dirty="0" smtClean="0"/>
              <a:t>      Используется </a:t>
            </a:r>
            <a:r>
              <a:rPr lang="ru-RU" dirty="0"/>
              <a:t>тот же симметричный потоковый шифр RC4, но является более </a:t>
            </a:r>
            <a:r>
              <a:rPr lang="ru-RU" dirty="0" err="1"/>
              <a:t>криптостойким</a:t>
            </a:r>
            <a:r>
              <a:rPr lang="ru-RU" dirty="0"/>
              <a:t>. Вектор инициализации составляет 48 бит. Учтены основные атаки на WEP. Используется протокол </a:t>
            </a:r>
            <a:r>
              <a:rPr lang="ru-RU" dirty="0" err="1"/>
              <a:t>Message</a:t>
            </a:r>
            <a:r>
              <a:rPr lang="ru-RU" dirty="0"/>
              <a:t> </a:t>
            </a:r>
            <a:r>
              <a:rPr lang="ru-RU" dirty="0" err="1"/>
              <a:t>Integrity</a:t>
            </a:r>
            <a:r>
              <a:rPr lang="ru-RU" dirty="0"/>
              <a:t> </a:t>
            </a:r>
            <a:r>
              <a:rPr lang="ru-RU" dirty="0" err="1"/>
              <a:t>Check</a:t>
            </a:r>
            <a:r>
              <a:rPr lang="ru-RU" dirty="0"/>
              <a:t> для проверки целостности сообщений, который блокирует станцию на 60 секунд, если были посланы в течение 60 секунд два сообщения не прошедших проверку целостности. С учетом всех доработок и усовершенствований TKIP все равно не считается </a:t>
            </a:r>
            <a:r>
              <a:rPr lang="ru-RU" dirty="0" err="1"/>
              <a:t>криптостойким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en-US" b="1" dirty="0"/>
              <a:t>CKIP-</a:t>
            </a:r>
            <a:r>
              <a:rPr lang="ru-RU" b="1" dirty="0"/>
              <a:t>шифрование</a:t>
            </a:r>
            <a:r>
              <a:rPr lang="en-US" b="1" dirty="0"/>
              <a:t> (</a:t>
            </a:r>
            <a:r>
              <a:rPr lang="ru-RU" b="1" dirty="0" err="1"/>
              <a:t>англ</a:t>
            </a:r>
            <a:r>
              <a:rPr lang="en-US" b="1" dirty="0"/>
              <a:t>. Cisco Key Integrity Protocol):</a:t>
            </a:r>
            <a:endParaRPr lang="ru-RU" b="1" dirty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     Имеет </a:t>
            </a:r>
            <a:r>
              <a:rPr lang="ru-RU" dirty="0"/>
              <a:t>сходства с протоколом TKIP. Создан компанией </a:t>
            </a:r>
            <a:r>
              <a:rPr lang="ru-RU" dirty="0" err="1"/>
              <a:t>Cisco</a:t>
            </a:r>
            <a:r>
              <a:rPr lang="ru-RU" dirty="0"/>
              <a:t>. Используется протокол CMIC (англ. </a:t>
            </a:r>
            <a:r>
              <a:rPr lang="ru-RU" dirty="0" err="1"/>
              <a:t>Cisco</a:t>
            </a:r>
            <a:r>
              <a:rPr lang="ru-RU" dirty="0"/>
              <a:t> </a:t>
            </a:r>
            <a:r>
              <a:rPr lang="ru-RU" dirty="0" err="1"/>
              <a:t>Message</a:t>
            </a:r>
            <a:r>
              <a:rPr lang="ru-RU" dirty="0"/>
              <a:t> </a:t>
            </a:r>
            <a:r>
              <a:rPr lang="ru-RU" dirty="0" err="1"/>
              <a:t>Integrity</a:t>
            </a:r>
            <a:r>
              <a:rPr lang="ru-RU" dirty="0"/>
              <a:t> </a:t>
            </a:r>
            <a:r>
              <a:rPr lang="ru-RU" dirty="0" err="1"/>
              <a:t>Check</a:t>
            </a:r>
            <a:r>
              <a:rPr lang="ru-RU" dirty="0"/>
              <a:t>) для проверки целостности сообщений.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WPA</a:t>
            </a:r>
            <a:endParaRPr lang="ru-RU" b="1" dirty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WPA </a:t>
            </a:r>
            <a:r>
              <a:rPr lang="ru-RU" sz="2400" dirty="0"/>
              <a:t>и WPA2 (</a:t>
            </a:r>
            <a:r>
              <a:rPr lang="ru-RU" sz="2400" dirty="0" err="1"/>
              <a:t>Wi-Fi</a:t>
            </a:r>
            <a:r>
              <a:rPr lang="ru-RU" sz="2400" dirty="0"/>
              <a:t> </a:t>
            </a:r>
            <a:r>
              <a:rPr lang="ru-RU" sz="2400" dirty="0" err="1"/>
              <a:t>Protected</a:t>
            </a:r>
            <a:r>
              <a:rPr lang="ru-RU" sz="2400" dirty="0"/>
              <a:t> </a:t>
            </a:r>
            <a:r>
              <a:rPr lang="ru-RU" sz="2400" dirty="0" err="1"/>
              <a:t>Access</a:t>
            </a:r>
            <a:r>
              <a:rPr lang="ru-RU" sz="2400" dirty="0"/>
              <a:t>) — представляет собой обновлённую программу сертификации устройств беспроводной связи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</a:t>
            </a:r>
            <a:r>
              <a:rPr lang="ru-RU" sz="2400" dirty="0" smtClean="0"/>
              <a:t>Некоторые </a:t>
            </a:r>
            <a:r>
              <a:rPr lang="ru-RU" sz="2400" dirty="0" smtClean="0"/>
              <a:t>отличительные особенности WPA:</a:t>
            </a:r>
          </a:p>
          <a:p>
            <a:pPr lvl="1">
              <a:buNone/>
            </a:pPr>
            <a:r>
              <a:rPr lang="ru-RU" sz="1600" dirty="0" smtClean="0"/>
              <a:t> </a:t>
            </a:r>
            <a:endParaRPr lang="ru-RU" sz="2000" dirty="0" smtClean="0"/>
          </a:p>
          <a:p>
            <a:pPr lvl="1"/>
            <a:r>
              <a:rPr lang="ru-RU" sz="2000" dirty="0" smtClean="0"/>
              <a:t>    усовершенствованная схема шифрования RC4</a:t>
            </a:r>
          </a:p>
          <a:p>
            <a:pPr lvl="1"/>
            <a:r>
              <a:rPr lang="ru-RU" sz="2000" dirty="0" smtClean="0"/>
              <a:t>    обязательная аутентификация с использованием EAP.</a:t>
            </a:r>
          </a:p>
          <a:p>
            <a:pPr lvl="1"/>
            <a:r>
              <a:rPr lang="ru-RU" sz="2000" dirty="0" smtClean="0"/>
              <a:t>    система централизованного управления безопасностью, возможность использования в действующих корпоративных политиках безопасности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>
              <a:buNone/>
            </a:pPr>
            <a:r>
              <a:rPr lang="en-US" sz="2200" dirty="0" smtClean="0"/>
              <a:t>      </a:t>
            </a:r>
            <a:r>
              <a:rPr lang="ru-RU" sz="2200" dirty="0" err="1" smtClean="0"/>
              <a:t>Wi-Fi</a:t>
            </a:r>
            <a:r>
              <a:rPr lang="ru-RU" sz="2200" dirty="0" smtClean="0"/>
              <a:t> </a:t>
            </a:r>
            <a:r>
              <a:rPr lang="ru-RU" sz="2200" dirty="0" err="1" smtClean="0"/>
              <a:t>Alliance</a:t>
            </a:r>
            <a:r>
              <a:rPr lang="ru-RU" sz="2200" dirty="0" smtClean="0"/>
              <a:t> даёт следующую формулу для определения сути WPA</a:t>
            </a:r>
            <a:r>
              <a:rPr lang="ru-RU" sz="2200" dirty="0" smtClean="0"/>
              <a:t>:</a:t>
            </a:r>
            <a:r>
              <a:rPr lang="en-US" sz="2200" dirty="0" smtClean="0"/>
              <a:t>   </a:t>
            </a:r>
            <a:r>
              <a:rPr lang="ru-RU" sz="2200" dirty="0" smtClean="0"/>
              <a:t>WPA </a:t>
            </a:r>
            <a:r>
              <a:rPr lang="ru-RU" sz="2200" dirty="0" smtClean="0"/>
              <a:t>= 802.1X + EAP + TKIP + MIC</a:t>
            </a:r>
          </a:p>
          <a:p>
            <a:pPr lvl="1"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b="1" dirty="0" smtClean="0"/>
              <a:t>WPA </a:t>
            </a:r>
            <a:r>
              <a:rPr lang="ru-RU" sz="2000" b="1" dirty="0" smtClean="0"/>
              <a:t>имеет упрощённый режим. </a:t>
            </a:r>
            <a:r>
              <a:rPr lang="ru-RU" sz="2000" dirty="0" smtClean="0"/>
              <a:t>Он получил название </a:t>
            </a:r>
            <a:r>
              <a:rPr lang="ru-RU" sz="2000" dirty="0" err="1" smtClean="0"/>
              <a:t>Pre-Shared</a:t>
            </a:r>
            <a:r>
              <a:rPr lang="ru-RU" sz="2000" dirty="0" smtClean="0"/>
              <a:t> </a:t>
            </a:r>
            <a:r>
              <a:rPr lang="ru-RU" sz="2000" dirty="0" err="1" smtClean="0"/>
              <a:t>Key</a:t>
            </a:r>
            <a:r>
              <a:rPr lang="ru-RU" sz="2000" dirty="0" smtClean="0"/>
              <a:t> (WPA-PSK). При применении режима PSK необходимо ввести один пароль для каждого отдельного узла беспроводной сети (беспроводные </a:t>
            </a:r>
            <a:r>
              <a:rPr lang="ru-RU" sz="2000" dirty="0" err="1" smtClean="0"/>
              <a:t>маршрутизаторы</a:t>
            </a:r>
            <a:r>
              <a:rPr lang="ru-RU" sz="2000" dirty="0" smtClean="0"/>
              <a:t>, точки доступа, мосты, клиентские адаптеры). Если пароли совпадают с записями в базе, пользователь получит разрешение на доступ в сеть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b="1" dirty="0" smtClean="0"/>
              <a:t>TKIP</a:t>
            </a:r>
            <a:r>
              <a:rPr lang="ru-RU" sz="2000" b="1" dirty="0" smtClean="0"/>
              <a:t>, MIC и 802.1X (части уравнения WPA) внесли свою лепту в усиление шифрования данных сетей, использующих WPA</a:t>
            </a:r>
            <a:r>
              <a:rPr lang="ru-RU" sz="2000" b="1" dirty="0" smtClean="0"/>
              <a:t>.</a:t>
            </a:r>
            <a:endParaRPr lang="en-US" sz="2000" b="1" dirty="0" smtClean="0"/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b="1" dirty="0" smtClean="0"/>
              <a:t>TKIP</a:t>
            </a:r>
            <a:r>
              <a:rPr lang="ru-RU" sz="2000" dirty="0" smtClean="0"/>
              <a:t> </a:t>
            </a:r>
            <a:r>
              <a:rPr lang="ru-RU" sz="2000" dirty="0" smtClean="0"/>
              <a:t>отвечает за увеличение размера ключа с 40 до 128 бит, а также за замену одного статического ключа WEP ключами, которые автоматически генерируются и рассылаются сервером аутентификации. 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       </a:t>
            </a:r>
            <a:r>
              <a:rPr lang="ru-RU" sz="2000" dirty="0" smtClean="0"/>
              <a:t>Другим </a:t>
            </a:r>
            <a:r>
              <a:rPr lang="ru-RU" sz="2000" dirty="0" smtClean="0"/>
              <a:t>важным механизмом является проверка целостности сообщений </a:t>
            </a:r>
            <a:r>
              <a:rPr lang="ru-RU" sz="2000" b="1" dirty="0" smtClean="0"/>
              <a:t>(</a:t>
            </a:r>
            <a:r>
              <a:rPr lang="ru-RU" sz="2000" b="1" dirty="0" err="1" smtClean="0"/>
              <a:t>Message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Integrity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Check</a:t>
            </a:r>
            <a:r>
              <a:rPr lang="ru-RU" sz="2000" b="1" dirty="0" smtClean="0"/>
              <a:t>, MIC). </a:t>
            </a:r>
            <a:r>
              <a:rPr lang="ru-RU" sz="2000" dirty="0" smtClean="0"/>
              <a:t>Её используют для предотвращения перехвата пакетов данных, содержание которых может быть изменено, а модифицированный пакет вновь передан по сети.</a:t>
            </a:r>
            <a:endParaRPr lang="ru-RU" sz="2000" b="1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1029</Words>
  <Application>Microsoft Office PowerPoint</Application>
  <PresentationFormat>Экран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Методы ограничения доступа</vt:lpstr>
      <vt:lpstr>Методы аутентификации</vt:lpstr>
      <vt:lpstr>Методы шифрования</vt:lpstr>
      <vt:lpstr>Слайд 4</vt:lpstr>
      <vt:lpstr>Слайд 5</vt:lpstr>
      <vt:lpstr>Существуют решения, делающие сеть безопасной саму по себе</vt:lpstr>
      <vt:lpstr>Слайд 7</vt:lpstr>
      <vt:lpstr>Слайд 8</vt:lpstr>
      <vt:lpstr>Слайд 9</vt:lpstr>
      <vt:lpstr>Уязвимости WPA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8. Защита в Wi-Fi сетях </dc:title>
  <dc:creator>raz</dc:creator>
  <cp:lastModifiedBy>raz</cp:lastModifiedBy>
  <cp:revision>14</cp:revision>
  <dcterms:created xsi:type="dcterms:W3CDTF">2018-03-19T19:17:37Z</dcterms:created>
  <dcterms:modified xsi:type="dcterms:W3CDTF">2018-03-20T04:52:55Z</dcterms:modified>
</cp:coreProperties>
</file>