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ann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4572032"/>
          </a:xfrm>
        </p:spPr>
        <p:txBody>
          <a:bodyPr>
            <a:normAutofit/>
          </a:bodyPr>
          <a:lstStyle/>
          <a:p>
            <a:r>
              <a:rPr lang="en-US" b="1" dirty="0" smtClean="0"/>
              <a:t>DNS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 </a:t>
            </a:r>
            <a:r>
              <a:rPr lang="en-US" b="1" dirty="0" smtClean="0"/>
              <a:t>Domain Name System 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ru-RU" sz="2700" dirty="0" smtClean="0"/>
              <a:t> </a:t>
            </a:r>
            <a:r>
              <a:rPr lang="ru-RU" sz="2700" dirty="0" smtClean="0"/>
              <a:t>Основная цель DNS — это отображение доменных имен в IP адреса и наоборот — IP в DNS. </a:t>
            </a:r>
            <a:endParaRPr lang="ru-RU" sz="2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91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-14283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Запросы DNS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В DNS имеются следующие типы запросов: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итеративный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(он же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прямой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),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обратный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рекурсивный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Итеративный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(он же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прямой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, он же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нерекурсивный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запрос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посылает доменное имя DNS серверу и просит вернуть либо IP адрес этого домена, либо имя DNS сервера,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авторитативного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для этого домена. При этом, сервер DNS не опрашивает другие серверы для получения ответа. Так работают корневые и TLD серверы.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Рекурсивный запрос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посылает DNS серверу доменное имя и просит возвратить IP адрес запрошенного домена. При этом сервер может обращаться к другим DNS серверам.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Обратный запрос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посылает IP  и просит вернуть доменное имя.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 descr="imag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14422"/>
            <a:ext cx="9144000" cy="3714776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615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-14283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charset="-52"/>
                <a:cs typeface="Arial" pitchFamily="34" charset="0"/>
              </a:rPr>
              <a:t>Ответы DNS сервера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Ответы DNS бывают следующего типа: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Авторитативный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ответ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authoritative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response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приходит от серверов, являющихся ответственными за зону.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Неавторитативный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ответ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non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authoritative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response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приходит от серверов, которые не отвечают за зону (от кэширующих).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-52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Ответ DNS обычно содержит следующую информацию: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Запись заголовка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— служебную информацию о запросе.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Запись запроса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— повторяет отправленный запрос.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Запись ответа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— собственно, сам ответ.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Записи авторитетных серверов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— информацию об авторитетных серверах, хранящих информацию по текущему запросу.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-52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Дополнительную информацию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— дополнительные записи, например адреса NS-серверов.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-180917"/>
            <a:ext cx="9144000" cy="239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-14283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charset="-52"/>
                <a:cs typeface="Arial" pitchFamily="34" charset="0"/>
              </a:rPr>
              <a:t>Обратное преобразование имен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DNS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используется в первую очередь для преобразования доменных имён в IP-адреса, но он также может выполнять обратный процесс, называемый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Обратное преобразование имен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или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обратным отображением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. Т.к. записи в прямой базе DNS структурированы иерархически по доменным именам,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DNS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не может эффективно выполнять поиск по IP адресу в такой базе.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Для обратного преобразования в DNS используется специальный домен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in-addr.arpa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image1.png" descr="imag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2214554"/>
            <a:ext cx="7572428" cy="4643446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639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-14283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charset="-52"/>
                <a:cs typeface="Arial" pitchFamily="34" charset="0"/>
              </a:rPr>
              <a:t>Регистрация доменных имен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666666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Регистрация доменов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— это действие, посредством которого клиент сообщает регистратору, каким DNS-серверам следует делегировать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поддомен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, и также снабжает регистратора контактной и платежной информацией. Регистратор передает информацию в соответствующий реестр. Чаще всего, это процесс внесения в реестр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зоны первого уровня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(то есть в TLD зоны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com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или др.), записи о новом доменном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подимени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Регистратор доменных имён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— это организация, имеющая полномочия создавать (регистрировать) новые доменные имена и продлевать срок действия уже существующих доменных имён в домене, для которого установлена обязательная регистрация.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Уровни доменов, для которых необходима обязательная регистрация лица, ответственного за домен, следующие: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корневой домен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все домены первого уровня (TLD)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некоторые домены второго уровня (например,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com.ru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или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co.uk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Регистратором для корневого домена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является организация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  <a:hlinkClick r:id="rId2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  <a:hlinkClick r:id="rId2"/>
              </a:rPr>
              <a:t>ICANN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. Чтобы стать регистратором доменов в зонах второго уровня (.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com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.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net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.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org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.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biz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.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info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.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name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.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mobi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.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asia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.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aero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.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tel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.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travel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.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jobs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Arial" pitchFamily="34" charset="0"/>
                <a:cs typeface="Arial" pitchFamily="34" charset="0"/>
              </a:rPr>
              <a:t> ...), необходимо получить аккредитацию ICANN.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4214818"/>
            <a:ext cx="9358314" cy="2643206"/>
          </a:xfrm>
        </p:spPr>
        <p:txBody>
          <a:bodyPr>
            <a:normAutofit fontScale="55000" lnSpcReduction="20000"/>
          </a:bodyPr>
          <a:lstStyle/>
          <a:p>
            <a:pPr algn="just"/>
            <a:endParaRPr lang="ru-RU" dirty="0" smtClean="0"/>
          </a:p>
          <a:p>
            <a:pPr algn="just">
              <a:buNone/>
            </a:pPr>
            <a:r>
              <a:rPr lang="ru-RU" sz="4200" dirty="0" smtClean="0"/>
              <a:t> </a:t>
            </a:r>
            <a:r>
              <a:rPr lang="ru-RU" sz="4200" dirty="0" smtClean="0"/>
              <a:t>     Доменная </a:t>
            </a:r>
            <a:r>
              <a:rPr lang="ru-RU" sz="4200" dirty="0" smtClean="0"/>
              <a:t>структура DNS представляет собой древовидную иерархию, состоящую </a:t>
            </a:r>
            <a:r>
              <a:rPr lang="ru-RU" sz="4200" dirty="0" smtClean="0"/>
              <a:t>из узлов</a:t>
            </a:r>
            <a:r>
              <a:rPr lang="ru-RU" sz="4200" dirty="0" smtClean="0"/>
              <a:t>, зон, доменов, </a:t>
            </a:r>
            <a:r>
              <a:rPr lang="ru-RU" sz="4200" dirty="0" err="1" smtClean="0"/>
              <a:t>поддоменов</a:t>
            </a:r>
            <a:r>
              <a:rPr lang="ru-RU" sz="4200" dirty="0" smtClean="0"/>
              <a:t> и др. элементов, о которых ниже пойдет речь</a:t>
            </a:r>
            <a:r>
              <a:rPr lang="ru-RU" sz="4200" dirty="0" smtClean="0"/>
              <a:t>. «</a:t>
            </a:r>
            <a:r>
              <a:rPr lang="ru-RU" sz="4200" dirty="0" smtClean="0"/>
              <a:t>Вершиной» доменной структуры является корневая зона. Настройки </a:t>
            </a:r>
            <a:r>
              <a:rPr lang="ru-RU" sz="4200" dirty="0" smtClean="0"/>
              <a:t>корневой зоны расположены </a:t>
            </a:r>
            <a:r>
              <a:rPr lang="ru-RU" sz="4200" dirty="0" smtClean="0"/>
              <a:t>на множестве серверов/зеркал, размещенных </a:t>
            </a:r>
            <a:r>
              <a:rPr lang="ru-RU" sz="4200" dirty="0" smtClean="0"/>
              <a:t>по</a:t>
            </a:r>
            <a:r>
              <a:rPr lang="en-US" sz="4200" dirty="0" smtClean="0"/>
              <a:t> </a:t>
            </a:r>
            <a:r>
              <a:rPr lang="ru-RU" sz="4200" dirty="0" smtClean="0"/>
              <a:t>всему </a:t>
            </a:r>
            <a:r>
              <a:rPr lang="ru-RU" sz="4200" dirty="0" smtClean="0"/>
              <a:t>миру </a:t>
            </a:r>
            <a:r>
              <a:rPr lang="ru-RU" sz="4200" dirty="0" smtClean="0"/>
              <a:t>и </a:t>
            </a:r>
            <a:r>
              <a:rPr lang="en-US" sz="4200" dirty="0" smtClean="0"/>
              <a:t>c</a:t>
            </a:r>
            <a:r>
              <a:rPr lang="ru-RU" sz="4200" dirty="0" smtClean="0"/>
              <a:t>одержат </a:t>
            </a:r>
            <a:r>
              <a:rPr lang="ru-RU" sz="4200" dirty="0" smtClean="0"/>
              <a:t>информацию о всех серверах корневой зоны, а так же отвечающих </a:t>
            </a:r>
            <a:r>
              <a:rPr lang="ru-RU" sz="4200" dirty="0" smtClean="0"/>
              <a:t>за д</a:t>
            </a:r>
            <a:r>
              <a:rPr lang="ru-RU" sz="4200" b="1" dirty="0" smtClean="0"/>
              <a:t>омены первого уровня (</a:t>
            </a:r>
            <a:r>
              <a:rPr lang="ru-RU" sz="4200" b="1" dirty="0" err="1" smtClean="0"/>
              <a:t>ru</a:t>
            </a:r>
            <a:r>
              <a:rPr lang="ru-RU" sz="4200" b="1" dirty="0" smtClean="0"/>
              <a:t>, </a:t>
            </a:r>
            <a:r>
              <a:rPr lang="ru-RU" sz="4200" b="1" dirty="0" err="1" smtClean="0"/>
              <a:t>net</a:t>
            </a:r>
            <a:r>
              <a:rPr lang="ru-RU" sz="4200" b="1" dirty="0" smtClean="0"/>
              <a:t>, </a:t>
            </a:r>
            <a:r>
              <a:rPr lang="ru-RU" sz="4200" b="1" dirty="0" err="1" smtClean="0"/>
              <a:t>org</a:t>
            </a:r>
            <a:r>
              <a:rPr lang="ru-RU" sz="4200" b="1" dirty="0" smtClean="0"/>
              <a:t> и </a:t>
            </a:r>
            <a:r>
              <a:rPr lang="ru-RU" sz="4200" b="1" dirty="0" err="1" smtClean="0"/>
              <a:t>др</a:t>
            </a:r>
            <a:r>
              <a:rPr lang="ru-RU" sz="4200" b="1" dirty="0" smtClean="0"/>
              <a:t>).       </a:t>
            </a:r>
            <a:r>
              <a:rPr lang="en-US" sz="4200" b="1" dirty="0" smtClean="0">
                <a:solidFill>
                  <a:srgbClr val="FF0000"/>
                </a:solidFill>
              </a:rPr>
              <a:t>https</a:t>
            </a:r>
            <a:r>
              <a:rPr lang="en-US" sz="4200" b="1" dirty="0" smtClean="0">
                <a:solidFill>
                  <a:srgbClr val="FF0000"/>
                </a:solidFill>
              </a:rPr>
              <a:t>://root-servers.org</a:t>
            </a:r>
            <a:endParaRPr lang="ru-RU" sz="4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71462"/>
            <a:ext cx="8572560" cy="457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Основные понятия </a:t>
            </a:r>
            <a:r>
              <a:rPr lang="ru-RU" b="1" dirty="0" smtClean="0"/>
              <a:t>DNS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Зона — это любая часть дерева системы доменных имен, размещаемая как единое целое на некотором DNS-сервере. </a:t>
            </a:r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В </a:t>
            </a:r>
            <a:r>
              <a:rPr lang="ru-RU" b="1" dirty="0" smtClean="0"/>
              <a:t>каждой зоне имеется, по крайней мере, один авторитетный сервер DNS, который хранит ВСЮ информацию о зоне, за которую он отвечает. </a:t>
            </a:r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Домен — это именованная ветвь или поддерево в дереве имен DNS, то есть это определенный узел, включающий в себя все подчиненные узлы.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3579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FQDN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Fully</a:t>
            </a:r>
            <a:r>
              <a:rPr lang="ru-RU" i="1" dirty="0" smtClean="0"/>
              <a:t> </a:t>
            </a:r>
            <a:r>
              <a:rPr lang="ru-RU" i="1" dirty="0" err="1" smtClean="0"/>
              <a:t>Qualifed</a:t>
            </a:r>
            <a:r>
              <a:rPr lang="ru-RU" i="1" dirty="0" smtClean="0"/>
              <a:t> </a:t>
            </a:r>
            <a:r>
              <a:rPr lang="ru-RU" i="1" dirty="0" err="1" smtClean="0"/>
              <a:t>Domain</a:t>
            </a:r>
            <a:r>
              <a:rPr lang="ru-RU" i="1" dirty="0" smtClean="0"/>
              <a:t> </a:t>
            </a:r>
            <a:r>
              <a:rPr lang="ru-RU" i="1" dirty="0" err="1" smtClean="0"/>
              <a:t>Name</a:t>
            </a:r>
            <a:r>
              <a:rPr lang="ru-RU" dirty="0" smtClean="0"/>
              <a:t>, </a:t>
            </a:r>
            <a:r>
              <a:rPr lang="ru-RU" dirty="0" smtClean="0"/>
              <a:t>полностью</a:t>
            </a:r>
          </a:p>
          <a:p>
            <a:pPr>
              <a:buNone/>
            </a:pPr>
            <a:r>
              <a:rPr lang="ru-RU" dirty="0" smtClean="0"/>
              <a:t>определённое </a:t>
            </a:r>
            <a:r>
              <a:rPr lang="ru-RU" dirty="0" smtClean="0"/>
              <a:t>имя домена) — это имя </a:t>
            </a:r>
            <a:r>
              <a:rPr lang="ru-RU" dirty="0" smtClean="0"/>
              <a:t>домена,</a:t>
            </a:r>
          </a:p>
          <a:p>
            <a:pPr>
              <a:buNone/>
            </a:pPr>
            <a:r>
              <a:rPr lang="ru-RU" b="1" dirty="0" smtClean="0"/>
              <a:t>однозначно</a:t>
            </a:r>
            <a:r>
              <a:rPr lang="ru-RU" dirty="0" smtClean="0"/>
              <a:t> </a:t>
            </a:r>
            <a:r>
              <a:rPr lang="ru-RU" dirty="0" smtClean="0"/>
              <a:t>определяющее доменное имя и </a:t>
            </a:r>
            <a:r>
              <a:rPr lang="ru-RU" dirty="0" smtClean="0"/>
              <a:t>включающее</a:t>
            </a:r>
          </a:p>
          <a:p>
            <a:pPr>
              <a:buNone/>
            </a:pPr>
            <a:r>
              <a:rPr lang="ru-RU" dirty="0" smtClean="0"/>
              <a:t> в </a:t>
            </a:r>
            <a:r>
              <a:rPr lang="ru-RU" dirty="0" smtClean="0"/>
              <a:t>себя имена всех родительских доменов иерархии DNS, </a:t>
            </a:r>
            <a:r>
              <a:rPr lang="ru-RU" b="1" dirty="0" smtClean="0"/>
              <a:t>в</a:t>
            </a:r>
          </a:p>
          <a:p>
            <a:pPr>
              <a:buNone/>
            </a:pPr>
            <a:r>
              <a:rPr lang="ru-RU" b="1" dirty="0" smtClean="0"/>
              <a:t>том </a:t>
            </a:r>
            <a:r>
              <a:rPr lang="ru-RU" b="1" dirty="0" smtClean="0"/>
              <a:t>числе и корневого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mail.k-max.name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|     </a:t>
            </a:r>
            <a:r>
              <a:rPr lang="ru-RU" dirty="0" smtClean="0"/>
              <a:t>| </a:t>
            </a:r>
            <a:r>
              <a:rPr lang="ru-RU" dirty="0" smtClean="0"/>
              <a:t>    </a:t>
            </a:r>
            <a:r>
              <a:rPr lang="ru-RU" dirty="0" smtClean="0"/>
              <a:t>|  </a:t>
            </a:r>
            <a:r>
              <a:rPr lang="ru-RU" dirty="0" smtClean="0"/>
              <a:t>|  |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|     </a:t>
            </a:r>
            <a:r>
              <a:rPr lang="ru-RU" dirty="0" smtClean="0"/>
              <a:t>| </a:t>
            </a:r>
            <a:r>
              <a:rPr lang="ru-RU" dirty="0" smtClean="0"/>
              <a:t>    </a:t>
            </a:r>
            <a:r>
              <a:rPr lang="ru-RU" dirty="0" smtClean="0"/>
              <a:t>|  </a:t>
            </a:r>
            <a:r>
              <a:rPr lang="ru-RU" dirty="0" smtClean="0"/>
              <a:t>|  +-</a:t>
            </a:r>
            <a:r>
              <a:rPr lang="ru-RU" dirty="0" smtClean="0"/>
              <a:t>корневой домен</a:t>
            </a:r>
          </a:p>
          <a:p>
            <a:pPr>
              <a:buNone/>
            </a:pPr>
            <a:r>
              <a:rPr lang="ru-RU" dirty="0" smtClean="0"/>
              <a:t>      |     </a:t>
            </a:r>
            <a:r>
              <a:rPr lang="ru-RU" dirty="0" smtClean="0"/>
              <a:t>|  </a:t>
            </a:r>
            <a:r>
              <a:rPr lang="ru-RU" dirty="0" smtClean="0"/>
              <a:t>   |  </a:t>
            </a:r>
            <a:r>
              <a:rPr lang="ru-RU" dirty="0" smtClean="0"/>
              <a:t>+---домен первого уровня</a:t>
            </a:r>
          </a:p>
          <a:p>
            <a:pPr>
              <a:buNone/>
            </a:pPr>
            <a:r>
              <a:rPr lang="ru-RU" dirty="0" smtClean="0"/>
              <a:t>      |     </a:t>
            </a:r>
            <a:r>
              <a:rPr lang="ru-RU" dirty="0" smtClean="0"/>
              <a:t>| </a:t>
            </a:r>
            <a:r>
              <a:rPr lang="ru-RU" dirty="0" smtClean="0"/>
              <a:t>    </a:t>
            </a:r>
            <a:r>
              <a:rPr lang="ru-RU" dirty="0" smtClean="0"/>
              <a:t>+------точка, разделяющая домены/части FQDN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|     </a:t>
            </a:r>
            <a:r>
              <a:rPr lang="ru-RU" dirty="0" smtClean="0"/>
              <a:t>+---------домен второго уровня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+---------------</a:t>
            </a:r>
            <a:r>
              <a:rPr lang="ru-RU" dirty="0" err="1" smtClean="0"/>
              <a:t>поддомен</a:t>
            </a:r>
            <a:r>
              <a:rPr lang="ru-RU" dirty="0" smtClean="0"/>
              <a:t>/домен третьего уровня, </a:t>
            </a:r>
            <a:r>
              <a:rPr lang="ru-RU" dirty="0" smtClean="0"/>
              <a:t>  возможно имя </a:t>
            </a:r>
            <a:r>
              <a:rPr lang="ru-RU" dirty="0" smtClean="0"/>
              <a:t>хоста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Домены первого/верхнего уровня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, они же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TLD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, они же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Top-Level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Domain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 К данным доменам относятся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национальные домены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(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ru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ua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др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общие домены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(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com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,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net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,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др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). Существуют так же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специализированные домены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, которые не опубликованы в системе DNS, но используются программами (домен .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onion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используется анонимной сетью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Tor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для перехвата и последующей маршрутизации обращений к скрытым сервисам этой сети). Еще есть т.н.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зарезервированные доменные имена,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определенные в RFC 2606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Reserved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Top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Level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DNS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Names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— Зарезервированные имена доменов верхнего уровня) определяет названия доменов, которые следует использовать в качестве примеров (например, в документации), а также для тестирования. К таким именам относятся например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example.com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example.org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example.net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, а также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test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invalid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и др. Ниже по иерархии, как видно, идут домены третьего уровня и т.д. Заканчивается доменная иерархия —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именами хостов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, которые задаются соответствующими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ресурсными записями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или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хостовыми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записями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674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-14283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Ресурсные записи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Ресурсная запись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— это единица хранения и передачи информации в DNS. Каждая такая запись несет в себе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информацию соответствия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какого-то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имени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и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служебной информации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в DNS, например соответствие имени домена — IP адреса.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Запись ресурса состоит из следующих полей: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имя (NAME)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— доменное имя, к которому привязана или которому «принадлежит» данная ресурсная запись, либо IP адрес. При отсутствии данного поля, запись ресурса наследуется от предыдущей записи.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Time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To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Live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(TTL)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— дословно «время жизни» записи, время хранения записи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кэше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DNS (после указанного времени запись удаляется), данное поле может не указываться в индивидуальных записях ресурсов, но тогда оно должно быть указано в начале файла зоны и будет наследоваться всеми записями.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класс (CLASS)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— определяет тип сети, (в 99,99% случаях используется IN (что обозначает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Internet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). Данное поле было создано из предположения, что DNS может работать и в других типах сетей, кроме TCP/IP)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тип (TYPE)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— тип записи синтаксис и назначение записи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данные (DATA)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— различная информация, формат и синтаксис которой определяется типом.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Наиболее часто применяемые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ресурсные записи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— (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address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record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/запись адреса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) отображают имя хоста (доменное имя) на адрес IPv4.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k-max.name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         	86400   IN  	A   	81.177.139.65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AAAA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IPv6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address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record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) аналогична записи A, но для IPv6.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NAME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(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canonical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name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record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/каноническая запись имени (псевдоним)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) — отображает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алиас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на реальное имя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ftp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        	86400   IN  	CNAME   	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www.k-max.name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MX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(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mail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exchange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) — указывает хосты для доставки почты, адресованной домену.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k-max.name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         	17790   IN  	MX  	10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mx.k-max.name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k-max.name.         	17790   IN  	MX  	20 mx2.k-max.name.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NS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(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name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server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/сервер имён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) указывает на DNS-сервер, обслуживающий данный домен.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name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               	5772	IN  	NS  	l6.nstld.com.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name.               	5772	IN  	NS  	m6.nstld.com.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name.               	5772	IN  	NS  	c6.nstld.com.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зону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k-max.name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обслуживают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: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k-max.name.         	1577	IN  	NS  	ns2.jino.ru.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k-max.name.         	1577	IN  	NS  	ns1.jino.ru.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PTR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(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pointer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) — отображает IP-адрес в доменное имя (о данном типе записи поговорим ниже в разделе обратного преобразования имен).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SOA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(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Start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of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Authority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/начальная запись зоны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) — описывает основные/начальные настройки зоны, можно сказать,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определяет зону ответственности данного сервера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 Для каждой зоны должна существовать только одна запись SOA и она должна быть первая.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k-max.name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         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86400   IN  	SOA 	ns1.jino.ru. hostmaster.jino.ru. 2011032003 28800 7200 604800 86400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SRV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(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server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selection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) — указывают на сервера, обеспечивающие работу тех или иных служб в данном домене (например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Jabber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Active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Directory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Серверы </a:t>
            </a:r>
            <a:r>
              <a:rPr lang="ru-RU" sz="2400" b="1" dirty="0" smtClean="0"/>
              <a:t>DNS</a:t>
            </a:r>
          </a:p>
          <a:p>
            <a:endParaRPr lang="ru-RU" sz="2400" b="1" dirty="0" smtClean="0"/>
          </a:p>
          <a:p>
            <a:r>
              <a:rPr lang="ru-RU" sz="2000" dirty="0" smtClean="0"/>
              <a:t> </a:t>
            </a:r>
          </a:p>
          <a:p>
            <a:r>
              <a:rPr lang="ru-RU" sz="2000" b="1" dirty="0" smtClean="0"/>
              <a:t>Главный </a:t>
            </a:r>
            <a:r>
              <a:rPr lang="ru-RU" sz="2000" b="1" dirty="0" smtClean="0"/>
              <a:t>сервер DNS</a:t>
            </a:r>
            <a:r>
              <a:rPr lang="ru-RU" sz="2000" dirty="0" smtClean="0"/>
              <a:t> (он же </a:t>
            </a:r>
            <a:r>
              <a:rPr lang="ru-RU" sz="2000" i="1" dirty="0" smtClean="0"/>
              <a:t>первичный</a:t>
            </a:r>
            <a:r>
              <a:rPr lang="ru-RU" sz="2000" dirty="0" smtClean="0"/>
              <a:t>, он же </a:t>
            </a:r>
            <a:r>
              <a:rPr lang="ru-RU" sz="2000" i="1" dirty="0" err="1" smtClean="0"/>
              <a:t>master</a:t>
            </a:r>
            <a:r>
              <a:rPr lang="ru-RU" sz="2000" dirty="0" smtClean="0"/>
              <a:t>, он же </a:t>
            </a:r>
            <a:r>
              <a:rPr lang="ru-RU" sz="2000" i="1" dirty="0" err="1" smtClean="0"/>
              <a:t>primary</a:t>
            </a:r>
            <a:r>
              <a:rPr lang="ru-RU" sz="2000" dirty="0" smtClean="0"/>
              <a:t>) — это </a:t>
            </a:r>
            <a:r>
              <a:rPr lang="ru-RU" sz="2000" b="1" i="1" dirty="0" smtClean="0"/>
              <a:t>авторитетный сервер</a:t>
            </a:r>
            <a:r>
              <a:rPr lang="ru-RU" sz="2000" dirty="0" smtClean="0"/>
              <a:t> (иногда называют — </a:t>
            </a:r>
            <a:r>
              <a:rPr lang="ru-RU" sz="2000" dirty="0" err="1" smtClean="0"/>
              <a:t>авторитативный</a:t>
            </a:r>
            <a:r>
              <a:rPr lang="ru-RU" sz="2000" dirty="0" smtClean="0"/>
              <a:t>, как правильнее называть — не знаю), который хранит </a:t>
            </a:r>
            <a:r>
              <a:rPr lang="ru-RU" sz="2000" b="1" dirty="0" smtClean="0"/>
              <a:t>главную копию файла данных зоны</a:t>
            </a:r>
            <a:r>
              <a:rPr lang="ru-RU" sz="2000" dirty="0" smtClean="0"/>
              <a:t>, сопровождаемую администратором системы.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b="1" dirty="0" smtClean="0"/>
              <a:t>Вторичный сервер </a:t>
            </a:r>
            <a:r>
              <a:rPr lang="ru-RU" sz="2000" dirty="0" smtClean="0"/>
              <a:t>— тоже является </a:t>
            </a:r>
            <a:r>
              <a:rPr lang="ru-RU" sz="2000" b="1" i="1" dirty="0" smtClean="0"/>
              <a:t>авторитетным</a:t>
            </a:r>
            <a:r>
              <a:rPr lang="ru-RU" sz="2000" dirty="0" smtClean="0"/>
              <a:t>, но он копирует главный файл зоны с </a:t>
            </a:r>
            <a:r>
              <a:rPr lang="ru-RU" sz="2000" i="1" dirty="0" smtClean="0"/>
              <a:t>первичного сервера</a:t>
            </a:r>
            <a:r>
              <a:rPr lang="ru-RU" sz="2000" dirty="0" smtClean="0"/>
              <a:t>. </a:t>
            </a:r>
            <a:r>
              <a:rPr lang="ru-RU" sz="2000" b="1" dirty="0" smtClean="0"/>
              <a:t>Отличие</a:t>
            </a:r>
            <a:r>
              <a:rPr lang="ru-RU" sz="2000" dirty="0" smtClean="0"/>
              <a:t> </a:t>
            </a:r>
            <a:r>
              <a:rPr lang="ru-RU" sz="2000" i="1" dirty="0" smtClean="0"/>
              <a:t>главного </a:t>
            </a:r>
            <a:r>
              <a:rPr lang="ru-RU" sz="2000" dirty="0" smtClean="0"/>
              <a:t>от </a:t>
            </a:r>
            <a:r>
              <a:rPr lang="ru-RU" sz="2000" i="1" dirty="0" smtClean="0"/>
              <a:t>вторичного </a:t>
            </a:r>
            <a:r>
              <a:rPr lang="ru-RU" sz="2000" dirty="0" smtClean="0"/>
              <a:t>лишь в том, что главный загружает свою информацию из конфигурационных файлов зоны, а вторичный — загружает (получает) настройки зон — с главного сервера. 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b="1" dirty="0" smtClean="0"/>
              <a:t>Кэширующие серверы </a:t>
            </a:r>
            <a:r>
              <a:rPr lang="ru-RU" sz="2000" i="1" dirty="0" smtClean="0"/>
              <a:t>НЕ АВТОРИТЕТНЫ</a:t>
            </a:r>
            <a:r>
              <a:rPr lang="ru-RU" sz="2000" dirty="0" smtClean="0"/>
              <a:t>, данные серверы хранят в памяти (</a:t>
            </a:r>
            <a:r>
              <a:rPr lang="ru-RU" sz="2000" dirty="0" err="1" smtClean="0"/>
              <a:t>кэше</a:t>
            </a:r>
            <a:r>
              <a:rPr lang="ru-RU" sz="2000" dirty="0" smtClean="0"/>
              <a:t>), ответы на предыдущие запросы, если данный сервер получил запрос, то он сначала просматривает информацию в </a:t>
            </a:r>
            <a:r>
              <a:rPr lang="ru-RU" sz="2000" dirty="0" err="1" smtClean="0"/>
              <a:t>кэше</a:t>
            </a:r>
            <a:r>
              <a:rPr lang="ru-RU" sz="2000" dirty="0" smtClean="0"/>
              <a:t>, и если в </a:t>
            </a:r>
            <a:r>
              <a:rPr lang="ru-RU" sz="2000" dirty="0" err="1" smtClean="0"/>
              <a:t>кэше</a:t>
            </a:r>
            <a:r>
              <a:rPr lang="ru-RU" sz="2000" dirty="0" smtClean="0"/>
              <a:t> не оказалось необходимого ответа, то отправляет запрос вышестоящему серверу DNS.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png" descr="imag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57224" y="1708146"/>
            <a:ext cx="7786742" cy="3649680"/>
          </a:xfrm>
          <a:prstGeom prst="rect">
            <a:avLst/>
          </a:prstGeom>
          <a:ln/>
        </p:spPr>
      </p:pic>
      <p:sp>
        <p:nvSpPr>
          <p:cNvPr id="5" name="Прямоугольник 4"/>
          <p:cNvSpPr/>
          <p:nvPr/>
        </p:nvSpPr>
        <p:spPr>
          <a:xfrm>
            <a:off x="3357554" y="642918"/>
            <a:ext cx="2646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Клиенты DNS 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1095</Words>
  <PresentationFormat>Экран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DNS ( Domain Name System )  Основная цель DNS — это отображение доменных имен в IP адреса и наоборот — IP в DNS. </vt:lpstr>
      <vt:lpstr>Слайд 2</vt:lpstr>
      <vt:lpstr> Основные понятия DNS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 ( Domain Name System )  Основная цель DNS — это отображение доменных имен в IP адреса и наоборот — IP в DNS. </dc:title>
  <dc:creator>Ray</dc:creator>
  <cp:lastModifiedBy>Artem Antonov</cp:lastModifiedBy>
  <cp:revision>24</cp:revision>
  <dcterms:created xsi:type="dcterms:W3CDTF">2020-09-30T08:02:37Z</dcterms:created>
  <dcterms:modified xsi:type="dcterms:W3CDTF">2020-09-30T11:46:41Z</dcterms:modified>
</cp:coreProperties>
</file>