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8F40E-DBCA-477C-BA1C-90E3559C6DB5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8FBB-0F0C-46D0-95C9-FBEE0297C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2%D0%B5%D0%BB%D0%B5%D0%BC%D0%B5%D1%82%D1%80%D0%B8%D1%8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Лекция 9. </a:t>
            </a:r>
            <a:r>
              <a:rPr lang="ru-RU" b="1" dirty="0" err="1"/>
              <a:t>Mesh</a:t>
            </a:r>
            <a:r>
              <a:rPr lang="ru-RU" b="1" dirty="0"/>
              <a:t> сети</a:t>
            </a:r>
            <a:r>
              <a:rPr lang="ru-RU" b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    MDA-резервирование</a:t>
            </a:r>
            <a:r>
              <a:rPr lang="ru-RU" dirty="0" smtClean="0"/>
              <a:t>	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Детерминированный </a:t>
            </a:r>
            <a:r>
              <a:rPr lang="ru-RU" dirty="0" smtClean="0"/>
              <a:t>доступ в mesh-сети (</a:t>
            </a:r>
            <a:r>
              <a:rPr lang="ru-RU" dirty="0" err="1" smtClean="0"/>
              <a:t>Mesh</a:t>
            </a:r>
            <a:r>
              <a:rPr lang="ru-RU" dirty="0" smtClean="0"/>
              <a:t> </a:t>
            </a:r>
            <a:r>
              <a:rPr lang="ru-RU" dirty="0" err="1" smtClean="0"/>
              <a:t>Deterministic</a:t>
            </a:r>
            <a:r>
              <a:rPr lang="ru-RU" dirty="0" smtClean="0"/>
              <a:t> </a:t>
            </a:r>
            <a:r>
              <a:rPr lang="ru-RU" dirty="0" err="1" smtClean="0"/>
              <a:t>Access</a:t>
            </a:r>
            <a:r>
              <a:rPr lang="ru-RU" dirty="0" smtClean="0"/>
              <a:t> – MDA) – это опциональный механизм, позволяющий получать доступ к среде в заранее зарезервированные временные интервалы. Это снижает конкуренцию доступа к среде передачи, что позволяет существенно увеличить вероятность своевременной доставки данных, чувствительных к задержкам (аудио и </a:t>
            </a:r>
            <a:r>
              <a:rPr lang="ru-RU" dirty="0" err="1" smtClean="0"/>
              <a:t>видеопотоки</a:t>
            </a:r>
            <a:r>
              <a:rPr lang="ru-RU" dirty="0" smtClean="0"/>
              <a:t>, данные с высоким приоритетом и т.п</a:t>
            </a:r>
            <a:r>
              <a:rPr lang="ru-RU" dirty="0" smtClean="0"/>
              <a:t>.).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MDA-соединение </a:t>
            </a:r>
            <a:r>
              <a:rPr lang="ru-RU" dirty="0" smtClean="0"/>
              <a:t>может быть установлено только между станциями, поддерживающими данный механизм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Создание </a:t>
            </a:r>
            <a:r>
              <a:rPr lang="ru-RU" dirty="0" smtClean="0"/>
              <a:t>MDA-соединения инициируется узлом-источником, а принимается или отклоняется узлом-адресатом данных.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При </a:t>
            </a:r>
            <a:r>
              <a:rPr lang="ru-RU" dirty="0" smtClean="0"/>
              <a:t>установлении MDA-соединения узел направляет соответствующий запрос узлу-адресату, указав, в какие моменты времени и какой длины интервалы он хочет использовать. 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Все </a:t>
            </a:r>
            <a:r>
              <a:rPr lang="ru-RU" dirty="0" smtClean="0"/>
              <a:t>устройства, которые знают о существовании MDA-резервирований, обязаны периодически сообщать о них своим соседям (рекламировать) посредством либо специальных информационных элементов (MDAOP </a:t>
            </a:r>
            <a:r>
              <a:rPr lang="ru-RU" dirty="0" err="1" smtClean="0"/>
              <a:t>Advertisements</a:t>
            </a:r>
            <a:r>
              <a:rPr lang="ru-RU" dirty="0" smtClean="0"/>
              <a:t> </a:t>
            </a:r>
            <a:r>
              <a:rPr lang="ru-RU" dirty="0" err="1" smtClean="0"/>
              <a:t>information</a:t>
            </a:r>
            <a:r>
              <a:rPr lang="ru-RU" dirty="0" smtClean="0"/>
              <a:t> </a:t>
            </a:r>
            <a:r>
              <a:rPr lang="ru-RU" dirty="0" err="1" smtClean="0"/>
              <a:t>element</a:t>
            </a:r>
            <a:r>
              <a:rPr lang="ru-RU" dirty="0" smtClean="0"/>
              <a:t>), включенных в </a:t>
            </a:r>
            <a:r>
              <a:rPr lang="ru-RU" dirty="0" err="1" smtClean="0"/>
              <a:t>биконы</a:t>
            </a:r>
            <a:r>
              <a:rPr lang="ru-RU" dirty="0" smtClean="0"/>
              <a:t>, либо используя специальные служебные кадры (MDA </a:t>
            </a:r>
            <a:r>
              <a:rPr lang="ru-RU" dirty="0" err="1" smtClean="0"/>
              <a:t>action</a:t>
            </a:r>
            <a:r>
              <a:rPr lang="ru-RU" dirty="0" smtClean="0"/>
              <a:t> </a:t>
            </a:r>
            <a:r>
              <a:rPr lang="ru-RU" dirty="0" err="1" smtClean="0"/>
              <a:t>frame</a:t>
            </a:r>
            <a:r>
              <a:rPr lang="ru-RU" dirty="0" smtClean="0"/>
              <a:t>).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Важно </a:t>
            </a:r>
            <a:r>
              <a:rPr lang="ru-RU" dirty="0" smtClean="0"/>
              <a:t>отметить, что даже при зарезервированном </a:t>
            </a:r>
            <a:r>
              <a:rPr lang="ru-RU" dirty="0" err="1" smtClean="0"/>
              <a:t>MDAинтервале</a:t>
            </a:r>
            <a:r>
              <a:rPr lang="ru-RU" dirty="0" smtClean="0"/>
              <a:t> доступ к среде передачи происходит на конкурентной основе.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Установка и управление соединениями в IEEE </a:t>
            </a:r>
            <a:r>
              <a:rPr lang="ru-RU" sz="2400" b="1" dirty="0" smtClean="0"/>
              <a:t>802.11s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4360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Совместимость </a:t>
            </a:r>
            <a:r>
              <a:rPr lang="ru-RU" dirty="0" smtClean="0"/>
              <a:t>устройств от разных производителей в одной сети обеспечивает концепция профилей. Профиль содержит собственно идентификатор профиля, идентификатор протокола маршрутизации и идентификатор метрики протокола маршрутизации. Устройство может поддерживать несколько профилей работы, но лишь один из них может быть активным. Обязательный для всех устройств стандарта 802.11s профиль использует гибридный беспроводной mesh-протокол маршрутизации (HWMP, </a:t>
            </a:r>
            <a:r>
              <a:rPr lang="ru-RU" dirty="0" err="1" smtClean="0"/>
              <a:t>Hybrid</a:t>
            </a:r>
            <a:r>
              <a:rPr lang="ru-RU" dirty="0" smtClean="0"/>
              <a:t> </a:t>
            </a:r>
            <a:r>
              <a:rPr lang="ru-RU" dirty="0" err="1" smtClean="0"/>
              <a:t>Wireless</a:t>
            </a:r>
            <a:r>
              <a:rPr lang="ru-RU" dirty="0" smtClean="0"/>
              <a:t> </a:t>
            </a:r>
            <a:r>
              <a:rPr lang="ru-RU" dirty="0" err="1" smtClean="0"/>
              <a:t>Mesh</a:t>
            </a:r>
            <a:r>
              <a:rPr lang="ru-RU" dirty="0" smtClean="0"/>
              <a:t> </a:t>
            </a:r>
            <a:r>
              <a:rPr lang="ru-RU" dirty="0" err="1" smtClean="0"/>
              <a:t>Protocol</a:t>
            </a:r>
            <a:r>
              <a:rPr lang="ru-RU" dirty="0" smtClean="0"/>
              <a:t>) и метрику времени передачи в канале (</a:t>
            </a:r>
            <a:r>
              <a:rPr lang="ru-RU" dirty="0" err="1" smtClean="0"/>
              <a:t>Airtime</a:t>
            </a:r>
            <a:r>
              <a:rPr lang="ru-RU" dirty="0" smtClean="0"/>
              <a:t> </a:t>
            </a:r>
            <a:r>
              <a:rPr lang="ru-RU" dirty="0" err="1" smtClean="0"/>
              <a:t>Link</a:t>
            </a:r>
            <a:r>
              <a:rPr lang="ru-RU" dirty="0" smtClean="0"/>
              <a:t> </a:t>
            </a:r>
            <a:r>
              <a:rPr lang="ru-RU" dirty="0" err="1" smtClean="0"/>
              <a:t>Metric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      Механизм </a:t>
            </a:r>
            <a:r>
              <a:rPr lang="ru-RU" dirty="0" smtClean="0"/>
              <a:t>установки соединений основан на периодической посылке стандартного сообщения "открыть соединение". В ответ на него может быть получено сообщение "подтверждение соединения" или "закрытие соединения". Соединение между двумя соседними MP считается установленным тогда и только тогда, когда оба MP послали друг другу команды "открыть соединение" и ответили подтверждением соединения (в любой последовательности). Для каждого установленного соединения предусмотрено время жизни, в течение которого оно должно быть использовано либо подтверждено.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n-US" sz="3800" b="1" dirty="0" smtClean="0"/>
              <a:t>C</a:t>
            </a:r>
            <a:r>
              <a:rPr lang="ru-RU" sz="3800" b="1" dirty="0" err="1" smtClean="0"/>
              <a:t>инхронизация</a:t>
            </a:r>
            <a:r>
              <a:rPr lang="ru-RU" sz="3800" b="1" dirty="0" smtClean="0"/>
              <a:t> и </a:t>
            </a:r>
            <a:r>
              <a:rPr lang="ru-RU" sz="3800" b="1" dirty="0" err="1" smtClean="0"/>
              <a:t>биконы</a:t>
            </a:r>
            <a:r>
              <a:rPr lang="ru-RU" sz="3800" b="1" dirty="0" smtClean="0"/>
              <a:t> в IEEE </a:t>
            </a:r>
            <a:r>
              <a:rPr lang="ru-RU" sz="3800" b="1" dirty="0" smtClean="0"/>
              <a:t>802.11s</a:t>
            </a:r>
          </a:p>
          <a:p>
            <a:pPr>
              <a:buNone/>
            </a:pPr>
            <a:endParaRPr lang="ru-RU" sz="3800" dirty="0" smtClean="0"/>
          </a:p>
          <a:p>
            <a:pPr>
              <a:buNone/>
            </a:pPr>
            <a:r>
              <a:rPr lang="ru-RU" dirty="0" smtClean="0"/>
              <a:t>        Стандарт </a:t>
            </a:r>
            <a:r>
              <a:rPr lang="ru-RU" dirty="0" smtClean="0"/>
              <a:t>IEEE 802.11 поддерживает два режима работы беспроводных сетей: </a:t>
            </a:r>
            <a:r>
              <a:rPr lang="ru-RU" dirty="0" err="1" smtClean="0"/>
              <a:t>hot</a:t>
            </a:r>
            <a:r>
              <a:rPr lang="ru-RU" dirty="0" smtClean="0"/>
              <a:t> </a:t>
            </a:r>
            <a:r>
              <a:rPr lang="ru-RU" dirty="0" err="1" smtClean="0"/>
              <a:t>spot</a:t>
            </a:r>
            <a:r>
              <a:rPr lang="ru-RU" dirty="0" smtClean="0"/>
              <a:t> и </a:t>
            </a:r>
            <a:r>
              <a:rPr lang="ru-RU" dirty="0" err="1" smtClean="0"/>
              <a:t>ad</a:t>
            </a:r>
            <a:r>
              <a:rPr lang="ru-RU" dirty="0" smtClean="0"/>
              <a:t> </a:t>
            </a:r>
            <a:r>
              <a:rPr lang="ru-RU" dirty="0" err="1" smtClean="0"/>
              <a:t>hoc</a:t>
            </a:r>
            <a:r>
              <a:rPr lang="ru-RU" dirty="0" smtClean="0"/>
              <a:t>. В режиме </a:t>
            </a:r>
            <a:r>
              <a:rPr lang="ru-RU" dirty="0" err="1" smtClean="0"/>
              <a:t>hot</a:t>
            </a:r>
            <a:r>
              <a:rPr lang="ru-RU" dirty="0" smtClean="0"/>
              <a:t> </a:t>
            </a:r>
            <a:r>
              <a:rPr lang="ru-RU" dirty="0" err="1" smtClean="0"/>
              <a:t>spot</a:t>
            </a:r>
            <a:r>
              <a:rPr lang="ru-RU" dirty="0" smtClean="0"/>
              <a:t> одна из станций работает в качестве точки доступа, и данные могут передаваться только между точкой доступа и другими станциями сети. В режиме </a:t>
            </a:r>
            <a:r>
              <a:rPr lang="ru-RU" dirty="0" err="1" smtClean="0"/>
              <a:t>ad</a:t>
            </a:r>
            <a:r>
              <a:rPr lang="ru-RU" dirty="0" smtClean="0"/>
              <a:t> </a:t>
            </a:r>
            <a:r>
              <a:rPr lang="ru-RU" dirty="0" err="1" smtClean="0"/>
              <a:t>hoc</a:t>
            </a:r>
            <a:r>
              <a:rPr lang="ru-RU" dirty="0" smtClean="0"/>
              <a:t> передача возможна между любыми двумя станциями.</a:t>
            </a:r>
          </a:p>
          <a:p>
            <a:pPr>
              <a:buNone/>
            </a:pPr>
            <a:r>
              <a:rPr lang="ru-RU" dirty="0" smtClean="0"/>
              <a:t>				  </a:t>
            </a:r>
          </a:p>
          <a:p>
            <a:pPr>
              <a:buNone/>
            </a:pPr>
            <a:r>
              <a:rPr lang="ru-RU" dirty="0" smtClean="0"/>
              <a:t>        В </a:t>
            </a:r>
            <a:r>
              <a:rPr lang="ru-RU" dirty="0" smtClean="0"/>
              <a:t>режиме </a:t>
            </a:r>
            <a:r>
              <a:rPr lang="ru-RU" dirty="0" err="1" smtClean="0"/>
              <a:t>hot</a:t>
            </a:r>
            <a:r>
              <a:rPr lang="ru-RU" dirty="0" smtClean="0"/>
              <a:t> </a:t>
            </a:r>
            <a:r>
              <a:rPr lang="ru-RU" dirty="0" err="1" smtClean="0"/>
              <a:t>spot</a:t>
            </a:r>
            <a:r>
              <a:rPr lang="ru-RU" dirty="0" smtClean="0"/>
              <a:t> точка доступа регулярно рассылает специальные кадры – </a:t>
            </a:r>
            <a:r>
              <a:rPr lang="ru-RU" dirty="0" err="1" smtClean="0"/>
              <a:t>биконы</a:t>
            </a:r>
            <a:r>
              <a:rPr lang="ru-RU" dirty="0" smtClean="0"/>
              <a:t> (</a:t>
            </a:r>
            <a:r>
              <a:rPr lang="ru-RU" dirty="0" err="1" smtClean="0"/>
              <a:t>beacon</a:t>
            </a:r>
            <a:r>
              <a:rPr lang="ru-RU" dirty="0" smtClean="0"/>
              <a:t>), главная цель которых заключается в синхронизации часов станций и информировании о сервисах и режимах работы, которые поддерживает точка доступа. </a:t>
            </a:r>
            <a:r>
              <a:rPr lang="ru-RU" dirty="0" err="1" smtClean="0"/>
              <a:t>Биконы</a:t>
            </a:r>
            <a:r>
              <a:rPr lang="ru-RU" dirty="0" smtClean="0"/>
              <a:t> содержат специальное поле </a:t>
            </a:r>
            <a:r>
              <a:rPr lang="ru-RU" dirty="0" err="1" smtClean="0"/>
              <a:t>Timestamp</a:t>
            </a:r>
            <a:r>
              <a:rPr lang="ru-RU" dirty="0" smtClean="0"/>
              <a:t>, в котором записано время, когда первый бит </a:t>
            </a:r>
            <a:r>
              <a:rPr lang="ru-RU" dirty="0" err="1" smtClean="0"/>
              <a:t>бикона</a:t>
            </a:r>
            <a:r>
              <a:rPr lang="ru-RU" dirty="0" smtClean="0"/>
              <a:t> оказывается переданным через </a:t>
            </a:r>
            <a:r>
              <a:rPr lang="ru-RU" dirty="0" err="1" smtClean="0"/>
              <a:t>радиоинтерфейс</a:t>
            </a:r>
            <a:r>
              <a:rPr lang="ru-RU" dirty="0" smtClean="0"/>
              <a:t>. На основании этого значения происходит синхронизация часов всех станций. Синхронизация внутренних часов важна как для физического, так и для канального уровней. Например, в режиме модуляции с расширением спектра методов частотных скачков (FHSS) необходимо гарантировать, что переключение всех станций на новую частоту происходит одновременно. Также синхронизация важна для работы режима энергосбережения.</a:t>
            </a:r>
          </a:p>
          <a:p>
            <a:pPr>
              <a:buNone/>
            </a:pPr>
            <a:r>
              <a:rPr lang="ru-RU" dirty="0" smtClean="0"/>
              <a:t>				  </a:t>
            </a:r>
          </a:p>
          <a:p>
            <a:pPr>
              <a:buNone/>
            </a:pPr>
            <a:r>
              <a:rPr lang="ru-RU" dirty="0" smtClean="0"/>
              <a:t>        В </a:t>
            </a:r>
            <a:r>
              <a:rPr lang="ru-RU" dirty="0" smtClean="0"/>
              <a:t>режиме </a:t>
            </a:r>
            <a:r>
              <a:rPr lang="ru-RU" dirty="0" err="1" smtClean="0"/>
              <a:t>ad</a:t>
            </a:r>
            <a:r>
              <a:rPr lang="ru-RU" dirty="0" smtClean="0"/>
              <a:t> </a:t>
            </a:r>
            <a:r>
              <a:rPr lang="ru-RU" dirty="0" err="1" smtClean="0"/>
              <a:t>hoc</a:t>
            </a:r>
            <a:r>
              <a:rPr lang="ru-RU" dirty="0" smtClean="0"/>
              <a:t> </a:t>
            </a:r>
            <a:r>
              <a:rPr lang="ru-RU" dirty="0" err="1" smtClean="0"/>
              <a:t>биконы</a:t>
            </a:r>
            <a:r>
              <a:rPr lang="ru-RU" dirty="0" smtClean="0"/>
              <a:t> выполняют ту же функцию, что и в режиме </a:t>
            </a:r>
            <a:r>
              <a:rPr lang="ru-RU" dirty="0" err="1" smtClean="0"/>
              <a:t>hot</a:t>
            </a:r>
            <a:r>
              <a:rPr lang="ru-RU" dirty="0" smtClean="0"/>
              <a:t> </a:t>
            </a:r>
            <a:r>
              <a:rPr lang="ru-RU" dirty="0" err="1" smtClean="0"/>
              <a:t>spot</a:t>
            </a:r>
            <a:r>
              <a:rPr lang="ru-RU" dirty="0" smtClean="0"/>
              <a:t>. Но процесс передачи </a:t>
            </a:r>
            <a:r>
              <a:rPr lang="ru-RU" dirty="0" err="1" smtClean="0"/>
              <a:t>бикона</a:t>
            </a:r>
            <a:r>
              <a:rPr lang="ru-RU" dirty="0" smtClean="0"/>
              <a:t> является распределенным, т.е. в нем участвуют все станции. Станция, которая организует сеть </a:t>
            </a:r>
            <a:r>
              <a:rPr lang="ru-RU" dirty="0" err="1" smtClean="0"/>
              <a:t>ad</a:t>
            </a:r>
            <a:r>
              <a:rPr lang="ru-RU" dirty="0" smtClean="0"/>
              <a:t> </a:t>
            </a:r>
            <a:r>
              <a:rPr lang="ru-RU" dirty="0" err="1" smtClean="0"/>
              <a:t>hoc</a:t>
            </a:r>
            <a:r>
              <a:rPr lang="ru-RU" dirty="0" smtClean="0"/>
              <a:t>, задает серию моментов времени, которые называют ожидаемым временем передачи </a:t>
            </a:r>
            <a:r>
              <a:rPr lang="ru-RU" dirty="0" err="1" smtClean="0"/>
              <a:t>бикона</a:t>
            </a:r>
            <a:r>
              <a:rPr lang="ru-RU" dirty="0" smtClean="0"/>
              <a:t> (</a:t>
            </a:r>
            <a:r>
              <a:rPr lang="ru-RU" dirty="0" err="1" smtClean="0"/>
              <a:t>Target</a:t>
            </a:r>
            <a:r>
              <a:rPr lang="ru-RU" dirty="0" smtClean="0"/>
              <a:t> </a:t>
            </a:r>
            <a:r>
              <a:rPr lang="ru-RU" dirty="0" err="1" smtClean="0"/>
              <a:t>Beacon</a:t>
            </a:r>
            <a:r>
              <a:rPr lang="ru-RU" dirty="0" smtClean="0"/>
              <a:t> </a:t>
            </a:r>
            <a:r>
              <a:rPr lang="ru-RU" dirty="0" err="1" smtClean="0"/>
              <a:t>Transmission</a:t>
            </a:r>
            <a:r>
              <a:rPr lang="ru-RU" dirty="0" smtClean="0"/>
              <a:t> </a:t>
            </a:r>
            <a:r>
              <a:rPr lang="ru-RU" dirty="0" err="1" smtClean="0"/>
              <a:t>Time</a:t>
            </a:r>
            <a:r>
              <a:rPr lang="ru-RU" dirty="0" smtClean="0"/>
              <a:t>, TBTT).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4400" b="1" dirty="0" smtClean="0"/>
              <a:t>Энергосбережение </a:t>
            </a:r>
            <a:r>
              <a:rPr lang="ru-RU" sz="4400" b="1" dirty="0" smtClean="0"/>
              <a:t>в IEEE </a:t>
            </a:r>
            <a:r>
              <a:rPr lang="ru-RU" sz="4400" b="1" dirty="0" smtClean="0"/>
              <a:t>802.11s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     Режим </a:t>
            </a:r>
            <a:r>
              <a:rPr lang="ru-RU" dirty="0" smtClean="0"/>
              <a:t>энергосбережения в mesh-сетях является опциональным. Так, MAP-узлы всегда активны, поскольку в любой момент к ним могут обратиться устройства, не поддерживающие 802.11s и соответствующий режим энергосбережения. Однако для устройств </a:t>
            </a:r>
            <a:r>
              <a:rPr lang="ru-RU" dirty="0" err="1" smtClean="0"/>
              <a:t>c</a:t>
            </a:r>
            <a:r>
              <a:rPr lang="ru-RU" dirty="0" smtClean="0"/>
              <a:t> автономным питанием (разного рода датчики, ноутбуки, телефоны и т.п.) сбережение энергии – актуальная задача</a:t>
            </a:r>
            <a:r>
              <a:rPr lang="ru-RU" dirty="0" smtClean="0"/>
              <a:t>.</a:t>
            </a:r>
            <a:r>
              <a:rPr lang="ru-RU" dirty="0" smtClean="0"/>
              <a:t>		  </a:t>
            </a:r>
          </a:p>
          <a:p>
            <a:pPr>
              <a:buNone/>
            </a:pPr>
            <a:r>
              <a:rPr lang="ru-RU" dirty="0" smtClean="0"/>
              <a:t>     Узлы </a:t>
            </a:r>
            <a:r>
              <a:rPr lang="ru-RU" dirty="0" smtClean="0"/>
              <a:t>сети обязаны сообщать о своей способности поддерживать спящий (энергосберегающий) режим. Для этого используется информационное поле возможностей (</a:t>
            </a:r>
            <a:r>
              <a:rPr lang="ru-RU" dirty="0" err="1" smtClean="0"/>
              <a:t>capability</a:t>
            </a:r>
            <a:r>
              <a:rPr lang="ru-RU" dirty="0" smtClean="0"/>
              <a:t> </a:t>
            </a:r>
            <a:r>
              <a:rPr lang="ru-RU" dirty="0" err="1" smtClean="0"/>
              <a:t>information</a:t>
            </a:r>
            <a:r>
              <a:rPr lang="ru-RU" dirty="0" smtClean="0"/>
              <a:t> </a:t>
            </a:r>
            <a:r>
              <a:rPr lang="ru-RU" dirty="0" err="1" smtClean="0"/>
              <a:t>field</a:t>
            </a:r>
            <a:r>
              <a:rPr lang="ru-RU" dirty="0" smtClean="0"/>
              <a:t>) в </a:t>
            </a:r>
            <a:r>
              <a:rPr lang="ru-RU" dirty="0" err="1" smtClean="0"/>
              <a:t>биконах</a:t>
            </a:r>
            <a:r>
              <a:rPr lang="ru-RU" dirty="0" smtClean="0"/>
              <a:t> и в ответах на пробные пакеты. В этом же поле сообщается, что узел находится в режиме энергосбережения либо имеет связь с узлом, который пребывает в этом режиме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Узел </a:t>
            </a:r>
            <a:r>
              <a:rPr lang="ru-RU" dirty="0" smtClean="0"/>
              <a:t>в спящем режиме периодически просыпается, чтобы получить </a:t>
            </a:r>
            <a:r>
              <a:rPr lang="ru-RU" dirty="0" err="1" smtClean="0"/>
              <a:t>биконы</a:t>
            </a:r>
            <a:r>
              <a:rPr lang="ru-RU" dirty="0" smtClean="0"/>
              <a:t> от своих соседей либо послать свои. Узел просыпается по крайней мере один раз за так называемый DTIM-интервал (</a:t>
            </a:r>
            <a:r>
              <a:rPr lang="ru-RU" dirty="0" err="1" smtClean="0"/>
              <a:t>delivery</a:t>
            </a:r>
            <a:r>
              <a:rPr lang="ru-RU" dirty="0" smtClean="0"/>
              <a:t> </a:t>
            </a:r>
            <a:r>
              <a:rPr lang="ru-RU" dirty="0" err="1" smtClean="0"/>
              <a:t>traffic</a:t>
            </a:r>
            <a:r>
              <a:rPr lang="ru-RU" dirty="0" smtClean="0"/>
              <a:t> </a:t>
            </a:r>
            <a:r>
              <a:rPr lang="ru-RU" dirty="0" err="1" smtClean="0"/>
              <a:t>indication</a:t>
            </a:r>
            <a:r>
              <a:rPr lang="ru-RU" dirty="0" smtClean="0"/>
              <a:t> </a:t>
            </a:r>
            <a:r>
              <a:rPr lang="ru-RU" dirty="0" err="1" smtClean="0"/>
              <a:t>message</a:t>
            </a:r>
            <a:r>
              <a:rPr lang="ru-RU" dirty="0" smtClean="0"/>
              <a:t> – сообщение о наличии пакетов для станции) и остается активным в промежутке времени окна ATIM (</a:t>
            </a:r>
            <a:r>
              <a:rPr lang="ru-RU" dirty="0" err="1" smtClean="0"/>
              <a:t>Announcement</a:t>
            </a:r>
            <a:r>
              <a:rPr lang="ru-RU" dirty="0" smtClean="0"/>
              <a:t> </a:t>
            </a:r>
            <a:r>
              <a:rPr lang="ru-RU" dirty="0" err="1" smtClean="0"/>
              <a:t>Traffic</a:t>
            </a:r>
            <a:r>
              <a:rPr lang="ru-RU" dirty="0" smtClean="0"/>
              <a:t> </a:t>
            </a:r>
            <a:r>
              <a:rPr lang="ru-RU" dirty="0" err="1" smtClean="0"/>
              <a:t>Indication</a:t>
            </a:r>
            <a:r>
              <a:rPr lang="ru-RU" dirty="0" smtClean="0"/>
              <a:t> </a:t>
            </a:r>
            <a:r>
              <a:rPr lang="ru-RU" dirty="0" err="1" smtClean="0"/>
              <a:t>Message</a:t>
            </a:r>
            <a:r>
              <a:rPr lang="ru-RU" dirty="0" smtClean="0"/>
              <a:t> – окно для сообщений о трафике</a:t>
            </a:r>
            <a:r>
              <a:rPr lang="ru-RU" dirty="0" smtClean="0"/>
              <a:t>).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       Спящие </a:t>
            </a:r>
            <a:r>
              <a:rPr lang="ru-RU" dirty="0" smtClean="0"/>
              <a:t>узлы могут проснуться в любой момент времени, если у них в очереди оказывается пакет на передачу. В этом случае такой узел остается бодрствовать, по крайней мере, до следующего момента времени TBTT</a:t>
            </a:r>
            <a:r>
              <a:rPr lang="ru-RU" dirty="0" smtClean="0"/>
              <a:t>.</a:t>
            </a:r>
            <a:r>
              <a:rPr lang="ru-RU" dirty="0" smtClean="0"/>
              <a:t>			  </a:t>
            </a:r>
          </a:p>
          <a:p>
            <a:pPr>
              <a:buNone/>
            </a:pPr>
            <a:r>
              <a:rPr lang="ru-RU" dirty="0" smtClean="0"/>
              <a:t>       Режим </a:t>
            </a:r>
            <a:r>
              <a:rPr lang="ru-RU" dirty="0" smtClean="0"/>
              <a:t>энергосбережения отличается для синхронных и асинхронных МР. Так, асинхронные МР используют свои собственные значения ATIM и DTIM, а все узлы, с которыми они установили соединение, сохраняют эти параметры для дальнейшей работы. Синхронные же МР, присоединяясь к сети, используют общие ATIM и DTIM значения, которые они получают в </a:t>
            </a:r>
            <a:r>
              <a:rPr lang="ru-RU" dirty="0" err="1" smtClean="0"/>
              <a:t>биконах</a:t>
            </a:r>
            <a:r>
              <a:rPr lang="ru-RU" dirty="0" smtClean="0"/>
              <a:t> от соседей, в этом случае все спящие устройства в сети будут просыпаться одновременно.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О</a:t>
            </a:r>
            <a:r>
              <a:rPr lang="ru-RU" sz="2400" b="1" dirty="0" err="1" smtClean="0"/>
              <a:t>борудование</a:t>
            </a:r>
            <a:r>
              <a:rPr lang="ru-RU" sz="2400" b="1" dirty="0" smtClean="0"/>
              <a:t> для </a:t>
            </a:r>
            <a:r>
              <a:rPr lang="ru-RU" sz="2400" b="1" dirty="0" smtClean="0"/>
              <a:t>MEsh-сетей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71504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Systems</a:t>
            </a:r>
            <a:r>
              <a:rPr lang="ru-RU" dirty="0" smtClean="0"/>
              <a:t> представила беспроводную платформу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Aironet</a:t>
            </a:r>
            <a:r>
              <a:rPr lang="ru-RU" dirty="0" smtClean="0"/>
              <a:t> 1520 </a:t>
            </a:r>
            <a:r>
              <a:rPr lang="ru-RU" dirty="0" err="1" smtClean="0"/>
              <a:t>Series</a:t>
            </a:r>
            <a:r>
              <a:rPr lang="ru-RU" dirty="0" smtClean="0"/>
              <a:t>, включающую в себя точку доступа mesh-сети внешнего исполнения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Aironet</a:t>
            </a:r>
            <a:r>
              <a:rPr lang="ru-RU" dirty="0" smtClean="0"/>
              <a:t> 1522, на базе которой и строится mesh-сеть. При этом используется закрытый фирменный протокол маршрутизации </a:t>
            </a:r>
            <a:r>
              <a:rPr lang="ru-RU" dirty="0" err="1" smtClean="0"/>
              <a:t>Adaptive</a:t>
            </a:r>
            <a:r>
              <a:rPr lang="ru-RU" dirty="0" smtClean="0"/>
              <a:t> </a:t>
            </a:r>
            <a:r>
              <a:rPr lang="ru-RU" dirty="0" err="1" smtClean="0"/>
              <a:t>Wireless</a:t>
            </a:r>
            <a:r>
              <a:rPr lang="ru-RU" dirty="0" smtClean="0"/>
              <a:t> </a:t>
            </a:r>
            <a:r>
              <a:rPr lang="ru-RU" dirty="0" err="1" smtClean="0"/>
              <a:t>Path</a:t>
            </a:r>
            <a:r>
              <a:rPr lang="ru-RU" dirty="0" smtClean="0"/>
              <a:t> </a:t>
            </a:r>
            <a:r>
              <a:rPr lang="ru-RU" dirty="0" err="1" smtClean="0"/>
              <a:t>Protocol</a:t>
            </a:r>
            <a:r>
              <a:rPr lang="ru-RU" dirty="0" smtClean="0"/>
              <a:t> (AWPP</a:t>
            </a:r>
            <a:r>
              <a:rPr lang="ru-RU" dirty="0" smtClean="0"/>
              <a:t>).</a:t>
            </a:r>
            <a:r>
              <a:rPr lang="ru-RU" dirty="0" smtClean="0"/>
              <a:t>			  </a:t>
            </a:r>
          </a:p>
          <a:p>
            <a:pPr>
              <a:buNone/>
            </a:pPr>
            <a:r>
              <a:rPr lang="ru-RU" dirty="0" smtClean="0"/>
              <a:t>    Одна </a:t>
            </a:r>
            <a:r>
              <a:rPr lang="ru-RU" dirty="0" smtClean="0"/>
              <a:t>из самых известных в мире фирм в области mesh-сетей – компания </a:t>
            </a:r>
            <a:r>
              <a:rPr lang="ru-RU" dirty="0" err="1" smtClean="0"/>
              <a:t>Tropos</a:t>
            </a:r>
            <a:r>
              <a:rPr lang="ru-RU" dirty="0" smtClean="0"/>
              <a:t> </a:t>
            </a:r>
            <a:r>
              <a:rPr lang="ru-RU" dirty="0" err="1" smtClean="0"/>
              <a:t>Networks</a:t>
            </a:r>
            <a:r>
              <a:rPr lang="ru-RU" dirty="0" smtClean="0"/>
              <a:t>. Она, в тесном сотрудничестве с фирмой </a:t>
            </a:r>
            <a:r>
              <a:rPr lang="ru-RU" dirty="0" err="1" smtClean="0"/>
              <a:t>Juniper</a:t>
            </a:r>
            <a:r>
              <a:rPr lang="ru-RU" dirty="0" smtClean="0"/>
              <a:t>, уже реализовала свыше 500 проектов (в США и по всему миру) на основе своего решения </a:t>
            </a:r>
            <a:r>
              <a:rPr lang="ru-RU" dirty="0" err="1" smtClean="0"/>
              <a:t>MetroMesh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Примечательно </a:t>
            </a:r>
            <a:r>
              <a:rPr lang="ru-RU" dirty="0" smtClean="0"/>
              <a:t>и решение компании </a:t>
            </a:r>
            <a:r>
              <a:rPr lang="ru-RU" dirty="0" err="1" smtClean="0"/>
              <a:t>Nortel</a:t>
            </a:r>
            <a:r>
              <a:rPr lang="ru-RU" dirty="0" smtClean="0"/>
              <a:t> – точка доступа </a:t>
            </a:r>
            <a:r>
              <a:rPr lang="ru-RU" dirty="0" err="1" smtClean="0"/>
              <a:t>Wireless</a:t>
            </a:r>
            <a:r>
              <a:rPr lang="ru-RU" dirty="0" smtClean="0"/>
              <a:t> </a:t>
            </a:r>
            <a:r>
              <a:rPr lang="ru-RU" dirty="0" err="1" smtClean="0"/>
              <a:t>Access</a:t>
            </a:r>
            <a:r>
              <a:rPr lang="ru-RU" dirty="0" smtClean="0"/>
              <a:t> </a:t>
            </a:r>
            <a:r>
              <a:rPr lang="ru-RU" dirty="0" err="1" smtClean="0"/>
              <a:t>Point</a:t>
            </a:r>
            <a:r>
              <a:rPr lang="ru-RU" dirty="0" smtClean="0"/>
              <a:t> 7220. Именно на его основе построена московская беспроводная сеть </a:t>
            </a:r>
            <a:r>
              <a:rPr lang="ru-RU" dirty="0" err="1" smtClean="0"/>
              <a:t>Golden</a:t>
            </a:r>
            <a:r>
              <a:rPr lang="ru-RU" dirty="0" smtClean="0"/>
              <a:t> </a:t>
            </a:r>
            <a:r>
              <a:rPr lang="ru-RU" dirty="0" err="1" smtClean="0"/>
              <a:t>WiFi</a:t>
            </a:r>
            <a:r>
              <a:rPr lang="ru-RU" dirty="0" smtClean="0"/>
              <a:t>, которая в 2007 году была признана крупнейшей городской сетью </a:t>
            </a:r>
            <a:r>
              <a:rPr lang="ru-RU" dirty="0" err="1" smtClean="0"/>
              <a:t>WiFi</a:t>
            </a:r>
            <a:r>
              <a:rPr lang="ru-RU" dirty="0" smtClean="0"/>
              <a:t> в </a:t>
            </a:r>
            <a:r>
              <a:rPr lang="ru-RU" dirty="0" smtClean="0"/>
              <a:t>мире</a:t>
            </a:r>
          </a:p>
          <a:p>
            <a:pPr>
              <a:buNone/>
            </a:pPr>
            <a:r>
              <a:rPr lang="ru-RU" dirty="0" smtClean="0"/>
              <a:t>      Компания </a:t>
            </a:r>
            <a:r>
              <a:rPr lang="ru-RU" dirty="0" err="1" smtClean="0"/>
              <a:t>Firetide</a:t>
            </a:r>
            <a:r>
              <a:rPr lang="ru-RU" dirty="0" smtClean="0"/>
              <a:t> анонсировала точки доступа mesh-сети </a:t>
            </a:r>
            <a:r>
              <a:rPr lang="ru-RU" dirty="0" err="1" smtClean="0"/>
              <a:t>HotPoint</a:t>
            </a:r>
            <a:r>
              <a:rPr lang="ru-RU" dirty="0" smtClean="0"/>
              <a:t> серии 4000. Эти устройства осуществляют полностью прозрачный переход между существующей проводной и беспроводной mesh-сетью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Свое </a:t>
            </a:r>
            <a:r>
              <a:rPr lang="ru-RU" dirty="0" smtClean="0"/>
              <a:t>решение для mesh-сетей представила и широко известная фирма </a:t>
            </a:r>
            <a:r>
              <a:rPr lang="ru-RU" dirty="0" err="1" smtClean="0"/>
              <a:t>Proxim</a:t>
            </a:r>
            <a:r>
              <a:rPr lang="ru-RU" dirty="0" smtClean="0"/>
              <a:t>. Серия устройств </a:t>
            </a:r>
            <a:r>
              <a:rPr lang="ru-RU" dirty="0" err="1" smtClean="0"/>
              <a:t>ORiNOCO</a:t>
            </a:r>
            <a:r>
              <a:rPr lang="ru-RU" dirty="0" smtClean="0"/>
              <a:t> </a:t>
            </a:r>
            <a:r>
              <a:rPr lang="ru-RU" dirty="0" err="1" smtClean="0"/>
              <a:t>Wi-Fi</a:t>
            </a:r>
            <a:r>
              <a:rPr lang="ru-RU" dirty="0" smtClean="0"/>
              <a:t> </a:t>
            </a:r>
            <a:r>
              <a:rPr lang="ru-RU" dirty="0" err="1" smtClean="0"/>
              <a:t>Mesh</a:t>
            </a:r>
            <a:r>
              <a:rPr lang="ru-RU" dirty="0" smtClean="0"/>
              <a:t> </a:t>
            </a:r>
            <a:r>
              <a:rPr lang="ru-RU" dirty="0" err="1" smtClean="0"/>
              <a:t>Series</a:t>
            </a:r>
            <a:r>
              <a:rPr lang="ru-RU" dirty="0" smtClean="0"/>
              <a:t> примечательна тем, что использует специальный протокол </a:t>
            </a:r>
            <a:r>
              <a:rPr lang="ru-RU" dirty="0" err="1" smtClean="0"/>
              <a:t>ORiNOCO</a:t>
            </a:r>
            <a:r>
              <a:rPr lang="ru-RU" dirty="0" smtClean="0"/>
              <a:t> </a:t>
            </a:r>
            <a:r>
              <a:rPr lang="ru-RU" dirty="0" err="1" smtClean="0"/>
              <a:t>Mesh</a:t>
            </a:r>
            <a:r>
              <a:rPr lang="ru-RU" dirty="0" smtClean="0"/>
              <a:t> </a:t>
            </a:r>
            <a:r>
              <a:rPr lang="ru-RU" dirty="0" err="1" smtClean="0"/>
              <a:t>Creation</a:t>
            </a:r>
            <a:r>
              <a:rPr lang="ru-RU" dirty="0" smtClean="0"/>
              <a:t> </a:t>
            </a:r>
            <a:r>
              <a:rPr lang="ru-RU" dirty="0" err="1" smtClean="0"/>
              <a:t>Protocol</a:t>
            </a:r>
            <a:r>
              <a:rPr lang="ru-RU" dirty="0" smtClean="0"/>
              <a:t> (OMCP), позволяющий использовать один и тот же беспроводной интерфейс как для формирования транспортной mesh-сети, так и для организации доступа пользователей к беспроводной сети.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Преимущества и недостатки</a:t>
            </a:r>
          </a:p>
          <a:p>
            <a:pPr>
              <a:buNone/>
            </a:pPr>
            <a:r>
              <a:rPr lang="ru-RU" dirty="0" smtClean="0"/>
              <a:t>			  </a:t>
            </a:r>
          </a:p>
          <a:p>
            <a:pPr>
              <a:buNone/>
            </a:pPr>
            <a:r>
              <a:rPr lang="ru-RU" dirty="0" smtClean="0"/>
              <a:t>Данная технология решает следующие проблемы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Позволяет быть независимыми от провайдеров</a:t>
            </a:r>
          </a:p>
          <a:p>
            <a:pPr lvl="0"/>
            <a:r>
              <a:rPr lang="ru-RU" dirty="0" smtClean="0"/>
              <a:t>Вы можете сами построить свою сеть с шлю... </a:t>
            </a:r>
            <a:r>
              <a:rPr lang="ru-RU" dirty="0" err="1" smtClean="0"/>
              <a:t>Wi-Fi</a:t>
            </a:r>
            <a:r>
              <a:rPr lang="ru-RU" dirty="0" smtClean="0"/>
              <a:t> роутерами и маршрутизацией</a:t>
            </a:r>
          </a:p>
          <a:p>
            <a:pPr lvl="0"/>
            <a:r>
              <a:rPr lang="ru-RU" dirty="0" smtClean="0"/>
              <a:t>Для подключения к сети вам не нужно производить никаких сложных действий </a:t>
            </a:r>
            <a:r>
              <a:rPr lang="ru-RU" i="1" dirty="0" smtClean="0"/>
              <a:t>(при условии, если сеть </a:t>
            </a:r>
            <a:r>
              <a:rPr lang="ru-RU" i="1" dirty="0" err="1" smtClean="0"/>
              <a:t>самонастраиваемая</a:t>
            </a:r>
            <a:r>
              <a:rPr lang="ru-RU" i="1" dirty="0" smtClean="0"/>
              <a:t>)</a:t>
            </a:r>
            <a:endParaRPr lang="ru-RU" dirty="0" smtClean="0"/>
          </a:p>
          <a:p>
            <a:pPr lvl="0"/>
            <a:r>
              <a:rPr lang="ru-RU" dirty="0" smtClean="0"/>
              <a:t>Каждый новый клиент, который подключился к сети, увеличивает ёмкость сети</a:t>
            </a:r>
          </a:p>
          <a:p>
            <a:pPr lvl="0"/>
            <a:r>
              <a:rPr lang="ru-RU" dirty="0" smtClean="0"/>
              <a:t>Понятие «бесплатный </a:t>
            </a:r>
            <a:r>
              <a:rPr lang="ru-RU" dirty="0" err="1" smtClean="0"/>
              <a:t>Wi-Fi</a:t>
            </a:r>
            <a:r>
              <a:rPr lang="ru-RU" dirty="0" smtClean="0"/>
              <a:t> дома» меняется на «бесплатный </a:t>
            </a:r>
            <a:r>
              <a:rPr lang="ru-RU" dirty="0" err="1" smtClean="0"/>
              <a:t>Wi-Fi</a:t>
            </a:r>
            <a:r>
              <a:rPr lang="ru-RU" dirty="0" smtClean="0"/>
              <a:t> везде»</a:t>
            </a:r>
          </a:p>
          <a:p>
            <a:pPr lvl="0"/>
            <a:r>
              <a:rPr lang="ru-RU" dirty="0" smtClean="0"/>
              <a:t>Если произошло стихийное бедствие, то с помощью </a:t>
            </a:r>
            <a:r>
              <a:rPr lang="ru-RU" dirty="0" err="1" smtClean="0"/>
              <a:t>Mesh</a:t>
            </a:r>
            <a:r>
              <a:rPr lang="ru-RU" dirty="0" smtClean="0"/>
              <a:t> сети можно быстро построить сеть на месте пришествия для связи, при поддержке из вне — соединить её с глобальной сетью</a:t>
            </a:r>
            <a:endParaRPr lang="ru-RU" u="none" strike="noStrik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Плюсы и минусы </a:t>
            </a:r>
            <a:r>
              <a:rPr lang="ru-RU" b="1" dirty="0" err="1" smtClean="0"/>
              <a:t>Mesh</a:t>
            </a:r>
            <a:r>
              <a:rPr lang="ru-RU" b="1" dirty="0" smtClean="0"/>
              <a:t> сетей</a:t>
            </a:r>
            <a:endParaRPr lang="ru-RU" b="1" u="sng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Плюсы:</a:t>
            </a:r>
            <a:endParaRPr lang="ru-RU" dirty="0" smtClean="0"/>
          </a:p>
          <a:p>
            <a:pPr lvl="0"/>
            <a:r>
              <a:rPr lang="ru-RU" dirty="0" smtClean="0"/>
              <a:t>Независимость от провайдера, режима, власти</a:t>
            </a:r>
          </a:p>
          <a:p>
            <a:pPr lvl="0"/>
            <a:r>
              <a:rPr lang="ru-RU" dirty="0" smtClean="0"/>
              <a:t>При стихийных бедствиях позволяет иметь сеть на месте происшествия, хотя возможно и отрезанную от глобальной части</a:t>
            </a:r>
          </a:p>
          <a:p>
            <a:pPr lvl="0"/>
            <a:r>
              <a:rPr lang="ru-RU" dirty="0" smtClean="0"/>
              <a:t>Некоторые современные протоколы для строительства </a:t>
            </a:r>
            <a:r>
              <a:rPr lang="ru-RU" dirty="0" err="1" smtClean="0"/>
              <a:t>Mesh</a:t>
            </a:r>
            <a:r>
              <a:rPr lang="ru-RU" dirty="0" smtClean="0"/>
              <a:t> сетей гарантируют шифрование всего трафика проходящего через сеть (</a:t>
            </a:r>
            <a:r>
              <a:rPr lang="ru-RU" dirty="0" err="1" smtClean="0"/>
              <a:t>cjdns</a:t>
            </a:r>
            <a:r>
              <a:rPr lang="ru-RU" dirty="0" smtClean="0"/>
              <a:t>)</a:t>
            </a:r>
          </a:p>
          <a:p>
            <a:pPr lvl="0"/>
            <a:r>
              <a:rPr lang="ru-RU" dirty="0" smtClean="0"/>
              <a:t>Динамическая, </a:t>
            </a:r>
            <a:r>
              <a:rPr lang="ru-RU" dirty="0" err="1" smtClean="0"/>
              <a:t>авто-конфигурируемая</a:t>
            </a:r>
            <a:r>
              <a:rPr lang="ru-RU" dirty="0" smtClean="0"/>
              <a:t> маршрутизация</a:t>
            </a:r>
          </a:p>
          <a:p>
            <a:pPr lvl="0"/>
            <a:r>
              <a:rPr lang="ru-RU" dirty="0" smtClean="0"/>
              <a:t>Возможность объединять </a:t>
            </a:r>
            <a:r>
              <a:rPr lang="ru-RU" dirty="0" err="1" smtClean="0"/>
              <a:t>mesh</a:t>
            </a:r>
            <a:r>
              <a:rPr lang="ru-RU" dirty="0" smtClean="0"/>
              <a:t> сети через обычный интернет </a:t>
            </a:r>
            <a:r>
              <a:rPr lang="ru-RU" i="1" dirty="0" smtClean="0"/>
              <a:t>(</a:t>
            </a:r>
            <a:r>
              <a:rPr lang="ru-RU" i="1" dirty="0" err="1" smtClean="0"/>
              <a:t>cjdns</a:t>
            </a:r>
            <a:r>
              <a:rPr lang="ru-RU" i="1" dirty="0" smtClean="0"/>
              <a:t>)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Минусы:</a:t>
            </a:r>
            <a:endParaRPr lang="ru-RU" dirty="0" smtClean="0"/>
          </a:p>
          <a:p>
            <a:pPr lvl="0"/>
            <a:r>
              <a:rPr lang="ru-RU" dirty="0" smtClean="0"/>
              <a:t>Первоначальный запуск </a:t>
            </a:r>
            <a:r>
              <a:rPr lang="ru-RU" dirty="0" err="1" smtClean="0"/>
              <a:t>Mesh</a:t>
            </a:r>
            <a:r>
              <a:rPr lang="ru-RU" dirty="0" smtClean="0"/>
              <a:t> сети очень сложен</a:t>
            </a:r>
          </a:p>
          <a:p>
            <a:pPr lvl="0"/>
            <a:r>
              <a:rPr lang="ru-RU" dirty="0" smtClean="0"/>
              <a:t>Эффективная работа достигается когда в сети много участников</a:t>
            </a:r>
          </a:p>
          <a:p>
            <a:pPr lvl="0"/>
            <a:r>
              <a:rPr lang="ru-RU" dirty="0" smtClean="0"/>
              <a:t>Из-за отсутствия привычных пользователям ресурсов </a:t>
            </a:r>
            <a:r>
              <a:rPr lang="ru-RU" dirty="0" err="1" smtClean="0"/>
              <a:t>Mesh</a:t>
            </a:r>
            <a:r>
              <a:rPr lang="ru-RU" dirty="0" smtClean="0"/>
              <a:t> сеть может отпугивать новичков</a:t>
            </a:r>
          </a:p>
          <a:p>
            <a:pPr lvl="0"/>
            <a:r>
              <a:rPr lang="ru-RU" dirty="0" smtClean="0"/>
              <a:t>Негарантированная ширина канала</a:t>
            </a:r>
          </a:p>
          <a:p>
            <a:pPr lvl="0"/>
            <a:r>
              <a:rPr lang="ru-RU" dirty="0" smtClean="0"/>
              <a:t>Негарантированное качество связи</a:t>
            </a:r>
          </a:p>
          <a:p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     </a:t>
            </a:r>
            <a:r>
              <a:rPr lang="ru-RU" b="1" dirty="0" smtClean="0"/>
              <a:t>Ячеистая </a:t>
            </a:r>
            <a:r>
              <a:rPr lang="ru-RU" b="1" dirty="0" smtClean="0"/>
              <a:t>топология</a:t>
            </a:r>
            <a:r>
              <a:rPr lang="ru-RU" dirty="0" smtClean="0"/>
              <a:t> — сетевая топология компьютерной сети, построенная на принципе ячеек, в которой рабочие станции сети соединяются друг с другом и способны принимать на себя роль коммутатора для остальных участников. Данная организация сети является достаточно сложной в настройке, однако при такой топологии реализуется высокая отказоустойчивость. Как правило, узлы соединяются по принципу «каждый с каждым». Таким образом, большое количество связей обеспечивает широкий выбор маршрута следования трафика внутри сети — следовательно, обрыв одного соединения не нарушит функционирования сети в целом.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image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290"/>
            <a:ext cx="3171825" cy="24003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b="1" dirty="0" smtClean="0"/>
              <a:t> </a:t>
            </a:r>
            <a:r>
              <a:rPr lang="ru-RU" sz="3800" b="1" dirty="0" smtClean="0"/>
              <a:t>Общие </a:t>
            </a:r>
            <a:r>
              <a:rPr lang="ru-RU" sz="3800" b="1" dirty="0" smtClean="0"/>
              <a:t>особенности</a:t>
            </a:r>
          </a:p>
          <a:p>
            <a:pPr lvl="0"/>
            <a:r>
              <a:rPr lang="ru-RU" b="1" dirty="0" smtClean="0"/>
              <a:t>«</a:t>
            </a:r>
            <a:r>
              <a:rPr lang="ru-RU" b="1" dirty="0" smtClean="0"/>
              <a:t>Интеллектуальность» сети</a:t>
            </a:r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ru-RU" dirty="0" smtClean="0"/>
              <a:t>Является </a:t>
            </a:r>
            <a:r>
              <a:rPr lang="ru-RU" dirty="0" smtClean="0"/>
              <a:t>одной из ключевых особенностей беспроводной ячеистой сети. «Интеллектуальность» означает, что при подключении каждая точка автоматически получает информацию обо всех других точках доступа в сети и «выясняет» свою роль. Такое поведение исключает необходимость постоянного администрирования и способствует быстрому развертыванию.</a:t>
            </a:r>
          </a:p>
          <a:p>
            <a:pPr lvl="0"/>
            <a:r>
              <a:rPr lang="ru-RU" b="1" dirty="0" smtClean="0"/>
              <a:t>Самовосстановление и самоадаптация</a:t>
            </a:r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ru-RU" dirty="0" smtClean="0"/>
              <a:t>Как </a:t>
            </a:r>
            <a:r>
              <a:rPr lang="ru-RU" dirty="0" smtClean="0"/>
              <a:t>можно понять из предыдущего пункта — как только сеть включена и начинает функционировать, то каждое устройство автоматически определяет состояние соседей и свою роль в общей топологии. Поэтому, при выходе из строя одного из узлов, сеть способна перенаправить данные — то есть переопределить маршруты автоматически.</a:t>
            </a:r>
          </a:p>
          <a:p>
            <a:pPr lvl="0"/>
            <a:r>
              <a:rPr lang="ru-RU" b="1" dirty="0" smtClean="0"/>
              <a:t>Быстрое и недорогое развертывание</a:t>
            </a:r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ru-RU" dirty="0" smtClean="0"/>
              <a:t>Развертывание </a:t>
            </a:r>
            <a:r>
              <a:rPr lang="ru-RU" dirty="0" smtClean="0"/>
              <a:t>ячеистой сети не требует дорогостоящей инфраструктуры и прокладки кабелей. Кроме того, в силу способностей к самовосстановлению и самоадаптации — данная сеть является экономной в эксплуатации.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/>
              <a:t>Организация </a:t>
            </a:r>
            <a:r>
              <a:rPr lang="ru-RU" sz="2400" b="1" dirty="0" smtClean="0"/>
              <a:t>сети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000" dirty="0" smtClean="0"/>
              <a:t>Беспроводная </a:t>
            </a:r>
            <a:r>
              <a:rPr lang="ru-RU" sz="2000" dirty="0" smtClean="0"/>
              <a:t>ячеистая сеть построена на </a:t>
            </a:r>
            <a:r>
              <a:rPr lang="ru-RU" sz="2000" dirty="0" err="1" smtClean="0"/>
              <a:t>Peer</a:t>
            </a:r>
            <a:r>
              <a:rPr lang="ru-RU" sz="2000" dirty="0" smtClean="0"/>
              <a:t> radio-устройствах, которые не требуют кабельного соединения, необходимого для традиционных беспроводных точек доступа. Mesh-топология позволяет передавать данные на большие расстояния путём разбиения длинного маршрута на серию коротких переходов между узлами — </a:t>
            </a:r>
            <a:r>
              <a:rPr lang="ru-RU" sz="2000" dirty="0" err="1" smtClean="0"/>
              <a:t>хопов</a:t>
            </a:r>
            <a:r>
              <a:rPr lang="ru-RU" sz="2000" dirty="0" smtClean="0"/>
              <a:t>/</a:t>
            </a:r>
            <a:r>
              <a:rPr lang="ru-RU" sz="2000" dirty="0" err="1" smtClean="0"/>
              <a:t>hops</a:t>
            </a:r>
            <a:r>
              <a:rPr lang="ru-RU" sz="2000" dirty="0" smtClean="0"/>
              <a:t>. 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      </a:t>
            </a:r>
            <a:r>
              <a:rPr lang="ru-RU" sz="2000" dirty="0" smtClean="0"/>
              <a:t>Маршрут </a:t>
            </a:r>
            <a:r>
              <a:rPr lang="ru-RU" sz="2000" dirty="0" smtClean="0"/>
              <a:t>движения трафика, будучи сформированным большим числом конечных пользователей — редко меняется. Практически весь трафик в топологии ячеистой сети либо направлен через шлюз, либо исходит из него, в то время как в беспроводных </a:t>
            </a:r>
            <a:r>
              <a:rPr lang="ru-RU" sz="2000" dirty="0" err="1" smtClean="0"/>
              <a:t>ad-hoc</a:t>
            </a:r>
            <a:r>
              <a:rPr lang="ru-RU" sz="2000" dirty="0" smtClean="0"/>
              <a:t> сетях трафик течет между произвольной парой узлов.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ru-RU" sz="2000" dirty="0" smtClean="0"/>
              <a:t>Данный тип топологии может быть децентрализованным или централизованным — в зависимости от присутствия в сети главного сервера, оба подхода относительно недороги, надежны и отказоустойчивы, так как задача каждого узла — передача трафика только до следующего узла сети. Каждое устройство выполняет функции </a:t>
            </a:r>
            <a:r>
              <a:rPr lang="ru-RU" sz="2000" dirty="0" err="1" smtClean="0"/>
              <a:t>маршрутизатора</a:t>
            </a:r>
            <a:r>
              <a:rPr lang="ru-RU" sz="2000" dirty="0" smtClean="0"/>
              <a:t> по передаче данных от соседних узлов к удаленным участникам сети, для достижения которых недостаточно одного перехода.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/>
              <a:t>Области </a:t>
            </a:r>
            <a:r>
              <a:rPr lang="ru-RU" sz="2400" b="1" dirty="0" smtClean="0"/>
              <a:t>применения</a:t>
            </a:r>
            <a:endParaRPr lang="en-US" sz="2400" dirty="0" smtClean="0"/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ru-RU" sz="2000" dirty="0" smtClean="0"/>
              <a:t>Ячеистые </a:t>
            </a:r>
            <a:r>
              <a:rPr lang="ru-RU" sz="2000" dirty="0" smtClean="0"/>
              <a:t>сети можно применить для решения широкого спектра задач — наблюдения за полем боя,</a:t>
            </a:r>
            <a:r>
              <a:rPr lang="ru-RU" sz="2000" dirty="0" smtClean="0">
                <a:hlinkClick r:id="rId2"/>
              </a:rPr>
              <a:t> телеметрия</a:t>
            </a:r>
            <a:r>
              <a:rPr lang="ru-RU" sz="2000" dirty="0" smtClean="0"/>
              <a:t> гоночного автомобиля в реальном времени, настройка сети в условиях неблагоприятной окружающей среды и пр. В зависимости от поставленной задачи, можно настроить поведение ячеистой структуры наиболее подходящим образом. </a:t>
            </a:r>
            <a:endParaRPr lang="en-US" sz="2000" dirty="0" smtClean="0"/>
          </a:p>
          <a:p>
            <a:pPr>
              <a:buNone/>
            </a:pPr>
            <a:r>
              <a:rPr lang="ru-RU" sz="2400" b="1" dirty="0" smtClean="0"/>
              <a:t>Функционирование</a:t>
            </a:r>
            <a:endParaRPr lang="en-US" sz="2400" b="1" dirty="0" smtClean="0"/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000" dirty="0" smtClean="0"/>
              <a:t>Принцип </a:t>
            </a:r>
            <a:r>
              <a:rPr lang="ru-RU" sz="2000" dirty="0" smtClean="0"/>
              <a:t>во многом напоминает способ перемещения пакетов в проводной сети — данные перемещаются от одного устройства к другому до тех пор, пока пакет не достигнет назначенного получателя. Это обеспечивается алгоритмами динамической маршрутизации, встроенным в каждое устройство. </a:t>
            </a:r>
            <a:endParaRPr lang="en-US" sz="2000" b="1" dirty="0" smtClean="0"/>
          </a:p>
          <a:p>
            <a:pPr>
              <a:buNone/>
            </a:pPr>
            <a:r>
              <a:rPr lang="ru-RU" sz="2400" b="1" dirty="0" smtClean="0"/>
              <a:t>Использование</a:t>
            </a:r>
            <a:endParaRPr lang="en-US" sz="2400" b="1" dirty="0" smtClean="0"/>
          </a:p>
          <a:p>
            <a:r>
              <a:rPr lang="ru-RU" sz="2000" dirty="0" smtClean="0"/>
              <a:t>Связь в регионах с неразвитой инфраструктурой</a:t>
            </a:r>
          </a:p>
          <a:p>
            <a:r>
              <a:rPr lang="ru-RU" sz="2000" dirty="0" smtClean="0"/>
              <a:t>Связь в крупных корпоративных средах</a:t>
            </a:r>
          </a:p>
          <a:p>
            <a:r>
              <a:rPr lang="ru-RU" sz="2000" dirty="0" smtClean="0"/>
              <a:t>Связь на массовых мероприятиях</a:t>
            </a:r>
          </a:p>
          <a:p>
            <a:r>
              <a:rPr lang="ru-RU" sz="2000" dirty="0" smtClean="0"/>
              <a:t>Военное дело</a:t>
            </a:r>
          </a:p>
          <a:p>
            <a:r>
              <a:rPr lang="ru-RU" sz="2000" dirty="0" smtClean="0"/>
              <a:t>Энергетика</a:t>
            </a:r>
          </a:p>
          <a:p>
            <a:r>
              <a:rPr lang="ru-RU" sz="2000" dirty="0" smtClean="0"/>
              <a:t>Спутниковая связь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Mesh-сети стандарта IEEE </a:t>
            </a:r>
            <a:r>
              <a:rPr lang="ru-RU" sz="2400" b="1" dirty="0" smtClean="0"/>
              <a:t>802.11s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  </a:t>
            </a:r>
            <a:r>
              <a:rPr lang="ru-RU" sz="2000" dirty="0" smtClean="0"/>
              <a:t>Mesh-сети </a:t>
            </a:r>
            <a:r>
              <a:rPr lang="ru-RU" sz="2000" dirty="0" smtClean="0"/>
              <a:t>– новый перспективный класс широкополосных беспроводных сетей передачи </a:t>
            </a:r>
            <a:r>
              <a:rPr lang="ru-RU" sz="2000" dirty="0" err="1" smtClean="0"/>
              <a:t>мультимедийной</a:t>
            </a:r>
            <a:r>
              <a:rPr lang="ru-RU" sz="2000" dirty="0" smtClean="0"/>
              <a:t> информации, который в ближайшие годы найдет широкое применение при построении локальных и распределенных городских беспроводных сетей (альтернатива </a:t>
            </a:r>
            <a:r>
              <a:rPr lang="ru-RU" sz="2000" dirty="0" err="1" smtClean="0"/>
              <a:t>WiMAX</a:t>
            </a:r>
            <a:r>
              <a:rPr lang="ru-RU" sz="2000" dirty="0" smtClean="0"/>
              <a:t>), при разворачивании </a:t>
            </a:r>
            <a:r>
              <a:rPr lang="ru-RU" sz="2000" dirty="0" err="1" smtClean="0"/>
              <a:t>мультимедийных</a:t>
            </a:r>
            <a:r>
              <a:rPr lang="ru-RU" sz="2000" dirty="0" smtClean="0"/>
              <a:t> сенсорных сетей и т.д. Одним из главных принципов построения mesh-сети является принцип самоорганизации архитектуры, обеспечивающий такие возможности, как реализацию топологии сети "каждый с каждым"; устойчивость сети при отказе отдельных компонентов; </a:t>
            </a:r>
            <a:r>
              <a:rPr lang="ru-RU" sz="2000" dirty="0" err="1" smtClean="0"/>
              <a:t>масштабируемость</a:t>
            </a:r>
            <a:r>
              <a:rPr lang="ru-RU" sz="2000" dirty="0" smtClean="0"/>
              <a:t> сети – увеличение зоны информационного покрытия в режиме самоорганизации; динамическую маршрутизацию трафика, контроль состояния сети и т.д. Mesh-сети могут быть стационарными или мобильными. В последнем случае все или часть узлов со временем могут менять свое местоположение. В мобильных сетях в качестве узлов могут использоваться карманные ПК, мобильные телефоны и другие персональные устройства.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Протокол IEEE </a:t>
            </a:r>
            <a:r>
              <a:rPr lang="ru-RU" sz="2400" b="1" dirty="0" smtClean="0"/>
              <a:t>802.11s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00496" y="714356"/>
            <a:ext cx="4929222" cy="5929354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en-US" sz="4200" dirty="0" smtClean="0"/>
              <a:t>        </a:t>
            </a:r>
            <a:r>
              <a:rPr lang="ru-RU" sz="4200" dirty="0" smtClean="0"/>
              <a:t>В </a:t>
            </a:r>
            <a:r>
              <a:rPr lang="ru-RU" sz="4200" dirty="0" smtClean="0"/>
              <a:t>существующих сетях стандарта 802.11 терминальные (абонентские, конечные) станции (STA) связаны с точками доступа (</a:t>
            </a:r>
            <a:r>
              <a:rPr lang="ru-RU" sz="4200" dirty="0" err="1" smtClean="0"/>
              <a:t>Access</a:t>
            </a:r>
            <a:r>
              <a:rPr lang="ru-RU" sz="4200" dirty="0" smtClean="0"/>
              <a:t> </a:t>
            </a:r>
            <a:r>
              <a:rPr lang="ru-RU" sz="4200" dirty="0" err="1" smtClean="0"/>
              <a:t>Point</a:t>
            </a:r>
            <a:r>
              <a:rPr lang="ru-RU" sz="4200" dirty="0" smtClean="0"/>
              <a:t> – AP) и могут взаимодействовать только с ними. АР имеют выход в другие сети (например, </a:t>
            </a:r>
            <a:r>
              <a:rPr lang="ru-RU" sz="4200" dirty="0" err="1" smtClean="0"/>
              <a:t>Ethernet</a:t>
            </a:r>
            <a:r>
              <a:rPr lang="ru-RU" sz="4200" dirty="0" smtClean="0"/>
              <a:t>), но не могут обмениваться информацией друг с другом (рис.1а). В </a:t>
            </a:r>
            <a:r>
              <a:rPr lang="ru-RU" sz="4200" dirty="0" err="1" smtClean="0"/>
              <a:t>meshсети</a:t>
            </a:r>
            <a:r>
              <a:rPr lang="ru-RU" sz="4200" dirty="0" smtClean="0"/>
              <a:t>, помимо терминальных станций и точек доступа, присутствуют особые устройства – узлы mesh-сети (</a:t>
            </a:r>
            <a:r>
              <a:rPr lang="ru-RU" sz="4200" dirty="0" err="1" smtClean="0"/>
              <a:t>Mesh</a:t>
            </a:r>
            <a:r>
              <a:rPr lang="ru-RU" sz="4200" dirty="0" smtClean="0"/>
              <a:t> </a:t>
            </a:r>
            <a:r>
              <a:rPr lang="ru-RU" sz="4200" dirty="0" err="1" smtClean="0"/>
              <a:t>Point</a:t>
            </a:r>
            <a:r>
              <a:rPr lang="ru-RU" sz="4200" dirty="0" smtClean="0"/>
              <a:t> – MP), способные взаимодействовать друг с другом и поддерживающие mesh-службы (рис.1б). Одно устройство может совмещать несколько функций. Так, узлы mesh-сети, совмещенные с точками доступа, называются точками доступа mesh-сети (</a:t>
            </a:r>
            <a:r>
              <a:rPr lang="ru-RU" sz="4200" dirty="0" err="1" smtClean="0"/>
              <a:t>Mesh</a:t>
            </a:r>
            <a:r>
              <a:rPr lang="ru-RU" sz="4200" dirty="0" smtClean="0"/>
              <a:t> </a:t>
            </a:r>
            <a:r>
              <a:rPr lang="ru-RU" sz="4200" dirty="0" err="1" smtClean="0"/>
              <a:t>Access</a:t>
            </a:r>
            <a:r>
              <a:rPr lang="ru-RU" sz="4200" dirty="0" smtClean="0"/>
              <a:t> </a:t>
            </a:r>
            <a:r>
              <a:rPr lang="ru-RU" sz="4200" dirty="0" err="1" smtClean="0"/>
              <a:t>Point</a:t>
            </a:r>
            <a:r>
              <a:rPr lang="ru-RU" sz="4200" dirty="0" smtClean="0"/>
              <a:t>, MAP). Порталы mesh-сети (</a:t>
            </a:r>
            <a:r>
              <a:rPr lang="ru-RU" sz="4200" dirty="0" err="1" smtClean="0"/>
              <a:t>Mesh</a:t>
            </a:r>
            <a:r>
              <a:rPr lang="ru-RU" sz="4200" dirty="0" smtClean="0"/>
              <a:t> </a:t>
            </a:r>
            <a:r>
              <a:rPr lang="ru-RU" sz="4200" dirty="0" err="1" smtClean="0"/>
              <a:t>Point</a:t>
            </a:r>
            <a:r>
              <a:rPr lang="ru-RU" sz="4200" dirty="0" smtClean="0"/>
              <a:t> </a:t>
            </a:r>
            <a:r>
              <a:rPr lang="ru-RU" sz="4200" dirty="0" err="1" smtClean="0"/>
              <a:t>Portal</a:t>
            </a:r>
            <a:r>
              <a:rPr lang="ru-RU" sz="4200" dirty="0" smtClean="0"/>
              <a:t>, MPP), являясь МР, соединяют mesh-сеть с внешними сетями. Таким образом, mesh-сеть с точки зрения других устройств и протоколов более высокого уровня функционально эквивалентна широковещательной Ethernet-сети, все узлы которой непосредственно соединены на канальном уровне.</a:t>
            </a:r>
          </a:p>
          <a:p>
            <a:endParaRPr lang="ru-RU" dirty="0"/>
          </a:p>
        </p:txBody>
      </p:sp>
      <p:pic>
        <p:nvPicPr>
          <p:cNvPr id="4" name="image6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14282" y="642918"/>
            <a:ext cx="4071966" cy="5715040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2600" dirty="0" smtClean="0"/>
              <a:t>  </a:t>
            </a:r>
            <a:r>
              <a:rPr lang="ru-RU" sz="2200" dirty="0" smtClean="0"/>
              <a:t>В </a:t>
            </a:r>
            <a:r>
              <a:rPr lang="ru-RU" sz="2200" dirty="0" smtClean="0"/>
              <a:t>стандарте IEEE 802.11s практически не затрагивают физический уровень. Все нововведения относятся к </a:t>
            </a:r>
            <a:r>
              <a:rPr lang="ru-RU" sz="2200" dirty="0" err="1" smtClean="0"/>
              <a:t>МАС-подуровню</a:t>
            </a:r>
            <a:r>
              <a:rPr lang="ru-RU" sz="2200" dirty="0" smtClean="0"/>
              <a:t> канального уровня. Кроме того, в стандарте 802.11s рассматриваются вопросы маршрутизации пакетов в рамках mesh-сети (фактически – сетевой и транспортный уровень модели OSI), что выходит за изначальные рамки IEEE 802.11. Вопросы маршрутизации пакетов в </a:t>
            </a:r>
            <a:r>
              <a:rPr lang="ru-RU" sz="2200" dirty="0" err="1" smtClean="0"/>
              <a:t>meshсетях</a:t>
            </a:r>
            <a:r>
              <a:rPr lang="ru-RU" sz="2200" dirty="0" smtClean="0"/>
              <a:t> мы рассмотрим в следующей публикации, сосредоточившись в данной работе на особенностях </a:t>
            </a:r>
            <a:r>
              <a:rPr lang="ru-RU" sz="2200" dirty="0" err="1" smtClean="0"/>
              <a:t>МАС-уровня</a:t>
            </a:r>
            <a:r>
              <a:rPr lang="ru-RU" sz="2200" dirty="0" smtClean="0"/>
              <a:t>.  </a:t>
            </a:r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      Структура </a:t>
            </a:r>
            <a:r>
              <a:rPr lang="ru-RU" sz="2200" dirty="0" smtClean="0"/>
              <a:t>пакетов MAC-уровня в mesh-сети аналогична стандартному формату пакетов сетей 802.11. </a:t>
            </a:r>
            <a:endParaRPr lang="ru-RU" sz="2200" dirty="0" smtClean="0"/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      Отличие </a:t>
            </a:r>
            <a:r>
              <a:rPr lang="ru-RU" sz="2200" dirty="0" err="1" smtClean="0"/>
              <a:t>МАС-пакетов</a:t>
            </a:r>
            <a:r>
              <a:rPr lang="ru-RU" sz="2200" dirty="0" smtClean="0"/>
              <a:t> 802.11s заключается в наличии mesh-заголовка в начале поля данных. Этот заголовок присутствует в пакетах данных тогда и только тогда, когда они передаются от mesh-узла к mesh-узлу по установленному между ними соединению, он так же присоединяется к одному из типов (</a:t>
            </a:r>
            <a:r>
              <a:rPr lang="ru-RU" sz="2200" dirty="0" err="1" smtClean="0"/>
              <a:t>Multihop</a:t>
            </a:r>
            <a:r>
              <a:rPr lang="ru-RU" sz="2200" dirty="0" smtClean="0"/>
              <a:t> </a:t>
            </a:r>
            <a:r>
              <a:rPr lang="ru-RU" sz="2200" dirty="0" err="1" smtClean="0"/>
              <a:t>Action</a:t>
            </a:r>
            <a:r>
              <a:rPr lang="ru-RU" sz="2200" dirty="0" smtClean="0"/>
              <a:t>) управляющих пакетов</a:t>
            </a:r>
            <a:r>
              <a:rPr lang="ru-RU" sz="2200" dirty="0" smtClean="0"/>
              <a:t>.</a:t>
            </a:r>
          </a:p>
          <a:p>
            <a:pPr>
              <a:buNone/>
            </a:pPr>
            <a:endParaRPr lang="ru-RU" sz="2600" dirty="0" smtClean="0"/>
          </a:p>
          <a:p>
            <a:pPr>
              <a:buNone/>
            </a:pPr>
            <a:r>
              <a:rPr lang="ru-RU" sz="2600" dirty="0" smtClean="0"/>
              <a:t>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786058"/>
            <a:ext cx="8715436" cy="407194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Mesh-заголовок </a:t>
            </a:r>
            <a:r>
              <a:rPr lang="ru-RU" dirty="0" smtClean="0"/>
              <a:t>содержит четыре поля. Байт mesh-флагов регулируют обработку mesh-заголовка</a:t>
            </a:r>
            <a:r>
              <a:rPr lang="ru-RU" dirty="0" smtClean="0"/>
              <a:t>.</a:t>
            </a:r>
            <a:r>
              <a:rPr lang="ru-RU" dirty="0" smtClean="0"/>
              <a:t> Пока используются только первые два бита, которые просто определяют размер расширенного mesh-адреса. Поле "время жизни пакета в mesh-сети" (</a:t>
            </a:r>
            <a:r>
              <a:rPr lang="ru-RU" dirty="0" err="1" smtClean="0"/>
              <a:t>Mesh</a:t>
            </a:r>
            <a:r>
              <a:rPr lang="ru-RU" dirty="0" smtClean="0"/>
              <a:t> </a:t>
            </a:r>
            <a:r>
              <a:rPr lang="ru-RU" dirty="0" err="1" smtClean="0"/>
              <a:t>Time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Live</a:t>
            </a:r>
            <a:r>
              <a:rPr lang="ru-RU" dirty="0" smtClean="0"/>
              <a:t> – MTL) содержит оставшееся максимальное число шагов между узлами, которое может совершить пакет в mesh-сети.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Поле </a:t>
            </a:r>
            <a:r>
              <a:rPr lang="ru-RU" dirty="0" smtClean="0"/>
              <a:t>расширения mesh-адреса (</a:t>
            </a:r>
            <a:r>
              <a:rPr lang="ru-RU" dirty="0" err="1" smtClean="0"/>
              <a:t>Mesh</a:t>
            </a:r>
            <a:r>
              <a:rPr lang="ru-RU" dirty="0" smtClean="0"/>
              <a:t> </a:t>
            </a:r>
            <a:r>
              <a:rPr lang="ru-RU" dirty="0" err="1" smtClean="0"/>
              <a:t>Address</a:t>
            </a:r>
            <a:r>
              <a:rPr lang="ru-RU" dirty="0" smtClean="0"/>
              <a:t> </a:t>
            </a:r>
            <a:r>
              <a:rPr lang="ru-RU" dirty="0" err="1" smtClean="0"/>
              <a:t>Extension</a:t>
            </a:r>
            <a:r>
              <a:rPr lang="ru-RU" dirty="0" smtClean="0"/>
              <a:t>) может включать дополнительные адреса (Адрес 4, Адрес 5 и Адрес 6, каждый по 6 байт), что позволяет mesh-пакетам содержать до 6 адресов. Адрес 4 используется в управляющих пакетах типа </a:t>
            </a:r>
            <a:r>
              <a:rPr lang="ru-RU" dirty="0" err="1" smtClean="0"/>
              <a:t>Multihop</a:t>
            </a:r>
            <a:r>
              <a:rPr lang="ru-RU" dirty="0" smtClean="0"/>
              <a:t> </a:t>
            </a:r>
            <a:r>
              <a:rPr lang="ru-RU" dirty="0" err="1" smtClean="0"/>
              <a:t>Action</a:t>
            </a:r>
            <a:r>
              <a:rPr lang="ru-RU" dirty="0" smtClean="0"/>
              <a:t> (при эстафетной передаче в mesh-сети), поскольку в формате управляющих пакетов </a:t>
            </a:r>
            <a:r>
              <a:rPr lang="ru-RU" dirty="0" err="1" smtClean="0"/>
              <a:t>МАСуровня</a:t>
            </a:r>
            <a:r>
              <a:rPr lang="ru-RU" dirty="0" smtClean="0"/>
              <a:t> поле Адрес 4 отсутствует. Адреса 5 и 6 могут служить для передачи адресов конечных отправителя и получателя, если они оба или один из них не являются МР.</a:t>
            </a:r>
            <a:endParaRPr lang="ru-RU" dirty="0"/>
          </a:p>
        </p:txBody>
      </p:sp>
      <p:pic>
        <p:nvPicPr>
          <p:cNvPr id="4" name="image8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00034" y="214290"/>
            <a:ext cx="8001056" cy="2428892"/>
          </a:xfrm>
          <a:prstGeom prst="rect">
            <a:avLst/>
          </a:prstGeom>
          <a:ln/>
        </p:spPr>
      </p:pic>
      <p:sp>
        <p:nvSpPr>
          <p:cNvPr id="5" name="Прямоугольник 4"/>
          <p:cNvSpPr/>
          <p:nvPr/>
        </p:nvSpPr>
        <p:spPr>
          <a:xfrm>
            <a:off x="571472" y="1785927"/>
            <a:ext cx="2500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Формат MAC-кадра с Mesh-заголовком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1522</Words>
  <Application>Microsoft Office PowerPoint</Application>
  <PresentationFormat>Экран (4:3)</PresentationFormat>
  <Paragraphs>104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Лекция 9. Mesh сети.</vt:lpstr>
      <vt:lpstr>Слайд 2</vt:lpstr>
      <vt:lpstr>Слайд 3</vt:lpstr>
      <vt:lpstr>Организация сети</vt:lpstr>
      <vt:lpstr>Слайд 5</vt:lpstr>
      <vt:lpstr>Mesh-сети стандарта IEEE 802.11s</vt:lpstr>
      <vt:lpstr>Протокол IEEE 802.11s</vt:lpstr>
      <vt:lpstr>Слайд 8</vt:lpstr>
      <vt:lpstr>Слайд 9</vt:lpstr>
      <vt:lpstr>Слайд 10</vt:lpstr>
      <vt:lpstr>Установка и управление соединениями в IEEE 802.11s</vt:lpstr>
      <vt:lpstr>Слайд 12</vt:lpstr>
      <vt:lpstr>Слайд 13</vt:lpstr>
      <vt:lpstr>Оборудование для MEsh-сетей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9. Mesh сети.</dc:title>
  <dc:creator>raz</dc:creator>
  <cp:lastModifiedBy>raz</cp:lastModifiedBy>
  <cp:revision>11</cp:revision>
  <dcterms:created xsi:type="dcterms:W3CDTF">2018-03-24T20:25:23Z</dcterms:created>
  <dcterms:modified xsi:type="dcterms:W3CDTF">2018-03-26T19:59:58Z</dcterms:modified>
</cp:coreProperties>
</file>