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8"/>
  </p:notesMasterIdLst>
  <p:sldIdLst>
    <p:sldId id="256" r:id="rId2"/>
    <p:sldId id="257" r:id="rId3"/>
    <p:sldId id="267" r:id="rId4"/>
    <p:sldId id="268" r:id="rId5"/>
    <p:sldId id="269" r:id="rId6"/>
    <p:sldId id="270" r:id="rId7"/>
    <p:sldId id="271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9144000" cy="5143500" type="screen16x9"/>
  <p:notesSz cx="6858000" cy="9144000"/>
  <p:embeddedFontLst>
    <p:embeddedFont>
      <p:font typeface="PT Sans" charset="-52"/>
      <p:regular r:id="rId19"/>
      <p:bold r:id="rId20"/>
      <p:italic r:id="rId21"/>
      <p:boldItalic r:id="rId22"/>
    </p:embeddedFont>
    <p:embeddedFont>
      <p:font typeface="Segoe UI" pitchFamily="34" charset="0"/>
      <p:regular r:id="rId23"/>
      <p:bold r:id="rId24"/>
      <p:italic r:id="rId25"/>
      <p:boldItalic r:id="rId26"/>
    </p:embeddedFont>
    <p:embeddedFont>
      <p:font typeface="Calibri" pitchFamily="34" charset="0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-726" y="-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752dfaf269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752dfaf269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752dfaf269_0_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752dfaf269_0_1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752dfaf269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752dfaf269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752dfaf269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752dfaf269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752dfaf269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752dfaf269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752dfaf269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752dfaf269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752dfaf269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752dfaf269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752dfaf269_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752dfaf269_0_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752dfaf269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752dfaf269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752dfaf269_0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752dfaf269_0_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openid.net/specs/openid-attribute-exchange-1_0.html" TargetMode="External"/><Relationship Id="rId2" Type="http://schemas.openxmlformats.org/officeDocument/2006/relationships/hyperlink" Target="http://openid.net/specs/openid-authentication-2_0.html" TargetMode="External"/><Relationship Id="rId1" Type="http://schemas.openxmlformats.org/officeDocument/2006/relationships/slideLayout" Target="../slideLayouts/slideLayout3.xml"/><Relationship Id="rId5" Type="http://schemas.openxmlformats.org/officeDocument/2006/relationships/hyperlink" Target="http://svn.infogrid.org/infogrid/docs/yadis/yadis-v1.0.pdf" TargetMode="External"/><Relationship Id="rId4" Type="http://schemas.openxmlformats.org/officeDocument/2006/relationships/hyperlink" Target="http://openid.net/specs/openid-simple-registration-extension-1_0.html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descr="https://upload.wikimedia.org/wikipedia/commons/thumb/d/d2/Oauth_logo.svg/1024px-Oauth_logo.svg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13731" y="1575300"/>
            <a:ext cx="1985119" cy="199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 descr="https://upload.wikimedia.org/wikipedia/ru/3/35/OpenID_logo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18600" y="2000250"/>
            <a:ext cx="3048000" cy="1143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OpenID 2.0 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82" name="Google Shape;82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XRI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HMAC-SHA256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расширения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OAuth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88" name="Google Shape;8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48350" y="565750"/>
            <a:ext cx="4517551" cy="4278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OAuth 2.0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94" name="Google Shape;94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Клиент, сервер и владелец ресурса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Методы создания подписей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Метка времени и nonce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Потоки OAuth 2.0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00" name="Google Shape;100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Implicit Grant Flow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Authorization Code Flow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Refreshing an Expired Access Token Flow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Resource Owner Password Credentials Flow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Client Credentials Flow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Токены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06" name="Google Shape;106;p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client credentials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temporary credentials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access token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3999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Клиент-серверные</a:t>
            </a:r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title"/>
          </p:nvPr>
        </p:nvSpPr>
        <p:spPr>
          <a:xfrm>
            <a:off x="4832400" y="445025"/>
            <a:ext cx="3999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Клиентские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113" name="Google Shape;113;p22" descr="Схема авторизации приложений, имеющих серверную часть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025" y="1152475"/>
            <a:ext cx="3756150" cy="355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22" descr="Схема авторизации полностью клиентских платежей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24775" y="1152475"/>
            <a:ext cx="3585174" cy="2314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OpenID connect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20" name="Google Shape;120;p2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Надстройка над OAuth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3999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Аутентификация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ru" dirty="0">
                <a:latin typeface="PT Sans"/>
                <a:ea typeface="PT Sans"/>
                <a:cs typeface="PT Sans"/>
                <a:sym typeface="PT Sans"/>
              </a:rPr>
              <a:t>проверка личности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62" name="Google Shape;62;p14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ru" dirty="0">
                <a:latin typeface="PT Sans"/>
                <a:ea typeface="PT Sans"/>
                <a:cs typeface="PT Sans"/>
                <a:sym typeface="PT Sans"/>
              </a:rPr>
              <a:t>проверка наличия доступа к чему-либо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4832400" y="445025"/>
            <a:ext cx="3999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Авторизация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0" y="2075381"/>
            <a:ext cx="914400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ru-RU" sz="1600" dirty="0" smtClean="0"/>
              <a:t>Если WEB сайт предполагает использование аутентификации или авторизации пользователя, то возможные варианты реализации этого приведены ниже</a:t>
            </a:r>
            <a:r>
              <a:rPr lang="ru-RU" sz="1600" dirty="0" smtClean="0"/>
              <a:t>:</a:t>
            </a:r>
            <a:endParaRPr lang="en-US" sz="1600" dirty="0" smtClean="0"/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buClrTx/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latin typeface="Segoe UI" pitchFamily="34" charset="0"/>
              <a:ea typeface="Calibri" pitchFamily="34" charset="0"/>
              <a:cs typeface="Segoe U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Segoe UI" pitchFamily="34" charset="0"/>
                <a:ea typeface="Calibri" pitchFamily="34" charset="0"/>
                <a:cs typeface="Segoe UI" pitchFamily="34" charset="0"/>
              </a:rPr>
              <a:t>  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Segoe UI" pitchFamily="34" charset="0"/>
                <a:ea typeface="Calibri" pitchFamily="34" charset="0"/>
                <a:cs typeface="Segoe UI" pitchFamily="34" charset="0"/>
              </a:rPr>
              <a:t>Использовать стандартную регистрацию через ввод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Segoe UI" pitchFamily="34" charset="0"/>
                <a:ea typeface="Calibri" pitchFamily="34" charset="0"/>
                <a:cs typeface="Segoe UI" pitchFamily="34" charset="0"/>
              </a:rPr>
              <a:t>email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Segoe UI" pitchFamily="34" charset="0"/>
                <a:ea typeface="Calibri" pitchFamily="34" charset="0"/>
                <a:cs typeface="Segoe UI" pitchFamily="34" charset="0"/>
              </a:rPr>
              <a:t> и заполнения необходимых данных.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Segoe UI" pitchFamily="34" charset="0"/>
                <a:ea typeface="Calibri" pitchFamily="34" charset="0"/>
                <a:cs typeface="Segoe UI" pitchFamily="34" charset="0"/>
              </a:rPr>
              <a:t>  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Segoe UI" pitchFamily="34" charset="0"/>
                <a:ea typeface="Calibri" pitchFamily="34" charset="0"/>
                <a:cs typeface="Segoe UI" pitchFamily="34" charset="0"/>
              </a:rPr>
              <a:t>Использовать аутентификацию через указание личного идентификатора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Segoe UI" pitchFamily="34" charset="0"/>
                <a:ea typeface="Calibri" pitchFamily="34" charset="0"/>
                <a:cs typeface="Segoe UI" pitchFamily="34" charset="0"/>
              </a:rPr>
              <a:t>OpenID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Segoe UI" pitchFamily="34" charset="0"/>
                <a:ea typeface="Calibri" pitchFamily="34" charset="0"/>
                <a:cs typeface="Segoe UI" pitchFamily="34" charset="0"/>
              </a:rPr>
              <a:t> провайдера.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latin typeface="Segoe UI" pitchFamily="34" charset="0"/>
              <a:ea typeface="Calibri" pitchFamily="34" charset="0"/>
              <a:cs typeface="Segoe U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Segoe UI" pitchFamily="34" charset="0"/>
                <a:ea typeface="Calibri" pitchFamily="34" charset="0"/>
                <a:cs typeface="Segoe UI" pitchFamily="34" charset="0"/>
              </a:rPr>
              <a:t>  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Segoe UI" pitchFamily="34" charset="0"/>
                <a:ea typeface="Calibri" pitchFamily="34" charset="0"/>
                <a:cs typeface="Segoe UI" pitchFamily="34" charset="0"/>
              </a:rPr>
              <a:t>Использовать авторизацию через открытый протокол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Segoe UI" pitchFamily="34" charset="0"/>
                <a:ea typeface="Calibri" pitchFamily="34" charset="0"/>
                <a:cs typeface="Segoe UI" pitchFamily="34" charset="0"/>
              </a:rPr>
              <a:t>OAuth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s://habrastorage.org/storage2/c5c/cd3/f56/c5ccd3f561103ce2b31dc739e10fb0f0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3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habrastorage.org/storage2/02b/8cd/63e/02b8cd63e6e64061cc538c3dc070f76e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0814" y="340007"/>
            <a:ext cx="5800725" cy="1689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9449" y="2883970"/>
            <a:ext cx="7783513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habrastorage.org/storage2/305/b68/490/305b68490741d468d559b772a244e246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894235" cy="3048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habrastorage.org/storage2/476/5bb/078/4765bb078745405bdc0baa23bf73a5d0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07559" y="999912"/>
            <a:ext cx="5796572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habrastorage.org/storage2/10d/4db/269/10d4db26912cfb4f8b63581b640cb25c.pn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25420" y="2167847"/>
            <a:ext cx="5213242" cy="3788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Аналоги </a:t>
            </a:r>
            <a:r>
              <a:rPr lang="ru-RU" dirty="0" err="1" smtClean="0"/>
              <a:t>OpenID</a:t>
            </a:r>
            <a:endParaRPr lang="en-US" dirty="0" smtClean="0"/>
          </a:p>
          <a:p>
            <a:endParaRPr lang="en-US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ru-RU" dirty="0" smtClean="0"/>
              <a:t>Технология </a:t>
            </a:r>
            <a:r>
              <a:rPr lang="ru-RU" dirty="0" smtClean="0"/>
              <a:t>единого входа через «</a:t>
            </a:r>
            <a:r>
              <a:rPr lang="ru-RU" dirty="0" err="1" smtClean="0"/>
              <a:t>Single</a:t>
            </a:r>
            <a:r>
              <a:rPr lang="ru-RU" dirty="0" smtClean="0"/>
              <a:t> </a:t>
            </a:r>
            <a:r>
              <a:rPr lang="ru-RU" dirty="0" err="1" smtClean="0"/>
              <a:t>sign</a:t>
            </a:r>
            <a:r>
              <a:rPr lang="ru-RU" dirty="0" smtClean="0"/>
              <a:t> </a:t>
            </a:r>
            <a:r>
              <a:rPr lang="ru-RU" dirty="0" err="1" smtClean="0"/>
              <a:t>on</a:t>
            </a:r>
            <a:r>
              <a:rPr lang="ru-RU" dirty="0" smtClean="0"/>
              <a:t>». </a:t>
            </a:r>
            <a:br>
              <a:rPr lang="ru-RU" dirty="0" smtClean="0"/>
            </a:br>
            <a:r>
              <a:rPr lang="ru-RU" dirty="0" smtClean="0"/>
              <a:t>«</a:t>
            </a:r>
            <a:r>
              <a:rPr lang="ru-RU" dirty="0" err="1" smtClean="0"/>
              <a:t>Single</a:t>
            </a:r>
            <a:r>
              <a:rPr lang="ru-RU" dirty="0" smtClean="0"/>
              <a:t> </a:t>
            </a:r>
            <a:r>
              <a:rPr lang="ru-RU" dirty="0" err="1" smtClean="0"/>
              <a:t>sign</a:t>
            </a:r>
            <a:r>
              <a:rPr lang="ru-RU" dirty="0" smtClean="0"/>
              <a:t> </a:t>
            </a:r>
            <a:r>
              <a:rPr lang="ru-RU" dirty="0" err="1" smtClean="0"/>
              <a:t>on</a:t>
            </a:r>
            <a:r>
              <a:rPr lang="ru-RU" dirty="0" smtClean="0"/>
              <a:t>», в отличии от </a:t>
            </a:r>
            <a:r>
              <a:rPr lang="ru-RU" dirty="0" err="1" smtClean="0"/>
              <a:t>OpenID</a:t>
            </a:r>
            <a:r>
              <a:rPr lang="ru-RU" dirty="0" smtClean="0"/>
              <a:t>, является централизованной, что подразумевает возможность использования </a:t>
            </a:r>
            <a:r>
              <a:rPr lang="ru-RU" dirty="0" err="1" smtClean="0"/>
              <a:t>аккаунта</a:t>
            </a:r>
            <a:r>
              <a:rPr lang="ru-RU" dirty="0" smtClean="0"/>
              <a:t> только внутри некой системы, например, внутри корпоративной сети</a:t>
            </a:r>
            <a:r>
              <a:rPr lang="ru-RU" dirty="0" smtClean="0"/>
              <a:t>.</a:t>
            </a:r>
            <a:endParaRPr lang="en-US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ru-RU" dirty="0" smtClean="0"/>
              <a:t>Открытый </a:t>
            </a:r>
            <a:r>
              <a:rPr lang="ru-RU" dirty="0" smtClean="0"/>
              <a:t>протокол авторизации </a:t>
            </a:r>
            <a:r>
              <a:rPr lang="ru-RU" dirty="0" err="1" smtClean="0"/>
              <a:t>OAuth</a:t>
            </a:r>
            <a:r>
              <a:rPr lang="ru-RU" dirty="0" smtClean="0"/>
              <a:t>. Позволяет предоставить третьей стороне ограниченный доступ к защищенным ресурсам пользователя без необходимости передавать ей (третьей стороне) логин и пароль</a:t>
            </a:r>
            <a:r>
              <a:rPr lang="ru-RU" dirty="0" smtClean="0"/>
              <a:t>.</a:t>
            </a:r>
            <a:endParaRPr lang="en-US" dirty="0" smtClean="0"/>
          </a:p>
          <a:p>
            <a:pPr marL="342900" indent="-342900">
              <a:buFont typeface="Arial" pitchFamily="34" charset="0"/>
              <a:buChar char="•"/>
            </a:pPr>
            <a:endParaRPr lang="en-US" dirty="0" smtClean="0"/>
          </a:p>
          <a:p>
            <a:pPr marL="342900" indent="-342900">
              <a:buFont typeface="Arial" pitchFamily="34" charset="0"/>
              <a:buChar char="•"/>
            </a:pPr>
            <a:endParaRPr lang="en-US" dirty="0" smtClean="0"/>
          </a:p>
          <a:p>
            <a:pPr marL="342900" indent="-342900"/>
            <a:r>
              <a:rPr lang="ru-RU" dirty="0" smtClean="0"/>
              <a:t>Крупные </a:t>
            </a:r>
            <a:r>
              <a:rPr lang="ru-RU" dirty="0" err="1" smtClean="0"/>
              <a:t>OpenID</a:t>
            </a:r>
            <a:r>
              <a:rPr lang="ru-RU" dirty="0" smtClean="0"/>
              <a:t> провайдеры и написание </a:t>
            </a:r>
            <a:r>
              <a:rPr lang="ru-RU" dirty="0" err="1" smtClean="0"/>
              <a:t>свого</a:t>
            </a:r>
            <a:r>
              <a:rPr lang="ru-RU" dirty="0" smtClean="0"/>
              <a:t> </a:t>
            </a:r>
            <a:r>
              <a:rPr lang="ru-RU" dirty="0" err="1" smtClean="0"/>
              <a:t>OpenID</a:t>
            </a:r>
            <a:r>
              <a:rPr lang="ru-RU" dirty="0" smtClean="0"/>
              <a:t> </a:t>
            </a:r>
            <a:r>
              <a:rPr lang="ru-RU" dirty="0" smtClean="0"/>
              <a:t>сервера</a:t>
            </a:r>
            <a:endParaRPr lang="en-US" dirty="0" smtClean="0"/>
          </a:p>
          <a:p>
            <a:pPr marL="342900" indent="-342900"/>
            <a:endParaRPr lang="en-US" dirty="0" smtClean="0"/>
          </a:p>
          <a:p>
            <a:pPr marL="342900" indent="-342900"/>
            <a:endParaRPr lang="en-US" dirty="0" smtClean="0"/>
          </a:p>
          <a:p>
            <a:pPr marL="342900" indent="-342900"/>
            <a:endParaRPr lang="en-US" dirty="0" smtClean="0"/>
          </a:p>
          <a:p>
            <a:pPr marL="342900" indent="-342900"/>
            <a:r>
              <a:rPr lang="ru-RU" dirty="0" smtClean="0"/>
              <a:t>Анализ безопасности </a:t>
            </a:r>
            <a:r>
              <a:rPr lang="ru-RU" dirty="0" err="1" smtClean="0"/>
              <a:t>OpenID</a:t>
            </a:r>
            <a:endParaRPr lang="en-US" dirty="0" smtClean="0"/>
          </a:p>
          <a:p>
            <a:pPr marL="342900" indent="-342900"/>
            <a:endParaRPr lang="en-US" dirty="0" smtClean="0"/>
          </a:p>
          <a:p>
            <a:pPr marL="342900" indent="-342900"/>
            <a:endParaRPr lang="en-US" dirty="0" smtClean="0"/>
          </a:p>
          <a:p>
            <a:pPr marL="342900" indent="-342900"/>
            <a:endParaRPr lang="ru-RU" dirty="0" smtClean="0"/>
          </a:p>
          <a:p>
            <a:pPr marL="342900" indent="-342900"/>
            <a:endParaRPr lang="ru-RU" dirty="0" smtClean="0"/>
          </a:p>
          <a:p>
            <a:pPr marL="342900" indent="-342900"/>
            <a:endParaRPr lang="ru-RU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0" y="-1"/>
            <a:ext cx="9144000" cy="289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Segoe UI" pitchFamily="34" charset="0"/>
                <a:ea typeface="Calibri" pitchFamily="34" charset="0"/>
                <a:cs typeface="Segoe UI" pitchFamily="34" charset="0"/>
              </a:rPr>
              <a:t>Стандарты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Segoe UI" pitchFamily="34" charset="0"/>
                <a:ea typeface="Calibri" pitchFamily="34" charset="0"/>
                <a:cs typeface="Segoe UI" pitchFamily="34" charset="0"/>
              </a:rPr>
              <a:t/>
            </a:r>
            <a:b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Segoe UI" pitchFamily="34" charset="0"/>
                <a:ea typeface="Calibri" pitchFamily="34" charset="0"/>
                <a:cs typeface="Segoe UI" pitchFamily="34" charset="0"/>
              </a:rPr>
            </a:b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Segoe UI" pitchFamily="34" charset="0"/>
                <a:ea typeface="Calibri" pitchFamily="34" charset="0"/>
                <a:cs typeface="Segoe UI" pitchFamily="34" charset="0"/>
              </a:rPr>
              <a:t/>
            </a:r>
            <a:b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Segoe UI" pitchFamily="34" charset="0"/>
                <a:ea typeface="Calibri" pitchFamily="34" charset="0"/>
                <a:cs typeface="Segoe UI" pitchFamily="34" charset="0"/>
              </a:rPr>
            </a:b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Calibri" pitchFamily="34" charset="0"/>
                <a:cs typeface="Segoe UI" pitchFamily="34" charset="0"/>
              </a:rPr>
              <a:t>—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Segoe UI" pitchFamily="34" charset="0"/>
                <a:ea typeface="Calibri" pitchFamily="34" charset="0"/>
                <a:cs typeface="Segoe UI" pitchFamily="34" charset="0"/>
              </a:rPr>
              <a:t>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Segoe UI" pitchFamily="34" charset="0"/>
                <a:ea typeface="Calibri" pitchFamily="34" charset="0"/>
                <a:cs typeface="Segoe UI" pitchFamily="34" charset="0"/>
              </a:rPr>
              <a:t>OpenID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Segoe UI" pitchFamily="34" charset="0"/>
                <a:ea typeface="Calibri" pitchFamily="34" charset="0"/>
                <a:cs typeface="Segoe UI" pitchFamily="34" charset="0"/>
              </a:rPr>
              <a:t> Authentication 2.0</a:t>
            </a:r>
            <a:b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Segoe UI" pitchFamily="34" charset="0"/>
                <a:ea typeface="Calibri" pitchFamily="34" charset="0"/>
                <a:cs typeface="Segoe UI" pitchFamily="34" charset="0"/>
              </a:rPr>
            </a:b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548EAA"/>
                </a:solidFill>
                <a:effectLst/>
                <a:latin typeface="Segoe UI" pitchFamily="34" charset="0"/>
                <a:ea typeface="Calibri" pitchFamily="34" charset="0"/>
                <a:cs typeface="Segoe UI" pitchFamily="34" charset="0"/>
                <a:hlinkClick r:id="rId2"/>
              </a:rPr>
              <a:t>openid.net/specs/openid-authentication-2_0.html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Segoe UI" pitchFamily="34" charset="0"/>
                <a:ea typeface="Calibri" pitchFamily="34" charset="0"/>
                <a:cs typeface="Segoe UI" pitchFamily="34" charset="0"/>
              </a:rPr>
              <a:t/>
            </a:r>
            <a:b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Segoe UI" pitchFamily="34" charset="0"/>
                <a:ea typeface="Calibri" pitchFamily="34" charset="0"/>
                <a:cs typeface="Segoe UI" pitchFamily="34" charset="0"/>
              </a:rPr>
            </a:b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Segoe UI" pitchFamily="34" charset="0"/>
                <a:ea typeface="Calibri" pitchFamily="34" charset="0"/>
                <a:cs typeface="Segoe UI" pitchFamily="34" charset="0"/>
              </a:rPr>
              <a:t/>
            </a:r>
            <a:b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Segoe UI" pitchFamily="34" charset="0"/>
                <a:ea typeface="Calibri" pitchFamily="34" charset="0"/>
                <a:cs typeface="Segoe UI" pitchFamily="34" charset="0"/>
              </a:rPr>
            </a:b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Calibri" pitchFamily="34" charset="0"/>
                <a:cs typeface="Segoe UI" pitchFamily="34" charset="0"/>
              </a:rPr>
              <a:t>—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Segoe UI" pitchFamily="34" charset="0"/>
                <a:ea typeface="Calibri" pitchFamily="34" charset="0"/>
                <a:cs typeface="Segoe UI" pitchFamily="34" charset="0"/>
              </a:rPr>
              <a:t>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Segoe UI" pitchFamily="34" charset="0"/>
                <a:ea typeface="Calibri" pitchFamily="34" charset="0"/>
                <a:cs typeface="Segoe UI" pitchFamily="34" charset="0"/>
              </a:rPr>
              <a:t>OpenID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Segoe UI" pitchFamily="34" charset="0"/>
                <a:ea typeface="Calibri" pitchFamily="34" charset="0"/>
                <a:cs typeface="Segoe UI" pitchFamily="34" charset="0"/>
              </a:rPr>
              <a:t> Attribute Exchange 1.0</a:t>
            </a:r>
            <a:b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Segoe UI" pitchFamily="34" charset="0"/>
                <a:ea typeface="Calibri" pitchFamily="34" charset="0"/>
                <a:cs typeface="Segoe UI" pitchFamily="34" charset="0"/>
              </a:rPr>
            </a:b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548EAA"/>
                </a:solidFill>
                <a:effectLst/>
                <a:latin typeface="Segoe UI" pitchFamily="34" charset="0"/>
                <a:ea typeface="Calibri" pitchFamily="34" charset="0"/>
                <a:cs typeface="Segoe UI" pitchFamily="34" charset="0"/>
                <a:hlinkClick r:id="rId3"/>
              </a:rPr>
              <a:t>openid.net/specs/openid-attribute-exchange-1_0.html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Segoe UI" pitchFamily="34" charset="0"/>
                <a:ea typeface="Calibri" pitchFamily="34" charset="0"/>
                <a:cs typeface="Segoe UI" pitchFamily="34" charset="0"/>
              </a:rPr>
              <a:t/>
            </a:r>
            <a:b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Segoe UI" pitchFamily="34" charset="0"/>
                <a:ea typeface="Calibri" pitchFamily="34" charset="0"/>
                <a:cs typeface="Segoe UI" pitchFamily="34" charset="0"/>
              </a:rPr>
            </a:b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Segoe UI" pitchFamily="34" charset="0"/>
                <a:ea typeface="Calibri" pitchFamily="34" charset="0"/>
                <a:cs typeface="Segoe UI" pitchFamily="34" charset="0"/>
              </a:rPr>
              <a:t/>
            </a:r>
            <a:b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Segoe UI" pitchFamily="34" charset="0"/>
                <a:ea typeface="Calibri" pitchFamily="34" charset="0"/>
                <a:cs typeface="Segoe UI" pitchFamily="34" charset="0"/>
              </a:rPr>
            </a:b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Calibri" pitchFamily="34" charset="0"/>
                <a:cs typeface="Segoe UI" pitchFamily="34" charset="0"/>
              </a:rPr>
              <a:t>—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Segoe UI" pitchFamily="34" charset="0"/>
                <a:ea typeface="Calibri" pitchFamily="34" charset="0"/>
                <a:cs typeface="Segoe UI" pitchFamily="34" charset="0"/>
              </a:rPr>
              <a:t>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Segoe UI" pitchFamily="34" charset="0"/>
                <a:ea typeface="Calibri" pitchFamily="34" charset="0"/>
                <a:cs typeface="Segoe UI" pitchFamily="34" charset="0"/>
              </a:rPr>
              <a:t>OpenID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Segoe UI" pitchFamily="34" charset="0"/>
                <a:ea typeface="Calibri" pitchFamily="34" charset="0"/>
                <a:cs typeface="Segoe UI" pitchFamily="34" charset="0"/>
              </a:rPr>
              <a:t> Simple Registration Extension 1.0</a:t>
            </a:r>
            <a:b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Segoe UI" pitchFamily="34" charset="0"/>
                <a:ea typeface="Calibri" pitchFamily="34" charset="0"/>
                <a:cs typeface="Segoe UI" pitchFamily="34" charset="0"/>
              </a:rPr>
            </a:b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548EAA"/>
                </a:solidFill>
                <a:effectLst/>
                <a:latin typeface="Segoe UI" pitchFamily="34" charset="0"/>
                <a:ea typeface="Calibri" pitchFamily="34" charset="0"/>
                <a:cs typeface="Segoe UI" pitchFamily="34" charset="0"/>
                <a:hlinkClick r:id="rId4"/>
              </a:rPr>
              <a:t>openid.net/specs/openid-simple-registration-extension-1_0.html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Segoe UI" pitchFamily="34" charset="0"/>
                <a:ea typeface="Calibri" pitchFamily="34" charset="0"/>
                <a:cs typeface="Segoe UI" pitchFamily="34" charset="0"/>
              </a:rPr>
              <a:t/>
            </a:r>
            <a:b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Segoe UI" pitchFamily="34" charset="0"/>
                <a:ea typeface="Calibri" pitchFamily="34" charset="0"/>
                <a:cs typeface="Segoe UI" pitchFamily="34" charset="0"/>
              </a:rPr>
            </a:b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Segoe UI" pitchFamily="34" charset="0"/>
                <a:ea typeface="Calibri" pitchFamily="34" charset="0"/>
                <a:cs typeface="Segoe UI" pitchFamily="34" charset="0"/>
              </a:rPr>
              <a:t/>
            </a:r>
            <a:b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Segoe UI" pitchFamily="34" charset="0"/>
                <a:ea typeface="Calibri" pitchFamily="34" charset="0"/>
                <a:cs typeface="Segoe UI" pitchFamily="34" charset="0"/>
              </a:rPr>
            </a:b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Calibri" pitchFamily="34" charset="0"/>
                <a:cs typeface="Segoe UI" pitchFamily="34" charset="0"/>
              </a:rPr>
              <a:t>—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Segoe UI" pitchFamily="34" charset="0"/>
                <a:ea typeface="Calibri" pitchFamily="34" charset="0"/>
                <a:cs typeface="Segoe UI" pitchFamily="34" charset="0"/>
              </a:rPr>
              <a:t>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Segoe UI" pitchFamily="34" charset="0"/>
                <a:ea typeface="Calibri" pitchFamily="34" charset="0"/>
                <a:cs typeface="Segoe UI" pitchFamily="34" charset="0"/>
              </a:rPr>
              <a:t>Yadis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Segoe UI" pitchFamily="34" charset="0"/>
                <a:ea typeface="Calibri" pitchFamily="34" charset="0"/>
                <a:cs typeface="Segoe UI" pitchFamily="34" charset="0"/>
              </a:rPr>
              <a:t> Discovery Protocol (Developed separately from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Segoe UI" pitchFamily="34" charset="0"/>
                <a:ea typeface="Calibri" pitchFamily="34" charset="0"/>
                <a:cs typeface="Segoe UI" pitchFamily="34" charset="0"/>
              </a:rPr>
              <a:t>OpenID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Segoe UI" pitchFamily="34" charset="0"/>
                <a:ea typeface="Calibri" pitchFamily="34" charset="0"/>
                <a:cs typeface="Segoe UI" pitchFamily="34" charset="0"/>
              </a:rPr>
              <a:t>)</a:t>
            </a:r>
            <a:b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Segoe UI" pitchFamily="34" charset="0"/>
                <a:ea typeface="Calibri" pitchFamily="34" charset="0"/>
                <a:cs typeface="Segoe UI" pitchFamily="34" charset="0"/>
              </a:rPr>
            </a:b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548EAA"/>
                </a:solidFill>
                <a:effectLst/>
                <a:latin typeface="Segoe UI" pitchFamily="34" charset="0"/>
                <a:ea typeface="Calibri" pitchFamily="34" charset="0"/>
                <a:cs typeface="Segoe UI" pitchFamily="34" charset="0"/>
                <a:hlinkClick r:id="rId5"/>
              </a:rPr>
              <a:t>svn.infogrid.org/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548EAA"/>
                </a:solidFill>
                <a:effectLst/>
                <a:latin typeface="Segoe UI" pitchFamily="34" charset="0"/>
                <a:ea typeface="Calibri" pitchFamily="34" charset="0"/>
                <a:cs typeface="Segoe UI" pitchFamily="34" charset="0"/>
                <a:hlinkClick r:id="rId5"/>
              </a:rPr>
              <a:t>infogrid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548EAA"/>
                </a:solidFill>
                <a:effectLst/>
                <a:latin typeface="Segoe UI" pitchFamily="34" charset="0"/>
                <a:ea typeface="Calibri" pitchFamily="34" charset="0"/>
                <a:cs typeface="Segoe UI" pitchFamily="34" charset="0"/>
                <a:hlinkClick r:id="rId5"/>
              </a:rPr>
              <a:t>/docs/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548EAA"/>
                </a:solidFill>
                <a:effectLst/>
                <a:latin typeface="Segoe UI" pitchFamily="34" charset="0"/>
                <a:ea typeface="Calibri" pitchFamily="34" charset="0"/>
                <a:cs typeface="Segoe UI" pitchFamily="34" charset="0"/>
                <a:hlinkClick r:id="rId5"/>
              </a:rPr>
              <a:t>yadis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548EAA"/>
                </a:solidFill>
                <a:effectLst/>
                <a:latin typeface="Segoe UI" pitchFamily="34" charset="0"/>
                <a:ea typeface="Calibri" pitchFamily="34" charset="0"/>
                <a:cs typeface="Segoe UI" pitchFamily="34" charset="0"/>
                <a:hlinkClick r:id="rId5"/>
              </a:rPr>
              <a:t>/yadis-v1.0.pdf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Кросс-авторизация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69" name="Google Shape;69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Consumer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Service Provider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User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Protected Resource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Provider API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OpenID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75" name="Google Shape;75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latin typeface="PT Sans"/>
              <a:ea typeface="PT Sans"/>
              <a:cs typeface="PT Sans"/>
              <a:sym typeface="PT Sans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76" name="Google Shape;76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1789" y="1027416"/>
            <a:ext cx="7068620" cy="4116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136</Words>
  <PresentationFormat>Экран (16:9)</PresentationFormat>
  <Paragraphs>55</Paragraphs>
  <Slides>16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PT Sans</vt:lpstr>
      <vt:lpstr>Segoe UI</vt:lpstr>
      <vt:lpstr>Calibri</vt:lpstr>
      <vt:lpstr>Simple Light</vt:lpstr>
      <vt:lpstr>Слайд 1</vt:lpstr>
      <vt:lpstr>Аутентификация</vt:lpstr>
      <vt:lpstr>Слайд 3</vt:lpstr>
      <vt:lpstr>Слайд 4</vt:lpstr>
      <vt:lpstr>Слайд 5</vt:lpstr>
      <vt:lpstr>Слайд 6</vt:lpstr>
      <vt:lpstr>Слайд 7</vt:lpstr>
      <vt:lpstr>Кросс-авторизация</vt:lpstr>
      <vt:lpstr>OpenID</vt:lpstr>
      <vt:lpstr>OpenID 2.0 </vt:lpstr>
      <vt:lpstr>OAuth</vt:lpstr>
      <vt:lpstr>OAuth 2.0</vt:lpstr>
      <vt:lpstr>Потоки OAuth 2.0</vt:lpstr>
      <vt:lpstr>Токены</vt:lpstr>
      <vt:lpstr>Клиент-серверные</vt:lpstr>
      <vt:lpstr>OpenID connect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Artem Antonov</cp:lastModifiedBy>
  <cp:revision>6</cp:revision>
  <dcterms:modified xsi:type="dcterms:W3CDTF">2021-04-12T09:58:16Z</dcterms:modified>
</cp:coreProperties>
</file>