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8" r:id="rId2"/>
    <p:sldId id="259" r:id="rId3"/>
    <p:sldId id="256" r:id="rId4"/>
    <p:sldId id="262" r:id="rId5"/>
    <p:sldId id="263" r:id="rId6"/>
    <p:sldId id="264" r:id="rId7"/>
    <p:sldId id="261" r:id="rId8"/>
    <p:sldId id="266" r:id="rId9"/>
    <p:sldId id="267" r:id="rId10"/>
    <p:sldId id="268" r:id="rId11"/>
    <p:sldId id="257" r:id="rId12"/>
    <p:sldId id="269" r:id="rId13"/>
    <p:sldId id="270" r:id="rId14"/>
    <p:sldId id="271" r:id="rId15"/>
    <p:sldId id="265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60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SO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5" autoAdjust="0"/>
    <p:restoredTop sz="94667" autoAdjust="0"/>
  </p:normalViewPr>
  <p:slideViewPr>
    <p:cSldViewPr snapToGrid="0">
      <p:cViewPr varScale="1">
        <p:scale>
          <a:sx n="84" d="100"/>
          <a:sy n="84" d="100"/>
        </p:scale>
        <p:origin x="102" y="3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6112C-AAC9-45ED-A50B-1EDE5AC5064F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C246A-3CC1-4640-BE0B-14FE06CAE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68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классической модели веб-приложения:</a:t>
            </a:r>
          </a:p>
          <a:p>
            <a:endParaRPr lang="ru-RU" dirty="0"/>
          </a:p>
          <a:p>
            <a:r>
              <a:rPr lang="ru-RU" dirty="0"/>
              <a:t>Пользователь заходит на веб-страницу и нажимает на какой-нибудь её элемент;</a:t>
            </a:r>
          </a:p>
          <a:p>
            <a:r>
              <a:rPr lang="ru-RU" dirty="0"/>
              <a:t>Браузер формирует и отправляет запрос серверу;</a:t>
            </a:r>
          </a:p>
          <a:p>
            <a:r>
              <a:rPr lang="ru-RU" dirty="0"/>
              <a:t>В ответ сервер генерирует совершенно новую веб-страницу и отправляет её браузеру и т. д., после чего браузер полностью перезагружает всю страницу.</a:t>
            </a:r>
          </a:p>
          <a:p>
            <a:r>
              <a:rPr lang="ru-RU" dirty="0"/>
              <a:t>При использовании AJAX:</a:t>
            </a:r>
          </a:p>
          <a:p>
            <a:endParaRPr lang="ru-RU" dirty="0"/>
          </a:p>
          <a:p>
            <a:r>
              <a:rPr lang="ru-RU" dirty="0"/>
              <a:t>Пользователь заходит на веб-страницу и нажимает на какой-нибудь её элемент;</a:t>
            </a:r>
          </a:p>
          <a:p>
            <a:r>
              <a:rPr lang="ru-RU" dirty="0"/>
              <a:t>Скрипт (на языке JavaScript) определяет, какая информация необходима для обновления страницы;</a:t>
            </a:r>
          </a:p>
          <a:p>
            <a:r>
              <a:rPr lang="ru-RU" dirty="0"/>
              <a:t>Браузер отправляет соответствующий запрос на сервер;</a:t>
            </a:r>
          </a:p>
          <a:p>
            <a:r>
              <a:rPr lang="ru-RU" dirty="0"/>
              <a:t>Сервер возвращает только ту часть документа, на которую пришёл запрос;</a:t>
            </a:r>
          </a:p>
          <a:p>
            <a:r>
              <a:rPr lang="ru-RU" dirty="0"/>
              <a:t>Скрипт вносит изменения с учётом полученной информации (без полной перезагрузки страницы).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C246A-3CC1-4640-BE0B-14FE06CAEE5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762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Правило ограничения домена (</a:t>
            </a:r>
            <a:r>
              <a:rPr lang="ru-RU" dirty="0" err="1"/>
              <a:t>Same</a:t>
            </a:r>
            <a:r>
              <a:rPr lang="ru-RU" dirty="0"/>
              <a:t> </a:t>
            </a:r>
            <a:r>
              <a:rPr lang="ru-RU" dirty="0" err="1"/>
              <a:t>Origin</a:t>
            </a:r>
            <a:r>
              <a:rPr lang="ru-RU" dirty="0"/>
              <a:t> </a:t>
            </a:r>
            <a:r>
              <a:rPr lang="ru-RU" dirty="0" err="1"/>
              <a:t>Policy</a:t>
            </a:r>
            <a:r>
              <a:rPr lang="ru-RU" dirty="0"/>
              <a:t>, в переводе с англ. — «Принцип одинакового источника») — это важная концепция безопасности для некоторых языков программирования на стороне клиента, таких как </a:t>
            </a:r>
            <a:r>
              <a:rPr lang="ru-RU" dirty="0" err="1"/>
              <a:t>JavaScript</a:t>
            </a:r>
            <a:r>
              <a:rPr lang="ru-RU" dirty="0"/>
              <a:t>. Политика разрешает сценариям, находящимся на страницах одного сайта, доступ к методам и свойствам друг друга без ограничений, но предотвращает доступ к большинству методов и свойств для страниц на разных сайтах. Одинаковые источники — это источники, у которых совпадают три признака:</a:t>
            </a:r>
          </a:p>
          <a:p>
            <a:endParaRPr lang="ru-RU" dirty="0"/>
          </a:p>
          <a:p>
            <a:r>
              <a:rPr lang="ru-RU" dirty="0"/>
              <a:t>домен;</a:t>
            </a:r>
          </a:p>
          <a:p>
            <a:r>
              <a:rPr lang="ru-RU" dirty="0"/>
              <a:t>порт;</a:t>
            </a:r>
          </a:p>
          <a:p>
            <a:r>
              <a:rPr lang="ru-RU" dirty="0"/>
              <a:t>протокол</a:t>
            </a:r>
          </a:p>
          <a:p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Внедрение SQL-кода (англ. SQL </a:t>
            </a:r>
            <a:r>
              <a:rPr lang="ru-RU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injection</a:t>
            </a:r>
            <a:r>
              <a:rPr lang="ru-RU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— один из распространённых способов взлома сайтов и программ, работающих с базами данных, основанный на внедрении в запрос произвольного SQL-кода.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C246A-3CC1-4640-BE0B-14FE06CAEE56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27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41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93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36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83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67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61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03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24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84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13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569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8EC33-5480-4DD0-B4EE-5E865CB5BF24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8BFDE-328C-49DC-9E65-CDDA0BDA9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29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80" y="282389"/>
            <a:ext cx="11703022" cy="5338481"/>
          </a:xfr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 rot="16200000">
            <a:off x="-1820921" y="2589631"/>
            <a:ext cx="4383744" cy="30714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inherit"/>
              </a:rPr>
              <a:t>% </a:t>
            </a:r>
            <a:r>
              <a:rPr lang="ru-RU" altLang="ru-RU" sz="2100" dirty="0">
                <a:solidFill>
                  <a:schemeClr val="tx1">
                    <a:lumMod val="50000"/>
                    <a:lumOff val="50000"/>
                  </a:schemeClr>
                </a:solidFill>
                <a:latin typeface="inherit"/>
              </a:rPr>
              <a:t>запро</a:t>
            </a:r>
            <a:r>
              <a:rPr kumimoji="0" lang="ru-RU" altLang="ru-RU" sz="21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inherit"/>
              </a:rPr>
              <a:t>сов за месяц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413075" y="1006109"/>
            <a:ext cx="778925" cy="12150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inherit"/>
              </a:rPr>
              <a:t>json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inherit"/>
              </a:rPr>
              <a:t>x</a:t>
            </a:r>
            <a:r>
              <a:rPr kumimoji="0" lang="en-US" altLang="ru-RU" sz="16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inherit"/>
              </a:rPr>
              <a:t>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inherit"/>
              </a:rPr>
              <a:t>csv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inherit"/>
              </a:rPr>
              <a:t>y</a:t>
            </a:r>
            <a:r>
              <a:rPr kumimoji="0" lang="en-US" altLang="ru-RU" sz="16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inherit"/>
              </a:rPr>
              <a:t>aml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865520" y="5321106"/>
            <a:ext cx="778925" cy="5995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herit"/>
              </a:rPr>
              <a:t>год</a:t>
            </a:r>
            <a:endParaRPr kumimoji="0" lang="en-US" altLang="ru-RU" sz="2400" b="1" i="0" u="none" strike="noStrike" cap="none" normalizeH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1277276" y="5136440"/>
            <a:ext cx="778925" cy="9688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-7935" rIns="0" bIns="-793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inherit"/>
              </a:rPr>
              <a:t>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400" b="1" i="0" u="none" strike="noStrike" cap="none" normalizeH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036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3691" y="841103"/>
            <a:ext cx="1781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JSON Files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254930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[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{"name":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Порфирий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"},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{"name":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Марфа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Иванова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"}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]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{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"name":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Порфирий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"age": 29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}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24400" y="4861283"/>
            <a:ext cx="71159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{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"accounts": [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{"name":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Порфирий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"},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{"name":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Марфа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Иванова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"} 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]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}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6937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123" y="1098795"/>
            <a:ext cx="11734800" cy="601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b="1" u="sng" dirty="0" err="1"/>
              <a:t>Сериализация</a:t>
            </a:r>
            <a:r>
              <a:rPr lang="en-GB" dirty="0"/>
              <a:t> </a:t>
            </a:r>
            <a:r>
              <a:rPr lang="ru-RU" dirty="0"/>
              <a:t>— перевод структуры данных в последовательность байтов.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1015" y="1885718"/>
            <a:ext cx="11664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{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firstName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 err="1">
                <a:solidFill>
                  <a:srgbClr val="000000"/>
                </a:solidFill>
                <a:latin typeface="Consolas"/>
              </a:rPr>
              <a:t>Парфирий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lastName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alias":null,"age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29,"isMale":true,"address":	{"street":«</a:t>
            </a:r>
            <a:r>
              <a:rPr lang="ru-RU" sz="2400" dirty="0" err="1">
                <a:solidFill>
                  <a:srgbClr val="000000"/>
                </a:solidFill>
                <a:latin typeface="Consolas"/>
              </a:rPr>
              <a:t>М.Арнаутская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","city":"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Одесса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GB" sz="2400" dirty="0">
                <a:solidFill>
                  <a:srgbClr val="000000"/>
                </a:solidFill>
                <a:latin typeface="Consolas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dex":"012345"</a:t>
            </a:r>
            <a:r>
              <a:rPr lang="en-GB" sz="240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}} 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11015" y="5129946"/>
            <a:ext cx="11734800" cy="1292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Обратной к операции </a:t>
            </a:r>
            <a:r>
              <a:rPr lang="ru-RU" dirty="0" err="1"/>
              <a:t>сериализации</a:t>
            </a:r>
            <a:r>
              <a:rPr lang="ru-RU" dirty="0"/>
              <a:t> является операция </a:t>
            </a:r>
            <a:r>
              <a:rPr lang="ru-RU" b="1" u="sng" dirty="0" err="1"/>
              <a:t>десериализации</a:t>
            </a:r>
            <a:r>
              <a:rPr lang="ru-RU" dirty="0"/>
              <a:t> (структуризации) — создание структуры данных из битовой последовательности.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53612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1692" y="658394"/>
            <a:ext cx="84640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{</a:t>
            </a:r>
            <a:br>
              <a:rPr lang="ru-RU" sz="2400" dirty="0"/>
            </a:br>
            <a:r>
              <a:rPr lang="ru-RU" sz="2400" dirty="0"/>
              <a:t>   "</a:t>
            </a:r>
            <a:r>
              <a:rPr lang="ru-RU" sz="2400" dirty="0" err="1"/>
              <a:t>firstName</a:t>
            </a:r>
            <a:r>
              <a:rPr lang="ru-RU" sz="2400" dirty="0"/>
              <a:t>": "Иван",</a:t>
            </a:r>
            <a:br>
              <a:rPr lang="ru-RU" sz="2400" dirty="0"/>
            </a:br>
            <a:r>
              <a:rPr lang="ru-RU" sz="2400" dirty="0"/>
              <a:t>   "</a:t>
            </a:r>
            <a:r>
              <a:rPr lang="ru-RU" sz="2400" dirty="0" err="1"/>
              <a:t>lastName</a:t>
            </a:r>
            <a:r>
              <a:rPr lang="ru-RU" sz="2400" dirty="0"/>
              <a:t>": "Иванов",</a:t>
            </a:r>
            <a:br>
              <a:rPr lang="ru-RU" sz="2400" dirty="0"/>
            </a:br>
            <a:r>
              <a:rPr lang="ru-RU" sz="2400" dirty="0"/>
              <a:t>   "</a:t>
            </a:r>
            <a:r>
              <a:rPr lang="ru-RU" sz="2400" dirty="0" err="1"/>
              <a:t>address</a:t>
            </a:r>
            <a:r>
              <a:rPr lang="ru-RU" sz="2400" dirty="0"/>
              <a:t>": {</a:t>
            </a:r>
            <a:br>
              <a:rPr lang="ru-RU" sz="2400" dirty="0"/>
            </a:br>
            <a:r>
              <a:rPr lang="ru-RU" sz="2400" dirty="0"/>
              <a:t>       "</a:t>
            </a:r>
            <a:r>
              <a:rPr lang="ru-RU" sz="2400" dirty="0" err="1"/>
              <a:t>streetAddress</a:t>
            </a:r>
            <a:r>
              <a:rPr lang="ru-RU" sz="2400" dirty="0"/>
              <a:t>": "Московское ш., 101, кв.101",</a:t>
            </a:r>
            <a:br>
              <a:rPr lang="ru-RU" sz="2400" dirty="0"/>
            </a:br>
            <a:r>
              <a:rPr lang="ru-RU" sz="2400" dirty="0"/>
              <a:t>       "</a:t>
            </a:r>
            <a:r>
              <a:rPr lang="ru-RU" sz="2400" dirty="0" err="1"/>
              <a:t>city</a:t>
            </a:r>
            <a:r>
              <a:rPr lang="ru-RU" sz="2400" dirty="0"/>
              <a:t>": "Ленинград",</a:t>
            </a:r>
            <a:br>
              <a:rPr lang="ru-RU" sz="2400" dirty="0"/>
            </a:br>
            <a:r>
              <a:rPr lang="ru-RU" sz="2400" dirty="0"/>
              <a:t>       "</a:t>
            </a:r>
            <a:r>
              <a:rPr lang="ru-RU" sz="2400" dirty="0" err="1"/>
              <a:t>postalCode</a:t>
            </a:r>
            <a:r>
              <a:rPr lang="ru-RU" sz="2400" dirty="0"/>
              <a:t>": 101101</a:t>
            </a:r>
            <a:br>
              <a:rPr lang="ru-RU" sz="2400" dirty="0"/>
            </a:br>
            <a:r>
              <a:rPr lang="ru-RU" sz="2400" dirty="0"/>
              <a:t>   },</a:t>
            </a:r>
            <a:br>
              <a:rPr lang="ru-RU" sz="2400" dirty="0"/>
            </a:br>
            <a:r>
              <a:rPr lang="ru-RU" sz="2400" dirty="0"/>
              <a:t>   "</a:t>
            </a:r>
            <a:r>
              <a:rPr lang="ru-RU" sz="2400" dirty="0" err="1"/>
              <a:t>phoneNumbers</a:t>
            </a:r>
            <a:r>
              <a:rPr lang="ru-RU" sz="2400" dirty="0"/>
              <a:t>": [</a:t>
            </a:r>
            <a:br>
              <a:rPr lang="ru-RU" sz="2400" dirty="0"/>
            </a:br>
            <a:r>
              <a:rPr lang="ru-RU" sz="2400" dirty="0"/>
              <a:t>       "812 123-1234",</a:t>
            </a:r>
            <a:br>
              <a:rPr lang="ru-RU" sz="2400" dirty="0"/>
            </a:br>
            <a:r>
              <a:rPr lang="ru-RU" sz="2400" dirty="0"/>
              <a:t>       "916 123-4567"</a:t>
            </a:r>
            <a:br>
              <a:rPr lang="ru-RU" sz="2400" dirty="0"/>
            </a:br>
            <a:r>
              <a:rPr lang="ru-RU" sz="2400" dirty="0"/>
              <a:t>   ]</a:t>
            </a:r>
            <a:br>
              <a:rPr lang="ru-RU" sz="2400" dirty="0"/>
            </a:br>
            <a:r>
              <a:rPr lang="ru-RU" sz="2400" dirty="0"/>
              <a:t>}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17847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969" y="695742"/>
            <a:ext cx="813581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&lt;person&gt;</a:t>
            </a:r>
            <a:br>
              <a:rPr lang="en-US" sz="2400" dirty="0"/>
            </a:br>
            <a:r>
              <a:rPr lang="en-US" sz="2400" dirty="0"/>
              <a:t>  &lt;</a:t>
            </a:r>
            <a:r>
              <a:rPr lang="en-US" sz="2400" dirty="0" err="1"/>
              <a:t>firstName</a:t>
            </a:r>
            <a:r>
              <a:rPr lang="en-US" sz="2400" dirty="0"/>
              <a:t>&gt;</a:t>
            </a:r>
            <a:r>
              <a:rPr lang="ru-RU" sz="2400" dirty="0"/>
              <a:t>Иван</a:t>
            </a:r>
            <a:r>
              <a:rPr lang="en-US" sz="2400" dirty="0"/>
              <a:t>&lt;/</a:t>
            </a:r>
            <a:r>
              <a:rPr lang="en-US" sz="2400" dirty="0" err="1"/>
              <a:t>firstName</a:t>
            </a:r>
            <a:r>
              <a:rPr lang="en-US" sz="2400" dirty="0"/>
              <a:t>&gt;</a:t>
            </a:r>
            <a:br>
              <a:rPr lang="en-US" sz="2400" dirty="0"/>
            </a:br>
            <a:r>
              <a:rPr lang="en-US" sz="2400" dirty="0"/>
              <a:t>  &lt;</a:t>
            </a:r>
            <a:r>
              <a:rPr lang="en-US" sz="2400" dirty="0" err="1"/>
              <a:t>lastName</a:t>
            </a:r>
            <a:r>
              <a:rPr lang="en-US" sz="2400" dirty="0"/>
              <a:t>&gt;</a:t>
            </a:r>
            <a:r>
              <a:rPr lang="ru-RU" sz="2400" dirty="0"/>
              <a:t>Иванов</a:t>
            </a:r>
            <a:r>
              <a:rPr lang="en-US" sz="2400" dirty="0"/>
              <a:t>&lt;/</a:t>
            </a:r>
            <a:r>
              <a:rPr lang="en-US" sz="2400" dirty="0" err="1"/>
              <a:t>lastName</a:t>
            </a:r>
            <a:r>
              <a:rPr lang="en-US" sz="2400" dirty="0"/>
              <a:t>&gt;</a:t>
            </a:r>
            <a:br>
              <a:rPr lang="en-US" sz="2400" dirty="0"/>
            </a:br>
            <a:r>
              <a:rPr lang="en-US" sz="2400" dirty="0"/>
              <a:t>  &lt;address&gt;</a:t>
            </a:r>
            <a:br>
              <a:rPr lang="en-US" sz="2400" dirty="0"/>
            </a:br>
            <a:r>
              <a:rPr lang="en-US" sz="2400" dirty="0"/>
              <a:t>    &lt;</a:t>
            </a:r>
            <a:r>
              <a:rPr lang="en-US" sz="2400" dirty="0" err="1"/>
              <a:t>streetAddress</a:t>
            </a:r>
            <a:r>
              <a:rPr lang="en-US" sz="2400" dirty="0"/>
              <a:t>&gt;</a:t>
            </a:r>
            <a:r>
              <a:rPr lang="ru-RU" sz="2400" dirty="0"/>
              <a:t>Московское ш</a:t>
            </a:r>
            <a:r>
              <a:rPr lang="en-US" sz="2400" dirty="0"/>
              <a:t>., 101, </a:t>
            </a:r>
            <a:r>
              <a:rPr lang="ru-RU" sz="2400" dirty="0" err="1"/>
              <a:t>кв</a:t>
            </a:r>
            <a:r>
              <a:rPr lang="en-US" sz="2400" dirty="0"/>
              <a:t>.101&lt;/</a:t>
            </a:r>
            <a:r>
              <a:rPr lang="en-US" sz="2400" dirty="0" err="1"/>
              <a:t>streetAddress</a:t>
            </a:r>
            <a:r>
              <a:rPr lang="en-US" sz="2400" dirty="0"/>
              <a:t>&gt;</a:t>
            </a:r>
            <a:br>
              <a:rPr lang="en-US" sz="2400" dirty="0"/>
            </a:br>
            <a:r>
              <a:rPr lang="en-US" sz="2400" dirty="0"/>
              <a:t>    &lt;city&gt;</a:t>
            </a:r>
            <a:r>
              <a:rPr lang="ru-RU" sz="2400" dirty="0"/>
              <a:t>Ленинград</a:t>
            </a:r>
            <a:r>
              <a:rPr lang="en-US" sz="2400" dirty="0"/>
              <a:t>&lt;/city&gt;</a:t>
            </a:r>
            <a:br>
              <a:rPr lang="en-US" sz="2400" dirty="0"/>
            </a:br>
            <a:r>
              <a:rPr lang="en-US" sz="2400" dirty="0"/>
              <a:t>    &lt;</a:t>
            </a:r>
            <a:r>
              <a:rPr lang="en-US" sz="2400" dirty="0" err="1"/>
              <a:t>postalCode</a:t>
            </a:r>
            <a:r>
              <a:rPr lang="en-US" sz="2400" dirty="0"/>
              <a:t>&gt;101101&lt;/</a:t>
            </a:r>
            <a:r>
              <a:rPr lang="en-US" sz="2400" dirty="0" err="1"/>
              <a:t>postalCode</a:t>
            </a:r>
            <a:r>
              <a:rPr lang="en-US" sz="2400" dirty="0"/>
              <a:t>&gt;</a:t>
            </a:r>
            <a:br>
              <a:rPr lang="en-US" sz="2400" dirty="0"/>
            </a:br>
            <a:r>
              <a:rPr lang="en-US" sz="2400" dirty="0"/>
              <a:t>  &lt;/address&gt;</a:t>
            </a:r>
            <a:br>
              <a:rPr lang="en-US" sz="2400" dirty="0"/>
            </a:br>
            <a:r>
              <a:rPr lang="en-US" sz="2400" dirty="0"/>
              <a:t>  &lt;phones&gt;</a:t>
            </a:r>
            <a:br>
              <a:rPr lang="en-US" sz="2400" dirty="0"/>
            </a:br>
            <a:r>
              <a:rPr lang="en-US" sz="2400" dirty="0"/>
              <a:t>    &lt;</a:t>
            </a:r>
            <a:r>
              <a:rPr lang="en-US" sz="2400" dirty="0" err="1"/>
              <a:t>phoneNumber</a:t>
            </a:r>
            <a:r>
              <a:rPr lang="en-US" sz="2400" dirty="0"/>
              <a:t>&gt;812 123-1234&lt;/</a:t>
            </a:r>
            <a:r>
              <a:rPr lang="en-US" sz="2400" dirty="0" err="1"/>
              <a:t>phoneNumber</a:t>
            </a:r>
            <a:r>
              <a:rPr lang="en-US" sz="2400" dirty="0"/>
              <a:t>&gt;</a:t>
            </a:r>
            <a:br>
              <a:rPr lang="en-US" sz="2400" dirty="0"/>
            </a:br>
            <a:r>
              <a:rPr lang="en-US" sz="2400" dirty="0"/>
              <a:t>    &lt;</a:t>
            </a:r>
            <a:r>
              <a:rPr lang="en-US" sz="2400" dirty="0" err="1"/>
              <a:t>phoneNumber</a:t>
            </a:r>
            <a:r>
              <a:rPr lang="en-US" sz="2400" dirty="0"/>
              <a:t>&gt;916 123-4567&lt;/</a:t>
            </a:r>
            <a:r>
              <a:rPr lang="en-US" sz="2400" dirty="0" err="1"/>
              <a:t>phoneNumber</a:t>
            </a:r>
            <a:r>
              <a:rPr lang="en-US" sz="2400" dirty="0"/>
              <a:t>&gt;</a:t>
            </a:r>
            <a:br>
              <a:rPr lang="en-US" sz="2400" dirty="0"/>
            </a:br>
            <a:r>
              <a:rPr lang="en-US" sz="2400" dirty="0"/>
              <a:t>  &lt;/phones&gt;</a:t>
            </a:r>
            <a:br>
              <a:rPr lang="en-US" sz="2400" dirty="0"/>
            </a:br>
            <a:r>
              <a:rPr lang="en-US" sz="2400" dirty="0"/>
              <a:t>&lt;/person&gt;</a:t>
            </a:r>
            <a:br>
              <a:rPr lang="en-US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8041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968" y="856346"/>
            <a:ext cx="83468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&lt;person </a:t>
            </a:r>
            <a:r>
              <a:rPr lang="en-US" sz="2400" dirty="0" err="1"/>
              <a:t>firstName</a:t>
            </a:r>
            <a:r>
              <a:rPr lang="en-US" sz="2400" dirty="0"/>
              <a:t>="</a:t>
            </a:r>
            <a:r>
              <a:rPr lang="ru-RU" sz="2400" dirty="0"/>
              <a:t>Иван</a:t>
            </a:r>
            <a:r>
              <a:rPr lang="en-US" sz="2400" dirty="0"/>
              <a:t>" </a:t>
            </a:r>
            <a:r>
              <a:rPr lang="en-US" sz="2400" dirty="0" err="1"/>
              <a:t>lastName</a:t>
            </a:r>
            <a:r>
              <a:rPr lang="en-US" sz="2400" dirty="0"/>
              <a:t>="</a:t>
            </a:r>
            <a:r>
              <a:rPr lang="ru-RU" sz="2400" dirty="0"/>
              <a:t>Иванов</a:t>
            </a:r>
            <a:r>
              <a:rPr lang="en-US" sz="2400" dirty="0"/>
              <a:t>"&gt;</a:t>
            </a:r>
            <a:br>
              <a:rPr lang="en-US" sz="2400" dirty="0"/>
            </a:br>
            <a:r>
              <a:rPr lang="en-US" sz="2400" dirty="0"/>
              <a:t>  &lt;address </a:t>
            </a:r>
            <a:r>
              <a:rPr lang="en-US" sz="2400" dirty="0" err="1"/>
              <a:t>streetAddress</a:t>
            </a:r>
            <a:r>
              <a:rPr lang="en-US" sz="2400" dirty="0"/>
              <a:t>="</a:t>
            </a:r>
            <a:r>
              <a:rPr lang="ru-RU" sz="2400" dirty="0"/>
              <a:t>Московское ш</a:t>
            </a:r>
            <a:r>
              <a:rPr lang="en-US" sz="2400" dirty="0"/>
              <a:t>., 101, </a:t>
            </a:r>
            <a:r>
              <a:rPr lang="ru-RU" sz="2400" dirty="0" err="1"/>
              <a:t>кв</a:t>
            </a:r>
            <a:r>
              <a:rPr lang="en-US" sz="2400" dirty="0"/>
              <a:t>.101" </a:t>
            </a:r>
            <a:r>
              <a:rPr lang="ru-RU" sz="2400" dirty="0"/>
              <a:t>				</a:t>
            </a:r>
            <a:r>
              <a:rPr lang="en-US" sz="2400" dirty="0"/>
              <a:t>city="</a:t>
            </a:r>
            <a:r>
              <a:rPr lang="ru-RU" sz="2400" dirty="0"/>
              <a:t>Ленинград</a:t>
            </a:r>
            <a:r>
              <a:rPr lang="en-US" sz="2400" dirty="0"/>
              <a:t>" </a:t>
            </a:r>
            <a:r>
              <a:rPr lang="en-US" sz="2400" dirty="0" err="1"/>
              <a:t>postalCode</a:t>
            </a:r>
            <a:r>
              <a:rPr lang="en-US" sz="2400" dirty="0"/>
              <a:t>="101101" /&gt;</a:t>
            </a:r>
            <a:br>
              <a:rPr lang="en-US" sz="2400" dirty="0"/>
            </a:br>
            <a:r>
              <a:rPr lang="en-US" sz="2400" dirty="0"/>
              <a:t>  &lt;phone&gt;</a:t>
            </a:r>
            <a:br>
              <a:rPr lang="en-US" sz="2400" dirty="0"/>
            </a:br>
            <a:r>
              <a:rPr lang="en-US" sz="2400" dirty="0"/>
              <a:t>    &lt;</a:t>
            </a:r>
            <a:r>
              <a:rPr lang="en-US" sz="2400" dirty="0" err="1"/>
              <a:t>phoneNumber</a:t>
            </a:r>
            <a:r>
              <a:rPr lang="en-US" sz="2400" dirty="0"/>
              <a:t>&gt;812 123-1234&lt;/</a:t>
            </a:r>
            <a:r>
              <a:rPr lang="en-US" sz="2400" dirty="0" err="1"/>
              <a:t>phoneNumber</a:t>
            </a:r>
            <a:r>
              <a:rPr lang="en-US" sz="2400" dirty="0"/>
              <a:t>&gt;</a:t>
            </a:r>
            <a:br>
              <a:rPr lang="en-US" sz="2400" dirty="0"/>
            </a:br>
            <a:r>
              <a:rPr lang="en-US" sz="2400" dirty="0"/>
              <a:t>    &lt;</a:t>
            </a:r>
            <a:r>
              <a:rPr lang="en-US" sz="2400" dirty="0" err="1"/>
              <a:t>phoneNumber</a:t>
            </a:r>
            <a:r>
              <a:rPr lang="en-US" sz="2400" dirty="0"/>
              <a:t>&gt;916 123-4567&lt;/</a:t>
            </a:r>
            <a:r>
              <a:rPr lang="en-US" sz="2400" dirty="0" err="1"/>
              <a:t>phoneNumber</a:t>
            </a:r>
            <a:r>
              <a:rPr lang="en-US" sz="2400" dirty="0"/>
              <a:t>&gt;</a:t>
            </a:r>
            <a:br>
              <a:rPr lang="en-US" sz="2400" dirty="0"/>
            </a:br>
            <a:r>
              <a:rPr lang="en-US" sz="2400" dirty="0"/>
              <a:t>  &lt;/phone&gt;</a:t>
            </a:r>
            <a:br>
              <a:rPr lang="en-US" sz="2400" dirty="0"/>
            </a:br>
            <a:r>
              <a:rPr lang="en-US" sz="2400" dirty="0"/>
              <a:t>&lt;/person&gt;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80783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5137" y="529441"/>
            <a:ext cx="98708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ECMAScript</a:t>
            </a:r>
            <a:r>
              <a:rPr lang="en-US" sz="2800" b="1" dirty="0"/>
              <a:t> </a:t>
            </a:r>
            <a:endParaRPr lang="ru-RU" sz="2800" b="1" dirty="0"/>
          </a:p>
          <a:p>
            <a:pPr algn="just"/>
            <a:r>
              <a:rPr lang="ru-RU" sz="2400" dirty="0"/>
              <a:t>	JavaScript создавался как скриптовый язык для Netscape. После чего он был отправлен в ECMA International для стандартизации (ECMA — это ассоциация, деятельность которой посвящена стандартизации информационных и коммуникационных технологий). Это привело к появлению нового языкового стандарта, известного как </a:t>
            </a:r>
            <a:r>
              <a:rPr lang="ru-RU" sz="2400" dirty="0" err="1"/>
              <a:t>ECMAScript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/>
              <a:t>Последующие версии JavaScript уже были основаны на стандарте </a:t>
            </a:r>
            <a:r>
              <a:rPr lang="ru-RU" sz="2400" dirty="0" err="1"/>
              <a:t>ECMAScript</a:t>
            </a:r>
            <a:r>
              <a:rPr lang="ru-RU" sz="2400" dirty="0"/>
              <a:t>. Проще говоря, </a:t>
            </a:r>
            <a:r>
              <a:rPr lang="ru-RU" sz="2400" dirty="0" err="1"/>
              <a:t>ECMAScript</a:t>
            </a:r>
            <a:r>
              <a:rPr lang="ru-RU" sz="2400" dirty="0"/>
              <a:t> — стандарт, а </a:t>
            </a:r>
            <a:r>
              <a:rPr lang="ru-RU" sz="2400" dirty="0" err="1"/>
              <a:t>JavaScript</a:t>
            </a:r>
            <a:r>
              <a:rPr lang="ru-RU" sz="2400" dirty="0"/>
              <a:t> — самая популярная реализация этого стандарта.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5137" y="4443047"/>
            <a:ext cx="987083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JSON5 </a:t>
            </a:r>
            <a:r>
              <a:rPr lang="ru-RU" sz="2400" dirty="0"/>
              <a:t>— предложенное расширение формата </a:t>
            </a:r>
            <a:r>
              <a:rPr lang="ru-RU" sz="2400" dirty="0" err="1"/>
              <a:t>json</a:t>
            </a:r>
            <a:r>
              <a:rPr lang="ru-RU" sz="2400" dirty="0"/>
              <a:t> в соответствии с синтаксисом ECMAScript5, вызванное тем, что </a:t>
            </a:r>
            <a:r>
              <a:rPr lang="ru-RU" sz="2400" dirty="0" err="1"/>
              <a:t>json</a:t>
            </a:r>
            <a:r>
              <a:rPr lang="ru-RU" sz="2400" dirty="0"/>
              <a:t> используется не только для общения между программами, но и создаётся/редактируется вручную. Файл </a:t>
            </a:r>
            <a:r>
              <a:rPr lang="ru-RU" sz="2400" b="1" dirty="0"/>
              <a:t>JSON5</a:t>
            </a:r>
            <a:r>
              <a:rPr lang="ru-RU" sz="2400" dirty="0"/>
              <a:t> всегда является корректным кодом ECMAScript5. </a:t>
            </a:r>
            <a:r>
              <a:rPr lang="ru-RU" sz="2400" b="1" dirty="0"/>
              <a:t>JSON5</a:t>
            </a:r>
            <a:r>
              <a:rPr lang="ru-RU" sz="2400" dirty="0"/>
              <a:t> обратно совместим с JSON. Для некоторых языков программирования уже существуют </a:t>
            </a:r>
            <a:r>
              <a:rPr lang="ru-RU" sz="2400" dirty="0" err="1"/>
              <a:t>парсеры</a:t>
            </a:r>
            <a:r>
              <a:rPr lang="ru-RU" sz="2400" dirty="0"/>
              <a:t> json5</a:t>
            </a:r>
          </a:p>
        </p:txBody>
      </p:sp>
    </p:spTree>
    <p:extLst>
      <p:ext uri="{BB962C8B-B14F-4D97-AF65-F5344CB8AC3E}">
        <p14:creationId xmlns:p14="http://schemas.microsoft.com/office/powerpoint/2010/main" val="3829531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2785" y="1047800"/>
            <a:ext cx="985939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JSON </a:t>
            </a:r>
            <a:r>
              <a:rPr lang="ru-RU" sz="2800" b="1" dirty="0" err="1"/>
              <a:t>Schema</a:t>
            </a:r>
            <a:r>
              <a:rPr lang="ru-RU" sz="2800" dirty="0"/>
              <a:t> </a:t>
            </a:r>
            <a:r>
              <a:rPr lang="ru-RU" sz="2400" dirty="0"/>
              <a:t>— один из языков описания структуры JSON-документа. Использует синтаксис JSON. Базируется на концепциях XML </a:t>
            </a:r>
            <a:r>
              <a:rPr lang="ru-RU" sz="2400" dirty="0" err="1"/>
              <a:t>Schema</a:t>
            </a:r>
            <a:r>
              <a:rPr lang="ru-RU" sz="2400" dirty="0"/>
              <a:t>, </a:t>
            </a:r>
            <a:r>
              <a:rPr lang="ru-RU" sz="2400" dirty="0" err="1"/>
              <a:t>RelaxNG</a:t>
            </a:r>
            <a:r>
              <a:rPr lang="ru-RU" sz="2400" dirty="0"/>
              <a:t>, </a:t>
            </a:r>
            <a:r>
              <a:rPr lang="ru-RU" sz="2400" dirty="0" err="1"/>
              <a:t>Kwalify</a:t>
            </a:r>
            <a:r>
              <a:rPr lang="ru-RU" sz="2400" dirty="0"/>
              <a:t>. </a:t>
            </a:r>
            <a:r>
              <a:rPr lang="ru-RU" sz="2400" b="1" dirty="0"/>
              <a:t>JSON </a:t>
            </a:r>
            <a:r>
              <a:rPr lang="ru-RU" sz="2400" b="1" dirty="0" err="1"/>
              <a:t>Schema</a:t>
            </a:r>
            <a:r>
              <a:rPr lang="ru-RU" sz="2400" b="1" dirty="0"/>
              <a:t> </a:t>
            </a:r>
            <a:r>
              <a:rPr lang="ru-RU" sz="2400" dirty="0"/>
              <a:t>— </a:t>
            </a:r>
            <a:r>
              <a:rPr lang="ru-RU" sz="2400" dirty="0" err="1"/>
              <a:t>самоописательный</a:t>
            </a:r>
            <a:r>
              <a:rPr lang="ru-RU" sz="2400" dirty="0"/>
              <a:t> язык: при его использовании для обработки данных и описания их допустимости могут использоваться одни и те же инструменты </a:t>
            </a:r>
            <a:r>
              <a:rPr lang="ru-RU" sz="2400" dirty="0" err="1"/>
              <a:t>сериализации</a:t>
            </a:r>
            <a:r>
              <a:rPr lang="ru-RU" sz="2400" dirty="0"/>
              <a:t> / </a:t>
            </a:r>
            <a:r>
              <a:rPr lang="ru-RU" sz="2400" dirty="0" err="1"/>
              <a:t>десериализации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2784" y="3937338"/>
            <a:ext cx="985939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Стандарт JSON не поддерживает ссылки на объекты, но желаемого результата можно достичь при помощи дополнительных соглашений. Рекомендацией W3C для связанных данных является </a:t>
            </a:r>
            <a:r>
              <a:rPr lang="ru-RU" sz="2800" b="1" dirty="0"/>
              <a:t>JSON-LD</a:t>
            </a:r>
            <a:r>
              <a:rPr lang="ru-RU" sz="2400" dirty="0"/>
              <a:t>, в котором использована модель данных RDF. В </a:t>
            </a:r>
            <a:r>
              <a:rPr lang="ru-RU" sz="2400" b="1" dirty="0"/>
              <a:t>JSON-LD</a:t>
            </a:r>
            <a:r>
              <a:rPr lang="ru-RU" sz="2400" dirty="0"/>
              <a:t> к данным добавляется контекст (</a:t>
            </a:r>
            <a:r>
              <a:rPr lang="ru-RU" sz="2400" dirty="0" err="1"/>
              <a:t>context</a:t>
            </a:r>
            <a:r>
              <a:rPr lang="ru-RU" sz="2400" dirty="0"/>
              <a:t>), связывающий свойства объектов JSON-документа с элементами онтологий</a:t>
            </a:r>
          </a:p>
        </p:txBody>
      </p:sp>
    </p:spTree>
    <p:extLst>
      <p:ext uri="{BB962C8B-B14F-4D97-AF65-F5344CB8AC3E}">
        <p14:creationId xmlns:p14="http://schemas.microsoft.com/office/powerpoint/2010/main" val="2503112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676" y="514825"/>
            <a:ext cx="1151963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JSONP</a:t>
            </a:r>
            <a:r>
              <a:rPr lang="ru-RU" sz="2400" dirty="0"/>
              <a:t> или «JSON </a:t>
            </a:r>
            <a:r>
              <a:rPr lang="ru-RU" sz="2400" dirty="0" err="1"/>
              <a:t>with</a:t>
            </a:r>
            <a:r>
              <a:rPr lang="ru-RU" sz="2400" dirty="0"/>
              <a:t> </a:t>
            </a:r>
            <a:r>
              <a:rPr lang="ru-RU" sz="2400" dirty="0" err="1"/>
              <a:t>padding</a:t>
            </a:r>
            <a:r>
              <a:rPr lang="ru-RU" sz="2400" dirty="0"/>
              <a:t>» (JSON с набивкой) — это дополнение к базовому формату JSON. Он предоставляет способ запросить данные с сервера, находящегося в другом домене — операцию, запрещённую в типичных веб-браузерах из-за политики ограничения домена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0675" y="2690336"/>
            <a:ext cx="1151963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Cross-origin</a:t>
            </a:r>
            <a:r>
              <a:rPr lang="ru-RU" sz="2800" b="1" dirty="0"/>
              <a:t> </a:t>
            </a:r>
            <a:r>
              <a:rPr lang="ru-RU" sz="2800" b="1" dirty="0" err="1"/>
              <a:t>resource</a:t>
            </a:r>
            <a:r>
              <a:rPr lang="ru-RU" sz="2800" b="1" dirty="0"/>
              <a:t> </a:t>
            </a:r>
            <a:r>
              <a:rPr lang="ru-RU" sz="2800" b="1" dirty="0" err="1"/>
              <a:t>sharing</a:t>
            </a:r>
            <a:r>
              <a:rPr lang="ru-RU" sz="2800" b="1" dirty="0"/>
              <a:t> </a:t>
            </a:r>
            <a:r>
              <a:rPr lang="ru-RU" sz="2400" dirty="0"/>
              <a:t>(CORS — «совместное использование ресурсов между разными источниками») — технология современных браузеров, которая позволяет предоставить веб-страницам доступ к ресурсам другого домена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0675" y="4136630"/>
            <a:ext cx="11519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Технология </a:t>
            </a:r>
            <a:r>
              <a:rPr lang="ru-RU" b="1" dirty="0"/>
              <a:t>CORS</a:t>
            </a:r>
            <a:r>
              <a:rPr lang="ru-RU" dirty="0"/>
              <a:t> может быть использована как более современная и надёжная альтернатива </a:t>
            </a:r>
            <a:r>
              <a:rPr lang="ru-RU" b="1" dirty="0"/>
              <a:t>JSONP</a:t>
            </a:r>
            <a:r>
              <a:rPr lang="ru-RU" dirty="0"/>
              <a:t>, так как позволяет использовать все преимущества </a:t>
            </a:r>
            <a:r>
              <a:rPr lang="ru-RU" dirty="0" err="1"/>
              <a:t>XMLHttpRequest</a:t>
            </a:r>
            <a:r>
              <a:rPr lang="ru-RU" dirty="0"/>
              <a:t>, и в отличие от JSONP, не является уязвимой для SQL-кода. С другой стороны, технология CORS требует специальной поддержки в коде браузеров, а JSONP от этого не зависит</a:t>
            </a:r>
          </a:p>
        </p:txBody>
      </p:sp>
    </p:spTree>
    <p:extLst>
      <p:ext uri="{BB962C8B-B14F-4D97-AF65-F5344CB8AC3E}">
        <p14:creationId xmlns:p14="http://schemas.microsoft.com/office/powerpoint/2010/main" val="2146982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1689" y="294358"/>
            <a:ext cx="1150033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BSON</a:t>
            </a:r>
            <a:r>
              <a:rPr lang="ru-RU" sz="2400" dirty="0"/>
              <a:t> (</a:t>
            </a:r>
            <a:r>
              <a:rPr lang="ru-RU" sz="2400" dirty="0" err="1"/>
              <a:t>Binary</a:t>
            </a:r>
            <a:r>
              <a:rPr lang="ru-RU" sz="2400" dirty="0"/>
              <a:t> JavaScript Object </a:t>
            </a:r>
            <a:r>
              <a:rPr lang="ru-RU" sz="2400" dirty="0" err="1"/>
              <a:t>Notation</a:t>
            </a:r>
            <a:r>
              <a:rPr lang="ru-RU" sz="2400" dirty="0"/>
              <a:t>) — формат электронного обмена цифровыми данными, бинарная форма представления простых структур данных и ассоциативных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0F80FC-25FD-430A-905A-2BF85E18E24F}"/>
              </a:ext>
            </a:extLst>
          </p:cNvPr>
          <p:cNvSpPr txBox="1"/>
          <p:nvPr/>
        </p:nvSpPr>
        <p:spPr>
          <a:xfrm>
            <a:off x="133563" y="1367946"/>
            <a:ext cx="1223652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BSON-документы (объекты) состоят из сортированных списков элементов. Каждый элемент состоит из имени поля, типа и значения. Имена полей — это строки. Типы включают:</a:t>
            </a:r>
          </a:p>
          <a:p>
            <a:r>
              <a:rPr lang="ru-RU" sz="2400" b="1" i="1" dirty="0" err="1"/>
              <a:t>string</a:t>
            </a:r>
            <a:r>
              <a:rPr lang="ru-RU" sz="2400" b="1" i="1" dirty="0"/>
              <a:t> — строка,</a:t>
            </a:r>
          </a:p>
          <a:p>
            <a:r>
              <a:rPr lang="ru-RU" sz="2400" b="1" i="1" dirty="0" err="1"/>
              <a:t>int</a:t>
            </a:r>
            <a:r>
              <a:rPr lang="ru-RU" sz="2400" b="1" i="1" dirty="0"/>
              <a:t> — целое число,</a:t>
            </a:r>
          </a:p>
          <a:p>
            <a:r>
              <a:rPr lang="ru-RU" sz="2400" b="1" i="1" dirty="0" err="1"/>
              <a:t>double</a:t>
            </a:r>
            <a:r>
              <a:rPr lang="ru-RU" sz="2400" b="1" i="1" dirty="0"/>
              <a:t> — число с плавающей запятой двойной точности,</a:t>
            </a:r>
          </a:p>
          <a:p>
            <a:r>
              <a:rPr lang="ru-RU" sz="2400" b="1" i="1" dirty="0" err="1"/>
              <a:t>DateTime</a:t>
            </a:r>
            <a:r>
              <a:rPr lang="ru-RU" sz="2400" b="1" i="1" dirty="0"/>
              <a:t> — дата,</a:t>
            </a:r>
          </a:p>
          <a:p>
            <a:r>
              <a:rPr lang="ru-RU" sz="2400" b="1" i="1" dirty="0" err="1"/>
              <a:t>byte</a:t>
            </a:r>
            <a:r>
              <a:rPr lang="ru-RU" sz="2400" b="1" i="1" dirty="0"/>
              <a:t>[] — массив байтов (бинарные данные),</a:t>
            </a:r>
          </a:p>
          <a:p>
            <a:r>
              <a:rPr lang="ru-RU" sz="2400" b="1" i="1" dirty="0" err="1"/>
              <a:t>bool</a:t>
            </a:r>
            <a:r>
              <a:rPr lang="ru-RU" sz="2400" b="1" i="1" dirty="0"/>
              <a:t> — </a:t>
            </a:r>
            <a:r>
              <a:rPr lang="ru-RU" sz="2400" b="1" i="1" dirty="0" err="1"/>
              <a:t>булевые</a:t>
            </a:r>
            <a:r>
              <a:rPr lang="ru-RU" sz="2400" b="1" i="1" dirty="0"/>
              <a:t> (</a:t>
            </a:r>
            <a:r>
              <a:rPr lang="ru-RU" sz="2400" b="1" i="1" dirty="0" err="1"/>
              <a:t>True</a:t>
            </a:r>
            <a:r>
              <a:rPr lang="ru-RU" sz="2400" b="1" i="1" dirty="0"/>
              <a:t> и </a:t>
            </a:r>
            <a:r>
              <a:rPr lang="ru-RU" sz="2400" b="1" i="1" dirty="0" err="1"/>
              <a:t>False</a:t>
            </a:r>
            <a:r>
              <a:rPr lang="ru-RU" sz="2400" b="1" i="1" dirty="0"/>
              <a:t>),</a:t>
            </a:r>
          </a:p>
          <a:p>
            <a:r>
              <a:rPr lang="ru-RU" sz="2400" b="1" i="1" dirty="0" err="1"/>
              <a:t>null</a:t>
            </a:r>
            <a:r>
              <a:rPr lang="ru-RU" sz="2400" b="1" i="1" dirty="0"/>
              <a:t> — «</a:t>
            </a:r>
            <a:r>
              <a:rPr lang="ru-RU" sz="2400" b="1" i="1" dirty="0" err="1"/>
              <a:t>Null</a:t>
            </a:r>
            <a:r>
              <a:rPr lang="ru-RU" sz="2400" b="1" i="1" dirty="0"/>
              <a:t>» (специальное значение),</a:t>
            </a:r>
          </a:p>
          <a:p>
            <a:r>
              <a:rPr lang="ru-RU" sz="2400" b="1" i="1" dirty="0" err="1"/>
              <a:t>BsonObject</a:t>
            </a:r>
            <a:r>
              <a:rPr lang="ru-RU" sz="2400" b="1" i="1" dirty="0"/>
              <a:t> — BSON-объект,</a:t>
            </a:r>
          </a:p>
          <a:p>
            <a:r>
              <a:rPr lang="ru-RU" sz="2400" b="1" i="1" dirty="0" err="1"/>
              <a:t>BsonObject</a:t>
            </a:r>
            <a:r>
              <a:rPr lang="ru-RU" sz="2400" b="1" i="1" dirty="0"/>
              <a:t>[] — массив BSON-объектов</a:t>
            </a:r>
            <a:r>
              <a:rPr lang="ru-RU" sz="2400" dirty="0"/>
              <a:t>.</a:t>
            </a:r>
          </a:p>
          <a:p>
            <a:r>
              <a:rPr lang="ru-RU" sz="2400" dirty="0"/>
              <a:t>Не все эти типы доступны в JSON, в котором, например, нет массива с типом «бинарные данные», но из-за ограничений по длине некоторые действительные значения JSON (такие как очень длинные строки) не являются действительными значениями BSON</a:t>
            </a:r>
          </a:p>
        </p:txBody>
      </p:sp>
    </p:spTree>
    <p:extLst>
      <p:ext uri="{BB962C8B-B14F-4D97-AF65-F5344CB8AC3E}">
        <p14:creationId xmlns:p14="http://schemas.microsoft.com/office/powerpoint/2010/main" val="2519182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969" y="1256272"/>
            <a:ext cx="1148861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YAML</a:t>
            </a:r>
            <a:r>
              <a:rPr lang="ru-RU" sz="2400" dirty="0"/>
              <a:t> ( «</a:t>
            </a:r>
            <a:r>
              <a:rPr lang="ru-RU" sz="2400" dirty="0" err="1"/>
              <a:t>Yet</a:t>
            </a:r>
            <a:r>
              <a:rPr lang="ru-RU" sz="2400" dirty="0"/>
              <a:t> </a:t>
            </a:r>
            <a:r>
              <a:rPr lang="ru-RU" sz="2400" dirty="0" err="1"/>
              <a:t>Another</a:t>
            </a:r>
            <a:r>
              <a:rPr lang="ru-RU" sz="2400" dirty="0"/>
              <a:t> </a:t>
            </a:r>
            <a:r>
              <a:rPr lang="ru-RU" sz="2400" dirty="0" err="1"/>
              <a:t>Markup</a:t>
            </a:r>
            <a:r>
              <a:rPr lang="ru-RU" sz="2400" dirty="0"/>
              <a:t> </a:t>
            </a:r>
            <a:r>
              <a:rPr lang="ru-RU" sz="2400" dirty="0" err="1"/>
              <a:t>Language</a:t>
            </a:r>
            <a:r>
              <a:rPr lang="ru-RU" sz="2400" dirty="0"/>
              <a:t>» — «Ещё один язык разметки») — «дружественный» формат </a:t>
            </a:r>
            <a:r>
              <a:rPr lang="ru-RU" sz="2400" dirty="0" err="1"/>
              <a:t>сериализации</a:t>
            </a:r>
            <a:r>
              <a:rPr lang="ru-RU" sz="2400" dirty="0"/>
              <a:t> данных для всех языков программирования, концептуально близкий к языкам разметки (</a:t>
            </a:r>
            <a:r>
              <a:rPr lang="ru-RU" sz="2000" dirty="0"/>
              <a:t>но позиционировался как конкурент XML)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9969" y="2791489"/>
            <a:ext cx="11488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Синтаксис YAML </a:t>
            </a:r>
            <a:r>
              <a:rPr lang="ru-RU" sz="2000" dirty="0" err="1"/>
              <a:t>минималистичен</a:t>
            </a:r>
            <a:r>
              <a:rPr lang="ru-RU" sz="2000" dirty="0"/>
              <a:t>, особенно по сравнению с XML-синтаксисом. В спецификации указывают, что большое влияние оказал стандарт RFC 822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9969" y="3637673"/>
            <a:ext cx="114886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цели:</a:t>
            </a:r>
          </a:p>
          <a:p>
            <a:r>
              <a:rPr lang="ru-RU" sz="2400" dirty="0"/>
              <a:t>1. быть понятным человеку; </a:t>
            </a:r>
          </a:p>
          <a:p>
            <a:r>
              <a:rPr lang="ru-RU" sz="2400" dirty="0"/>
              <a:t>2. поддерживать структуры данных, родные для языков программирования; </a:t>
            </a:r>
          </a:p>
          <a:p>
            <a:r>
              <a:rPr lang="ru-RU" sz="2400" dirty="0"/>
              <a:t>3. быть переносимым между языками программирования; </a:t>
            </a:r>
          </a:p>
          <a:p>
            <a:r>
              <a:rPr lang="ru-RU" sz="2400" dirty="0"/>
              <a:t>4. использовать цельную модель данных для поддержки обычного инструментария; 5. поддерживать потоковую обработку; </a:t>
            </a:r>
          </a:p>
          <a:p>
            <a:r>
              <a:rPr lang="ru-RU" sz="2400" dirty="0"/>
              <a:t>6. быть выразительным и расширяемым; </a:t>
            </a:r>
          </a:p>
          <a:p>
            <a:r>
              <a:rPr lang="ru-RU" sz="2400" dirty="0"/>
              <a:t>7. быть лёгким в реализации и использовании</a:t>
            </a:r>
          </a:p>
        </p:txBody>
      </p:sp>
    </p:spTree>
    <p:extLst>
      <p:ext uri="{BB962C8B-B14F-4D97-AF65-F5344CB8AC3E}">
        <p14:creationId xmlns:p14="http://schemas.microsoft.com/office/powerpoint/2010/main" val="1734901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00554" y="1571453"/>
            <a:ext cx="744415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  <a:p>
            <a:r>
              <a:rPr lang="en-US" sz="2800" dirty="0">
                <a:solidFill>
                  <a:srgbClr val="C00000"/>
                </a:solidFill>
              </a:rPr>
              <a:t>&lt;</a:t>
            </a:r>
            <a:r>
              <a:rPr lang="en-US" sz="2800" b="1" dirty="0">
                <a:solidFill>
                  <a:srgbClr val="C00000"/>
                </a:solidFill>
              </a:rPr>
              <a:t>html</a:t>
            </a:r>
            <a:r>
              <a:rPr lang="en-US" sz="2800" dirty="0">
                <a:solidFill>
                  <a:srgbClr val="C00000"/>
                </a:solidFill>
              </a:rPr>
              <a:t>&gt;&lt;</a:t>
            </a:r>
            <a:r>
              <a:rPr lang="en-US" sz="2800" b="1" dirty="0">
                <a:solidFill>
                  <a:srgbClr val="C00000"/>
                </a:solidFill>
              </a:rPr>
              <a:t>head</a:t>
            </a:r>
            <a:r>
              <a:rPr lang="en-US" sz="2800" dirty="0">
                <a:solidFill>
                  <a:srgbClr val="C00000"/>
                </a:solidFill>
              </a:rPr>
              <a:t>&gt;&lt;</a:t>
            </a:r>
            <a:r>
              <a:rPr lang="en-US" sz="2800" b="1" dirty="0">
                <a:solidFill>
                  <a:srgbClr val="C00000"/>
                </a:solidFill>
              </a:rPr>
              <a:t>script</a:t>
            </a:r>
            <a:r>
              <a:rPr lang="en-US" sz="2800" dirty="0">
                <a:solidFill>
                  <a:srgbClr val="C00000"/>
                </a:solidFill>
              </a:rPr>
              <a:t>&gt; 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document.domain</a:t>
            </a:r>
            <a:r>
              <a:rPr lang="en-US" sz="2800" dirty="0"/>
              <a:t> =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'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</a:rPr>
              <a:t>fudco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'</a:t>
            </a:r>
            <a:r>
              <a:rPr lang="en-US" sz="2800" dirty="0"/>
              <a:t>; 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parent.session.receive</a:t>
            </a:r>
            <a:r>
              <a:rPr lang="en-US" sz="2800" dirty="0"/>
              <a:t>( </a:t>
            </a:r>
          </a:p>
          <a:p>
            <a:r>
              <a:rPr lang="en-US" sz="2800" dirty="0"/>
              <a:t>		{ to: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"session"</a:t>
            </a:r>
            <a:r>
              <a:rPr lang="en-US" sz="2800" dirty="0"/>
              <a:t>, </a:t>
            </a:r>
          </a:p>
          <a:p>
            <a:r>
              <a:rPr lang="en-US" sz="2800" b="1" dirty="0"/>
              <a:t>		  do</a:t>
            </a:r>
            <a:r>
              <a:rPr lang="en-US" sz="2800" dirty="0"/>
              <a:t>: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"test"</a:t>
            </a:r>
            <a:r>
              <a:rPr lang="en-US" sz="2800" dirty="0"/>
              <a:t>, </a:t>
            </a:r>
          </a:p>
          <a:p>
            <a:r>
              <a:rPr lang="en-US" sz="2800" dirty="0"/>
              <a:t>		  text: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"Hello world"</a:t>
            </a:r>
            <a:r>
              <a:rPr lang="en-US" sz="2800" dirty="0"/>
              <a:t> } </a:t>
            </a:r>
          </a:p>
          <a:p>
            <a:r>
              <a:rPr lang="en-GB" sz="2800" dirty="0"/>
              <a:t>	</a:t>
            </a:r>
            <a:r>
              <a:rPr lang="ru-RU" sz="2800" dirty="0"/>
              <a:t>)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&lt;/</a:t>
            </a:r>
            <a:r>
              <a:rPr lang="en-US" sz="2800" b="1" dirty="0">
                <a:solidFill>
                  <a:srgbClr val="C00000"/>
                </a:solidFill>
              </a:rPr>
              <a:t>script</a:t>
            </a:r>
            <a:r>
              <a:rPr lang="en-US" sz="2800" dirty="0">
                <a:solidFill>
                  <a:srgbClr val="C00000"/>
                </a:solidFill>
              </a:rPr>
              <a:t>&gt;&lt;/</a:t>
            </a:r>
            <a:r>
              <a:rPr lang="en-US" sz="2800" b="1" dirty="0">
                <a:solidFill>
                  <a:srgbClr val="C00000"/>
                </a:solidFill>
              </a:rPr>
              <a:t>head</a:t>
            </a:r>
            <a:r>
              <a:rPr lang="en-US" sz="2800" dirty="0">
                <a:solidFill>
                  <a:srgbClr val="C00000"/>
                </a:solidFill>
              </a:rPr>
              <a:t>&gt;&lt;/</a:t>
            </a:r>
            <a:r>
              <a:rPr lang="en-US" sz="2800" b="1" dirty="0">
                <a:solidFill>
                  <a:srgbClr val="C00000"/>
                </a:solidFill>
              </a:rPr>
              <a:t>html</a:t>
            </a:r>
            <a:r>
              <a:rPr lang="en-US" sz="2800" dirty="0">
                <a:solidFill>
                  <a:srgbClr val="C00000"/>
                </a:solidFill>
              </a:rPr>
              <a:t>&gt;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554" y="884922"/>
            <a:ext cx="7560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Первое сообщение JSON выглядело так: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153498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545" y="1263134"/>
            <a:ext cx="1447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tsconfig.json</a:t>
            </a:r>
            <a:r>
              <a:rPr lang="en-US" b="1" dirty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28092" y="1263134"/>
            <a:ext cx="947224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Consolas"/>
              </a:rPr>
              <a:t>{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compilerOptions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": {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"module": "system",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noImplicitAny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": true,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removeComments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": true,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preserveConstEnums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": true,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outFile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": "../../built/local/tsc.js",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sourceMap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": false,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"types": ["node", 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lodash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", "express"]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	},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"include": ["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src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/**/*"],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"exclude": ["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node_modules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", "**/*.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spec.ts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"] </a:t>
            </a:r>
          </a:p>
          <a:p>
            <a:r>
              <a:rPr lang="ru-RU" dirty="0">
                <a:solidFill>
                  <a:srgbClr val="000000"/>
                </a:solidFill>
                <a:latin typeface="Consolas"/>
              </a:rPr>
              <a:t>}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55075" y="5210797"/>
            <a:ext cx="109493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   у JSON-формата есть некоторые ограничения: </a:t>
            </a:r>
          </a:p>
          <a:p>
            <a:r>
              <a:rPr lang="ru-RU" dirty="0"/>
              <a:t>нельзя создавать переменные; </a:t>
            </a:r>
          </a:p>
          <a:p>
            <a:r>
              <a:rPr lang="ru-RU" dirty="0"/>
              <a:t>нельзя использовать внешние переменные (например, переменные окружения); </a:t>
            </a:r>
          </a:p>
          <a:p>
            <a:r>
              <a:rPr lang="ru-RU" dirty="0"/>
              <a:t>нельзя переопределять значения.</a:t>
            </a:r>
          </a:p>
        </p:txBody>
      </p:sp>
    </p:spTree>
    <p:extLst>
      <p:ext uri="{BB962C8B-B14F-4D97-AF65-F5344CB8AC3E}">
        <p14:creationId xmlns:p14="http://schemas.microsoft.com/office/powerpoint/2010/main" val="4282657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06" y="398585"/>
            <a:ext cx="5838407" cy="4935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29200" y="5569859"/>
            <a:ext cx="68345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YAML для разделения информации очень важны отступы. Нужно помнить, что используются только пробелы, </a:t>
            </a:r>
            <a:r>
              <a:rPr lang="ru-RU" sz="2400" dirty="0" err="1"/>
              <a:t>табы</a:t>
            </a:r>
            <a:r>
              <a:rPr lang="ru-RU" sz="2400" dirty="0"/>
              <a:t> не допускаются.</a:t>
            </a:r>
          </a:p>
        </p:txBody>
      </p:sp>
    </p:spTree>
    <p:extLst>
      <p:ext uri="{BB962C8B-B14F-4D97-AF65-F5344CB8AC3E}">
        <p14:creationId xmlns:p14="http://schemas.microsoft.com/office/powerpoint/2010/main" val="114390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976" y="571473"/>
            <a:ext cx="2305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Ключ/Значение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293" y="1073187"/>
            <a:ext cx="7740162" cy="18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0976" y="3244334"/>
            <a:ext cx="2006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Комментарии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293" y="3485575"/>
            <a:ext cx="6659808" cy="129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280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642" y="570636"/>
            <a:ext cx="1136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Списки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19446" y="84097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people: ['Anne', 'John', 'Max']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86742" y="887141"/>
            <a:ext cx="343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Синтаксис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JSON: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массив строк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19445" y="1475179"/>
            <a:ext cx="16412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people: </a:t>
            </a:r>
          </a:p>
          <a:p>
            <a:r>
              <a:rPr lang="ru-RU" sz="2400" dirty="0"/>
              <a:t>  </a:t>
            </a:r>
            <a:r>
              <a:rPr lang="en-US" sz="2400" dirty="0"/>
              <a:t> - Anne </a:t>
            </a:r>
          </a:p>
          <a:p>
            <a:r>
              <a:rPr lang="ru-RU" sz="2400" dirty="0"/>
              <a:t>  </a:t>
            </a:r>
            <a:r>
              <a:rPr lang="en-US" sz="2400" dirty="0"/>
              <a:t> - John </a:t>
            </a:r>
          </a:p>
          <a:p>
            <a:r>
              <a:rPr lang="ru-RU" sz="2400" dirty="0"/>
              <a:t>  </a:t>
            </a:r>
            <a:r>
              <a:rPr lang="en-US" sz="2400" dirty="0"/>
              <a:t> - Max </a:t>
            </a:r>
            <a:r>
              <a:rPr lang="ru-RU" sz="2400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4641" y="3411521"/>
            <a:ext cx="1042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Числа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72996" y="1735612"/>
            <a:ext cx="50367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Синтаксис дефиса </a:t>
            </a:r>
          </a:p>
          <a:p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наиболее распространенный и рекомендуемый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445" y="3553685"/>
            <a:ext cx="4071937" cy="63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38179" y="4838673"/>
            <a:ext cx="1191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Строки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445" y="4949117"/>
            <a:ext cx="9525769" cy="128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128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254" y="536303"/>
            <a:ext cx="114661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Якорь (переменная или ссылка) </a:t>
            </a:r>
            <a:r>
              <a:rPr lang="ru-RU" sz="2400" dirty="0"/>
              <a:t>это механизм для создания переменных, на которые затем можно ссылаться </a:t>
            </a:r>
            <a:r>
              <a:rPr lang="ru-RU" sz="2400" b="1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7254" y="1720840"/>
            <a:ext cx="115599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Возможности YAML-а покоряют при его сравнении с JSON. Но если у вас довольно простой </a:t>
            </a:r>
            <a:r>
              <a:rPr lang="ru-RU" sz="2400" dirty="0" err="1"/>
              <a:t>конфиг</a:t>
            </a:r>
            <a:r>
              <a:rPr lang="ru-RU" sz="2400" dirty="0"/>
              <a:t> в пару-тройку строк, то нет смысла усложнять и использовать дополнительные возможности YAML, лучше выбрать JSON. А если же у вас довольно большой и витиеватый файл, то тут однозначно стоит рассмотреть YAML. </a:t>
            </a:r>
          </a:p>
          <a:p>
            <a:r>
              <a:rPr lang="ru-RU" sz="2400" dirty="0"/>
              <a:t>У YAML есть еще несколько интересных фишек таких как: многострочный ввод, </a:t>
            </a:r>
            <a:r>
              <a:rPr lang="ru-RU" sz="2400" dirty="0" err="1"/>
              <a:t>мерж</a:t>
            </a:r>
            <a:r>
              <a:rPr lang="ru-RU" sz="2400" dirty="0"/>
              <a:t> блоков, матрицы, наследование и другие</a:t>
            </a:r>
            <a:r>
              <a:rPr lang="ru-RU" sz="240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04873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6427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1692" y="235199"/>
            <a:ext cx="1167618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XMLHttpRequest</a:t>
            </a:r>
            <a:r>
              <a:rPr lang="ru-RU" sz="2000" dirty="0"/>
              <a:t> (XMLHTTP, XHR) — API, доступный в скриптовых языках браузеров, таких как JavaScript. Использует запросы HTTP или HTTPS напрямую к веб-серверу и загружает данные ответа сервера напрямую в вызывающий скрипт.</a:t>
            </a:r>
            <a:r>
              <a:rPr lang="en-GB" sz="2000" dirty="0"/>
              <a:t> </a:t>
            </a:r>
            <a:r>
              <a:rPr lang="ru-RU" sz="2000" dirty="0"/>
              <a:t>Информация может передаваться в любом текстовом формате, например, в XML, HTML или JSON. Позволяет осуществлять HTTP-запросы к серверу без перезагрузки страницы.</a:t>
            </a:r>
          </a:p>
          <a:p>
            <a:endParaRPr lang="ru-RU" sz="2000" dirty="0"/>
          </a:p>
          <a:p>
            <a:r>
              <a:rPr lang="ru-RU" sz="2000" dirty="0"/>
              <a:t>XMLHTTP является важной составляющей технологии AJAX (</a:t>
            </a:r>
            <a:r>
              <a:rPr lang="ru-RU" sz="2000" dirty="0" err="1"/>
              <a:t>Asynchronous</a:t>
            </a:r>
            <a:r>
              <a:rPr lang="ru-RU" sz="2000" dirty="0"/>
              <a:t> JavaScript </a:t>
            </a:r>
            <a:r>
              <a:rPr lang="ru-RU" sz="2000" dirty="0" err="1"/>
              <a:t>And</a:t>
            </a:r>
            <a:r>
              <a:rPr lang="ru-RU" sz="2000" dirty="0"/>
              <a:t> XML), используется многими сайтами для создания динамичных, быстро реагирующих на запросы пользователя приложений. Например XMLHTTP используется такими сайтами, как </a:t>
            </a:r>
            <a:r>
              <a:rPr lang="ru-RU" sz="2000" dirty="0" err="1"/>
              <a:t>Bing</a:t>
            </a:r>
            <a:r>
              <a:rPr lang="ru-RU" sz="2000" dirty="0"/>
              <a:t> </a:t>
            </a:r>
            <a:r>
              <a:rPr lang="ru-RU" sz="2000" dirty="0" err="1"/>
              <a:t>Maps</a:t>
            </a:r>
            <a:r>
              <a:rPr lang="ru-RU" sz="2000" dirty="0"/>
              <a:t>, </a:t>
            </a:r>
            <a:r>
              <a:rPr lang="ru-RU" sz="2000" dirty="0" err="1"/>
              <a:t>Gmail</a:t>
            </a:r>
            <a:r>
              <a:rPr lang="ru-RU" sz="2000" dirty="0"/>
              <a:t>, </a:t>
            </a:r>
            <a:r>
              <a:rPr lang="ru-RU" sz="2000" dirty="0" err="1"/>
              <a:t>Google</a:t>
            </a:r>
            <a:r>
              <a:rPr lang="ru-RU" sz="2000" dirty="0"/>
              <a:t> </a:t>
            </a:r>
            <a:r>
              <a:rPr lang="ru-RU" sz="2000" dirty="0" err="1"/>
              <a:t>Maps</a:t>
            </a:r>
            <a:r>
              <a:rPr lang="ru-RU" sz="2000" dirty="0"/>
              <a:t>, </a:t>
            </a:r>
            <a:r>
              <a:rPr lang="ru-RU" sz="2000" dirty="0" err="1"/>
              <a:t>Google</a:t>
            </a:r>
            <a:r>
              <a:rPr lang="ru-RU" sz="2000" dirty="0"/>
              <a:t> </a:t>
            </a:r>
            <a:r>
              <a:rPr lang="ru-RU" sz="2000" dirty="0" err="1"/>
              <a:t>Suggest</a:t>
            </a:r>
            <a:r>
              <a:rPr lang="ru-RU" sz="2000" dirty="0"/>
              <a:t>, </a:t>
            </a:r>
            <a:r>
              <a:rPr lang="ru-RU" sz="2000" dirty="0" err="1"/>
              <a:t>Facebook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/>
              <a:t>XMLHTTP работает только с файлами, находящимися на том же домене, что и использующая XMLHTTP страница, но существует возможность обойти ограничение. Как и в случае JavaScript, эта возможность обойти ограничение сделана с учётом обеспечения безопасности (</a:t>
            </a:r>
            <a:r>
              <a:rPr lang="ru-RU" sz="2000" dirty="0" err="1"/>
              <a:t>cross-site</a:t>
            </a:r>
            <a:r>
              <a:rPr lang="ru-RU" sz="2000" dirty="0"/>
              <a:t> </a:t>
            </a:r>
            <a:r>
              <a:rPr lang="ru-RU" sz="2000" dirty="0" err="1"/>
              <a:t>scripting</a:t>
            </a:r>
            <a:r>
              <a:rPr lang="ru-RU" sz="2000" dirty="0"/>
              <a:t>).</a:t>
            </a:r>
          </a:p>
          <a:p>
            <a:endParaRPr lang="ru-RU" sz="2000" dirty="0"/>
          </a:p>
          <a:p>
            <a:r>
              <a:rPr lang="ru-RU" sz="2000" dirty="0"/>
              <a:t>Хотя в названии присутствует аббревиатура XML, технология не накладывает ограничений на формат передаваемых данных. Данные можно пересылать как в виде XML, так и в JSON, HTML или просто неструктурированным текстом. Разработчик может самостоятельно создать формат для передачи данных. Однако нужно учитывать, что при пересылке используется текстовый протокол HTTP и потому при использовании метода GET данные должны передаваться в виде текста (то есть бинарные данные следует кодировать, к примеру в base64). При использовании метода POST в кодировании нет необходимости.</a:t>
            </a:r>
          </a:p>
        </p:txBody>
      </p:sp>
    </p:spTree>
    <p:extLst>
      <p:ext uri="{BB962C8B-B14F-4D97-AF65-F5344CB8AC3E}">
        <p14:creationId xmlns:p14="http://schemas.microsoft.com/office/powerpoint/2010/main" val="1031297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615" y="2392511"/>
            <a:ext cx="120747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AJAX</a:t>
            </a:r>
            <a:r>
              <a:rPr lang="ru-RU" sz="2800" dirty="0"/>
              <a:t> ( </a:t>
            </a:r>
            <a:r>
              <a:rPr lang="ru-RU" sz="2800" i="1" dirty="0" err="1"/>
              <a:t>Asynchronous</a:t>
            </a:r>
            <a:r>
              <a:rPr lang="ru-RU" sz="2800" i="1" dirty="0"/>
              <a:t> </a:t>
            </a:r>
            <a:r>
              <a:rPr lang="ru-RU" sz="2800" i="1" dirty="0" err="1"/>
              <a:t>Javascript</a:t>
            </a:r>
            <a:r>
              <a:rPr lang="ru-RU" sz="2800" i="1" dirty="0"/>
              <a:t> </a:t>
            </a:r>
            <a:r>
              <a:rPr lang="ru-RU" sz="2800" i="1" dirty="0" err="1"/>
              <a:t>and</a:t>
            </a:r>
            <a:r>
              <a:rPr lang="ru-RU" sz="2800" i="1" dirty="0"/>
              <a:t> XML</a:t>
            </a:r>
            <a:r>
              <a:rPr lang="ru-RU" sz="2800" dirty="0"/>
              <a:t> — «асинхронный  JavaScript и XML») — подход к построению интерактивных пользовательских интерфейсов веб-приложений, заключающийся в «фоновом» обмене данными браузера с веб-сервером. В результате при обновлении данных веб-страница не перезагружается полностью, и веб-приложения становятся быстрее и удобнее.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517" y="430796"/>
            <a:ext cx="6258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000000"/>
                </a:solidFill>
                <a:latin typeface="Arial"/>
              </a:rPr>
              <a:t>Javascript Object Notation ( JSON 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04827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753" y="0"/>
            <a:ext cx="86985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55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27537" y="413174"/>
            <a:ext cx="1111347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Объект </a:t>
            </a:r>
            <a:r>
              <a:rPr lang="ru-RU" sz="2800" b="1" dirty="0" err="1"/>
              <a:t>XMLHttpRequest</a:t>
            </a:r>
            <a:r>
              <a:rPr lang="ru-RU" sz="2400" dirty="0"/>
              <a:t> является ядром технологии </a:t>
            </a:r>
            <a:r>
              <a:rPr lang="ru-RU" sz="2400" dirty="0" err="1"/>
              <a:t>Ajax</a:t>
            </a:r>
            <a:r>
              <a:rPr lang="ru-RU" sz="2400" dirty="0"/>
              <a:t>, который представляет собой технологию, поддерживающую асинхронные запросы.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7537" y="1901877"/>
            <a:ext cx="1134793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XMLHttpRequest</a:t>
            </a:r>
            <a:r>
              <a:rPr lang="ru-RU" sz="2400" dirty="0"/>
              <a:t> (XMLHTTP, XHR) — API, доступный в скриптовых языках браузеров, таких как </a:t>
            </a:r>
            <a:r>
              <a:rPr lang="ru-RU" sz="2400" dirty="0" err="1"/>
              <a:t>JavaScript</a:t>
            </a:r>
            <a:r>
              <a:rPr lang="ru-RU" sz="2400" dirty="0"/>
              <a:t>. Использует запросы HTTP или HTTPS напрямую к веб-серверу и загружает данные ответа сервера напрямую в вызывающий скрипт.</a:t>
            </a:r>
            <a:r>
              <a:rPr lang="en-GB" sz="2400" dirty="0"/>
              <a:t> </a:t>
            </a:r>
            <a:r>
              <a:rPr lang="ru-RU" sz="2400" dirty="0"/>
              <a:t>Информация может передаваться в любом текстовом формате, например, в XML, HTML или JSON. Позволяет осуществлять HTTP-запросы к серверу без перезагрузки страницы.</a:t>
            </a:r>
          </a:p>
        </p:txBody>
      </p:sp>
    </p:spTree>
    <p:extLst>
      <p:ext uri="{BB962C8B-B14F-4D97-AF65-F5344CB8AC3E}">
        <p14:creationId xmlns:p14="http://schemas.microsoft.com/office/powerpoint/2010/main" val="191549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826" y="559695"/>
            <a:ext cx="2129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Преимущества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6826" y="1345195"/>
            <a:ext cx="2727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Экономия трафика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6827" y="1827349"/>
            <a:ext cx="4562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Уменьшение нагрузки на сервер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6827" y="2310117"/>
            <a:ext cx="4465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Ускорение реакции интерфейса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6827" y="2839161"/>
            <a:ext cx="47505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Возможности для интерактивной обработки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6827" y="3707394"/>
            <a:ext cx="4750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Мультимедиа не останавливается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84300" y="564051"/>
            <a:ext cx="1680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Недостатки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16721" y="118101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Отсутствие интеграции со стандартными инструментами браузера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71823" y="182734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Динамически загружаемое содержимое недоступно поисковикам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16721" y="252420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Старые методы учёта статистики сайтов становятся неактуальными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671823" y="3254659"/>
            <a:ext cx="2274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Усложнение проекта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671823" y="3670158"/>
            <a:ext cx="4661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Требуется включённый </a:t>
            </a:r>
            <a:r>
              <a:rPr lang="ru-RU" b="1" dirty="0" err="1"/>
              <a:t>JavaScript</a:t>
            </a:r>
            <a:r>
              <a:rPr lang="ru-RU" b="1" dirty="0"/>
              <a:t> в браузере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16721" y="418441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Проблемы с отображением нестандартных кодировок в некоторых сценариях </a:t>
            </a:r>
            <a:r>
              <a:rPr lang="ru-RU" b="1" dirty="0" err="1"/>
              <a:t>ajax</a:t>
            </a:r>
            <a:r>
              <a:rPr lang="ru-RU" b="1" dirty="0"/>
              <a:t>-скриптов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16720" y="4995428"/>
            <a:ext cx="5088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Низкая скорость при грубом программировании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671823" y="6397842"/>
            <a:ext cx="5063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Плохое поведение на ненадёжных соединениях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16720" y="5553780"/>
            <a:ext cx="4731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Риск фабрикации запросов другими сайтами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959807" y="116792"/>
            <a:ext cx="826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AJAX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4707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4517" y="430796"/>
            <a:ext cx="59442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000000"/>
                </a:solidFill>
                <a:latin typeface="Arial"/>
              </a:rPr>
              <a:t>Javascript Object Notation ( JSON )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7751" y="1241866"/>
            <a:ext cx="11202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Arial"/>
              </a:rPr>
              <a:t>К 2014 году JSON официально признали стандартом ECMA и RFC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7751" y="5000494"/>
            <a:ext cx="112014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нотации JSON это выглядит так:</a:t>
            </a:r>
          </a:p>
          <a:p>
            <a:r>
              <a:rPr lang="ru-RU" sz="2400" i="1" dirty="0"/>
              <a:t>Объект</a:t>
            </a:r>
            <a:r>
              <a:rPr lang="ru-RU" sz="2400" dirty="0"/>
              <a:t> - неупорядоченный набор пар ключ/значение. Объект начинается с </a:t>
            </a:r>
            <a:r>
              <a:rPr lang="en-US" sz="2400" dirty="0"/>
              <a:t> </a:t>
            </a:r>
            <a:r>
              <a:rPr lang="ru-RU" sz="2400" dirty="0"/>
              <a:t>{</a:t>
            </a:r>
            <a:r>
              <a:rPr lang="en-US" sz="2400" dirty="0"/>
              <a:t>    </a:t>
            </a:r>
            <a:r>
              <a:rPr lang="ru-RU" sz="2400" dirty="0"/>
              <a:t>и заканчивается </a:t>
            </a:r>
            <a:r>
              <a:rPr lang="en-US" sz="2400" dirty="0"/>
              <a:t> </a:t>
            </a:r>
            <a:r>
              <a:rPr lang="ru-RU" sz="2400" dirty="0"/>
              <a:t>}</a:t>
            </a:r>
            <a:r>
              <a:rPr lang="en-US" sz="2400" dirty="0"/>
              <a:t>   </a:t>
            </a:r>
            <a:r>
              <a:rPr lang="ru-RU" sz="2400" dirty="0"/>
              <a:t>. Каждое имя сопровождается двоеточием, пары ключ/значение разделяются запятой.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E7C5DB-E329-4E76-BB5A-597F29B456F7}"/>
              </a:ext>
            </a:extLst>
          </p:cNvPr>
          <p:cNvSpPr txBox="1"/>
          <p:nvPr/>
        </p:nvSpPr>
        <p:spPr>
          <a:xfrm>
            <a:off x="584516" y="1991381"/>
            <a:ext cx="1109694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ECMA — это ассоциация, деятельность которой посвящена стандартизации информационных и коммуникационных технологий. </a:t>
            </a:r>
          </a:p>
          <a:p>
            <a:endParaRPr lang="ru-RU" sz="2400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Это привело к появлению нового языкового стандарта, известного как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ECMAScript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39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561927"/>
            <a:ext cx="304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 </a:t>
            </a:r>
            <a:r>
              <a:rPr lang="ru-RU" sz="2800" b="1" dirty="0"/>
              <a:t>Основы </a:t>
            </a:r>
            <a:r>
              <a:rPr lang="en-US" sz="2800" b="1" dirty="0"/>
              <a:t>JSON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799" y="1280554"/>
            <a:ext cx="42906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• другой объект </a:t>
            </a:r>
            <a:r>
              <a:rPr lang="en-US" sz="2800" dirty="0"/>
              <a:t>JSON </a:t>
            </a:r>
          </a:p>
          <a:p>
            <a:r>
              <a:rPr lang="ru-RU" sz="2800" dirty="0"/>
              <a:t>• строка </a:t>
            </a:r>
          </a:p>
          <a:p>
            <a:r>
              <a:rPr lang="ru-RU" sz="2800" dirty="0"/>
              <a:t>• число </a:t>
            </a:r>
          </a:p>
          <a:p>
            <a:r>
              <a:rPr lang="ru-RU" sz="2800" dirty="0"/>
              <a:t>• логический литерал </a:t>
            </a:r>
            <a:r>
              <a:rPr lang="en-US" sz="2800" dirty="0"/>
              <a:t>true </a:t>
            </a:r>
          </a:p>
          <a:p>
            <a:r>
              <a:rPr lang="ru-RU" sz="2800" dirty="0"/>
              <a:t>• логический литерал </a:t>
            </a:r>
            <a:r>
              <a:rPr lang="en-US" sz="2800" dirty="0"/>
              <a:t>false </a:t>
            </a:r>
          </a:p>
          <a:p>
            <a:r>
              <a:rPr lang="ru-RU" sz="2800" dirty="0"/>
              <a:t>• буквальный </a:t>
            </a:r>
            <a:r>
              <a:rPr lang="en-US" sz="2800" dirty="0"/>
              <a:t>null </a:t>
            </a:r>
          </a:p>
          <a:p>
            <a:r>
              <a:rPr lang="ru-RU" sz="2800" dirty="0"/>
              <a:t>• массив значений </a:t>
            </a:r>
            <a:r>
              <a:rPr lang="en-US" sz="2800" dirty="0"/>
              <a:t>JSON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5507" y="5554542"/>
            <a:ext cx="89447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{"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firstName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Порфирий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lastName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"}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45015" y="900980"/>
            <a:ext cx="64828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{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firstName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Порфирий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lastName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"alias": null,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"age": 29,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isMale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true,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"address":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{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	"street": "</a:t>
            </a:r>
            <a:r>
              <a:rPr lang="ru-RU" sz="2400" dirty="0" err="1">
                <a:solidFill>
                  <a:srgbClr val="000000"/>
                </a:solidFill>
                <a:latin typeface="Consolas"/>
              </a:rPr>
              <a:t>М.Арнаутская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	"city":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Одесса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	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GB" sz="2400" dirty="0">
                <a:solidFill>
                  <a:srgbClr val="000000"/>
                </a:solidFill>
                <a:latin typeface="Consolas"/>
              </a:rPr>
              <a:t>n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dex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"012345" </a:t>
            </a:r>
          </a:p>
          <a:p>
            <a:r>
              <a:rPr lang="en-GB" sz="2400" dirty="0">
                <a:solidFill>
                  <a:srgbClr val="000000"/>
                </a:solidFill>
                <a:latin typeface="Consolas"/>
              </a:rPr>
              <a:t>	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}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94728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0429" y="963470"/>
            <a:ext cx="8546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["hi", {"name": 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Порфирий Иванов</a:t>
            </a:r>
            <a:r>
              <a:rPr lang="en-US" sz="2400" dirty="0">
                <a:latin typeface="Consolas" panose="020B0609020204030204" pitchFamily="49" charset="0"/>
              </a:rPr>
              <a:t>"}, null, 125]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3581" y="559750"/>
            <a:ext cx="2266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Массив </a:t>
            </a:r>
            <a:r>
              <a:rPr lang="en-US" sz="2800" dirty="0"/>
              <a:t>JSON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50831" y="1808093"/>
            <a:ext cx="103280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{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firstName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Порфирий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lastName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"cars": [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{"make": "Ford", "model": "F150", "year": 20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16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},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{"make": "Subaru", "model": "BRZ", "year": 20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20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},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],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	"children": [] </a:t>
            </a:r>
          </a:p>
          <a:p>
            <a:r>
              <a:rPr lang="ru-RU" sz="2400" dirty="0">
                <a:solidFill>
                  <a:srgbClr val="000000"/>
                </a:solidFill>
                <a:latin typeface="Consolas"/>
              </a:rPr>
              <a:t>}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6010" y="5309774"/>
            <a:ext cx="86380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{"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firstName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Порфирий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lastName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"}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{"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lastName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Иванов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", "</a:t>
            </a:r>
            <a:r>
              <a:rPr lang="en-US" sz="2400" dirty="0" err="1">
                <a:solidFill>
                  <a:srgbClr val="000000"/>
                </a:solidFill>
                <a:latin typeface="Consolas"/>
              </a:rPr>
              <a:t>firstName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": "</a:t>
            </a:r>
            <a:r>
              <a:rPr lang="ru-RU" sz="2400" dirty="0">
                <a:solidFill>
                  <a:srgbClr val="000000"/>
                </a:solidFill>
                <a:latin typeface="Consolas"/>
              </a:rPr>
              <a:t>Порфирий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"}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64322" y="5494439"/>
            <a:ext cx="3927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объекты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JSON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эквивалентны</a:t>
            </a:r>
          </a:p>
        </p:txBody>
      </p:sp>
    </p:spTree>
    <p:extLst>
      <p:ext uri="{BB962C8B-B14F-4D97-AF65-F5344CB8AC3E}">
        <p14:creationId xmlns:p14="http://schemas.microsoft.com/office/powerpoint/2010/main" val="18297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3610</TotalTime>
  <Words>2320</Words>
  <Application>Microsoft Office PowerPoint</Application>
  <PresentationFormat>Широкоэкранный</PresentationFormat>
  <Paragraphs>197</Paragraphs>
  <Slides>26</Slides>
  <Notes>2</Notes>
  <HiddenSlides>3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Consolas</vt:lpstr>
      <vt:lpstr>inherit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Kolyan</cp:lastModifiedBy>
  <cp:revision>45</cp:revision>
  <dcterms:created xsi:type="dcterms:W3CDTF">2022-02-16T10:31:33Z</dcterms:created>
  <dcterms:modified xsi:type="dcterms:W3CDTF">2022-02-23T20:07:21Z</dcterms:modified>
</cp:coreProperties>
</file>