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8"/>
  </p:notesMasterIdLst>
  <p:sldIdLst>
    <p:sldId id="258" r:id="rId2"/>
    <p:sldId id="259" r:id="rId3"/>
    <p:sldId id="256" r:id="rId4"/>
    <p:sldId id="262" r:id="rId5"/>
    <p:sldId id="263" r:id="rId6"/>
    <p:sldId id="264" r:id="rId7"/>
    <p:sldId id="261" r:id="rId8"/>
    <p:sldId id="266" r:id="rId9"/>
    <p:sldId id="267" r:id="rId10"/>
    <p:sldId id="268" r:id="rId11"/>
    <p:sldId id="257" r:id="rId12"/>
    <p:sldId id="269" r:id="rId13"/>
    <p:sldId id="270" r:id="rId14"/>
    <p:sldId id="271" r:id="rId15"/>
    <p:sldId id="265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79" r:id="rId24"/>
    <p:sldId id="280" r:id="rId25"/>
    <p:sldId id="281" r:id="rId26"/>
    <p:sldId id="260" r:id="rId27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TSO" initials="T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0155" autoAdjust="0"/>
    <p:restoredTop sz="94667" autoAdjust="0"/>
  </p:normalViewPr>
  <p:slideViewPr>
    <p:cSldViewPr snapToGrid="0">
      <p:cViewPr varScale="1">
        <p:scale>
          <a:sx n="84" d="100"/>
          <a:sy n="84" d="100"/>
        </p:scale>
        <p:origin x="102" y="390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commentAuthors" Target="commentAuthor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126112C-AAC9-45ED-A50B-1EDE5AC5064F}" type="datetimeFigureOut">
              <a:rPr lang="ru-RU" smtClean="0"/>
              <a:t>23.02.2022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1BC246A-3CC1-4640-BE0B-14FE06CAEE5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7368159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/>
              <a:t>В классической модели веб-приложения:</a:t>
            </a:r>
          </a:p>
          <a:p>
            <a:endParaRPr lang="ru-RU" dirty="0"/>
          </a:p>
          <a:p>
            <a:r>
              <a:rPr lang="ru-RU" dirty="0"/>
              <a:t>Пользователь заходит на веб-страницу и нажимает на какой-нибудь её элемент;</a:t>
            </a:r>
          </a:p>
          <a:p>
            <a:r>
              <a:rPr lang="ru-RU" dirty="0"/>
              <a:t>Браузер формирует и отправляет запрос серверу;</a:t>
            </a:r>
          </a:p>
          <a:p>
            <a:r>
              <a:rPr lang="ru-RU" dirty="0"/>
              <a:t>В ответ сервер генерирует совершенно новую веб-страницу и отправляет её браузеру и т. д., после чего браузер полностью перезагружает всю страницу.</a:t>
            </a:r>
          </a:p>
          <a:p>
            <a:r>
              <a:rPr lang="ru-RU" dirty="0"/>
              <a:t>При использовании AJAX:</a:t>
            </a:r>
          </a:p>
          <a:p>
            <a:endParaRPr lang="ru-RU" dirty="0"/>
          </a:p>
          <a:p>
            <a:r>
              <a:rPr lang="ru-RU" dirty="0"/>
              <a:t>Пользователь заходит на веб-страницу и нажимает на какой-нибудь её элемент;</a:t>
            </a:r>
          </a:p>
          <a:p>
            <a:r>
              <a:rPr lang="ru-RU" dirty="0"/>
              <a:t>Скрипт (на языке JavaScript) определяет, какая информация необходима для обновления страницы;</a:t>
            </a:r>
          </a:p>
          <a:p>
            <a:r>
              <a:rPr lang="ru-RU" dirty="0"/>
              <a:t>Браузер отправляет соответствующий запрос на сервер;</a:t>
            </a:r>
          </a:p>
          <a:p>
            <a:r>
              <a:rPr lang="ru-RU" dirty="0"/>
              <a:t>Сервер возвращает только ту часть документа, на которую пришёл запрос;</a:t>
            </a:r>
          </a:p>
          <a:p>
            <a:r>
              <a:rPr lang="ru-RU" dirty="0"/>
              <a:t>Скрипт вносит изменения с учётом полученной информации (без полной перезагрузки страницы).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BC246A-3CC1-4640-BE0B-14FE06CAEE56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7276227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/>
              <a:t>Правило ограничения домена (</a:t>
            </a:r>
            <a:r>
              <a:rPr lang="ru-RU" dirty="0" err="1"/>
              <a:t>Same</a:t>
            </a:r>
            <a:r>
              <a:rPr lang="ru-RU" dirty="0"/>
              <a:t> </a:t>
            </a:r>
            <a:r>
              <a:rPr lang="ru-RU" dirty="0" err="1"/>
              <a:t>Origin</a:t>
            </a:r>
            <a:r>
              <a:rPr lang="ru-RU" dirty="0"/>
              <a:t> </a:t>
            </a:r>
            <a:r>
              <a:rPr lang="ru-RU" dirty="0" err="1"/>
              <a:t>Policy</a:t>
            </a:r>
            <a:r>
              <a:rPr lang="ru-RU" dirty="0"/>
              <a:t>, в переводе с англ. — «Принцип одинакового источника») — это важная концепция безопасности для некоторых языков программирования на стороне клиента, таких как </a:t>
            </a:r>
            <a:r>
              <a:rPr lang="ru-RU" dirty="0" err="1"/>
              <a:t>JavaScript</a:t>
            </a:r>
            <a:r>
              <a:rPr lang="ru-RU" dirty="0"/>
              <a:t>. Политика разрешает сценариям, находящимся на страницах одного сайта, доступ к методам и свойствам друг друга без ограничений, но предотвращает доступ к большинству методов и свойств для страниц на разных сайтах. Одинаковые источники — это источники, у которых совпадают три признака:</a:t>
            </a:r>
          </a:p>
          <a:p>
            <a:endParaRPr lang="ru-RU" dirty="0"/>
          </a:p>
          <a:p>
            <a:r>
              <a:rPr lang="ru-RU" dirty="0"/>
              <a:t>домен;</a:t>
            </a:r>
          </a:p>
          <a:p>
            <a:r>
              <a:rPr lang="ru-RU" dirty="0"/>
              <a:t>порт;</a:t>
            </a:r>
          </a:p>
          <a:p>
            <a:r>
              <a:rPr lang="ru-RU" dirty="0"/>
              <a:t>протокол</a:t>
            </a:r>
          </a:p>
          <a:p>
            <a:r>
              <a:rPr lang="ru-RU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Внедрение SQL-кода (англ. SQL </a:t>
            </a:r>
            <a:r>
              <a:rPr lang="ru-RU" sz="1200" b="1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injection</a:t>
            </a:r>
            <a:r>
              <a:rPr lang="ru-RU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 — один из распространённых способов взлома сайтов и программ, работающих с базами данных, основанный на внедрении в запрос произвольного SQL-кода.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BC246A-3CC1-4640-BE0B-14FE06CAEE56}" type="slidenum">
              <a:rPr lang="ru-RU" smtClean="0"/>
              <a:t>17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442766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C8EC33-5480-4DD0-B4EE-5E865CB5BF24}" type="datetimeFigureOut">
              <a:rPr lang="ru-RU" smtClean="0"/>
              <a:t>23.02.2022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38BFDE-328C-49DC-9E65-CDDA0BDA9AB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424122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C8EC33-5480-4DD0-B4EE-5E865CB5BF24}" type="datetimeFigureOut">
              <a:rPr lang="ru-RU" smtClean="0"/>
              <a:t>23.02.2022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38BFDE-328C-49DC-9E65-CDDA0BDA9AB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209376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C8EC33-5480-4DD0-B4EE-5E865CB5BF24}" type="datetimeFigureOut">
              <a:rPr lang="ru-RU" smtClean="0"/>
              <a:t>23.02.2022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38BFDE-328C-49DC-9E65-CDDA0BDA9AB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103621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C8EC33-5480-4DD0-B4EE-5E865CB5BF24}" type="datetimeFigureOut">
              <a:rPr lang="ru-RU" smtClean="0"/>
              <a:t>23.02.2022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38BFDE-328C-49DC-9E65-CDDA0BDA9AB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448332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C8EC33-5480-4DD0-B4EE-5E865CB5BF24}" type="datetimeFigureOut">
              <a:rPr lang="ru-RU" smtClean="0"/>
              <a:t>23.02.2022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38BFDE-328C-49DC-9E65-CDDA0BDA9AB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706719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C8EC33-5480-4DD0-B4EE-5E865CB5BF24}" type="datetimeFigureOut">
              <a:rPr lang="ru-RU" smtClean="0"/>
              <a:t>23.02.2022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38BFDE-328C-49DC-9E65-CDDA0BDA9AB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0461942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C8EC33-5480-4DD0-B4EE-5E865CB5BF24}" type="datetimeFigureOut">
              <a:rPr lang="ru-RU" smtClean="0"/>
              <a:t>23.02.2022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38BFDE-328C-49DC-9E65-CDDA0BDA9AB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180348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C8EC33-5480-4DD0-B4EE-5E865CB5BF24}" type="datetimeFigureOut">
              <a:rPr lang="ru-RU" smtClean="0"/>
              <a:t>23.02.2022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38BFDE-328C-49DC-9E65-CDDA0BDA9AB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8224343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C8EC33-5480-4DD0-B4EE-5E865CB5BF24}" type="datetimeFigureOut">
              <a:rPr lang="ru-RU" smtClean="0"/>
              <a:t>23.02.2022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38BFDE-328C-49DC-9E65-CDDA0BDA9AB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588426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C8EC33-5480-4DD0-B4EE-5E865CB5BF24}" type="datetimeFigureOut">
              <a:rPr lang="ru-RU" smtClean="0"/>
              <a:t>23.02.2022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38BFDE-328C-49DC-9E65-CDDA0BDA9AB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991389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C8EC33-5480-4DD0-B4EE-5E865CB5BF24}" type="datetimeFigureOut">
              <a:rPr lang="ru-RU" smtClean="0"/>
              <a:t>23.02.2022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38BFDE-328C-49DC-9E65-CDDA0BDA9AB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765695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C8EC33-5480-4DD0-B4EE-5E865CB5BF24}" type="datetimeFigureOut">
              <a:rPr lang="ru-RU" smtClean="0"/>
              <a:t>23.02.2022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38BFDE-328C-49DC-9E65-CDDA0BDA9AB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712971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7380" y="282389"/>
            <a:ext cx="11703022" cy="5338481"/>
          </a:xfrm>
        </p:spPr>
      </p:pic>
      <p:sp>
        <p:nvSpPr>
          <p:cNvPr id="7" name="Rectangle 1"/>
          <p:cNvSpPr>
            <a:spLocks noChangeArrowheads="1"/>
          </p:cNvSpPr>
          <p:nvPr/>
        </p:nvSpPr>
        <p:spPr bwMode="auto">
          <a:xfrm rot="16200000">
            <a:off x="-1820921" y="2589631"/>
            <a:ext cx="4383744" cy="307140"/>
          </a:xfrm>
          <a:prstGeom prst="rect">
            <a:avLst/>
          </a:prstGeom>
          <a:solidFill>
            <a:srgbClr val="F8F9FA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-7935" rIns="0" bIns="-7935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2100" b="0" i="0" u="none" strike="noStrike" cap="none" normalizeH="0" baseline="0" dirty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inherit"/>
              </a:rPr>
              <a:t>% </a:t>
            </a:r>
            <a:r>
              <a:rPr lang="ru-RU" altLang="ru-RU" sz="2100" dirty="0">
                <a:solidFill>
                  <a:schemeClr val="tx1">
                    <a:lumMod val="50000"/>
                    <a:lumOff val="50000"/>
                  </a:schemeClr>
                </a:solidFill>
                <a:latin typeface="inherit"/>
              </a:rPr>
              <a:t>запро</a:t>
            </a:r>
            <a:r>
              <a:rPr kumimoji="0" lang="ru-RU" altLang="ru-RU" sz="2100" b="0" i="0" u="none" strike="noStrike" cap="none" normalizeH="0" baseline="0" dirty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inherit"/>
              </a:rPr>
              <a:t>сов за месяц</a:t>
            </a:r>
            <a:r>
              <a:rPr kumimoji="0" lang="ru-RU" altLang="ru-RU" sz="1200" b="0" i="0" u="none" strike="noStrike" cap="none" normalizeH="0" baseline="0" dirty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</a:rPr>
              <a:t> </a:t>
            </a:r>
            <a:endParaRPr kumimoji="0" lang="ru-RU" altLang="ru-RU" sz="1800" b="0" i="0" u="none" strike="noStrike" cap="none" normalizeH="0" baseline="0" dirty="0">
              <a:ln>
                <a:noFill/>
              </a:ln>
              <a:solidFill>
                <a:schemeClr val="tx1">
                  <a:lumMod val="50000"/>
                  <a:lumOff val="50000"/>
                </a:schemeClr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8" name="Rectangle 2"/>
          <p:cNvSpPr>
            <a:spLocks noChangeArrowheads="1"/>
          </p:cNvSpPr>
          <p:nvPr/>
        </p:nvSpPr>
        <p:spPr bwMode="auto">
          <a:xfrm>
            <a:off x="11413075" y="1006109"/>
            <a:ext cx="778925" cy="1215081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txBody>
          <a:bodyPr vert="horz" wrap="square" lIns="0" tIns="-7935" rIns="0" bIns="-7935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ru-RU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inherit"/>
              </a:rPr>
              <a:t>json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ru-RU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inherit"/>
              </a:rPr>
              <a:t>x</a:t>
            </a:r>
            <a:r>
              <a:rPr kumimoji="0" lang="en-US" altLang="ru-RU" sz="1600" b="0" i="0" u="none" strike="noStrike" cap="none" normalizeH="0" baseline="0" dirty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inherit"/>
              </a:rPr>
              <a:t>ml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ru-RU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inherit"/>
              </a:rPr>
              <a:t>csv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ru-RU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inherit"/>
              </a:rPr>
              <a:t>y</a:t>
            </a:r>
            <a:r>
              <a:rPr kumimoji="0" lang="en-US" altLang="ru-RU" sz="1600" b="0" i="0" u="none" strike="noStrike" cap="none" normalizeH="0" baseline="0" dirty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inherit"/>
              </a:rPr>
              <a:t>aml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</a:rPr>
              <a:t> </a:t>
            </a:r>
            <a:endParaRPr kumimoji="0" lang="ru-RU" altLang="ru-RU" sz="1600" b="0" i="0" u="none" strike="noStrike" cap="none" normalizeH="0" baseline="0" dirty="0">
              <a:ln>
                <a:noFill/>
              </a:ln>
              <a:solidFill>
                <a:schemeClr val="tx1">
                  <a:lumMod val="50000"/>
                  <a:lumOff val="50000"/>
                </a:schemeClr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0" name="Rectangle 2"/>
          <p:cNvSpPr>
            <a:spLocks noChangeArrowheads="1"/>
          </p:cNvSpPr>
          <p:nvPr/>
        </p:nvSpPr>
        <p:spPr bwMode="auto">
          <a:xfrm>
            <a:off x="5865520" y="5321106"/>
            <a:ext cx="778925" cy="599528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txBody>
          <a:bodyPr vert="horz" wrap="square" lIns="0" tIns="-7935" rIns="0" bIns="-7935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altLang="ru-RU" sz="24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inherit"/>
              </a:rPr>
              <a:t>год</a:t>
            </a:r>
            <a:endParaRPr kumimoji="0" lang="en-US" altLang="ru-RU" sz="2400" b="1" i="0" u="none" strike="noStrike" cap="none" normalizeH="0" dirty="0">
              <a:ln>
                <a:noFill/>
              </a:ln>
              <a:solidFill>
                <a:schemeClr val="tx1">
                  <a:lumMod val="50000"/>
                  <a:lumOff val="50000"/>
                </a:schemeClr>
              </a:solidFill>
              <a:effectLst/>
              <a:latin typeface="inherit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600" b="1" i="0" u="none" strike="noStrike" cap="none" normalizeH="0" baseline="0" dirty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</a:rPr>
              <a:t> </a:t>
            </a:r>
            <a:endParaRPr kumimoji="0" lang="ru-RU" altLang="ru-RU" sz="1600" b="1" i="0" u="none" strike="noStrike" cap="none" normalizeH="0" baseline="0" dirty="0">
              <a:ln>
                <a:noFill/>
              </a:ln>
              <a:solidFill>
                <a:schemeClr val="tx1">
                  <a:lumMod val="50000"/>
                  <a:lumOff val="50000"/>
                </a:schemeClr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1" name="Rectangle 2"/>
          <p:cNvSpPr>
            <a:spLocks noChangeArrowheads="1"/>
          </p:cNvSpPr>
          <p:nvPr/>
        </p:nvSpPr>
        <p:spPr bwMode="auto">
          <a:xfrm>
            <a:off x="11277276" y="5136440"/>
            <a:ext cx="778925" cy="96886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txBody>
          <a:bodyPr vert="horz" wrap="square" lIns="0" tIns="-7935" rIns="0" bIns="-7935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altLang="ru-RU" sz="24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inherit"/>
              </a:rPr>
              <a:t>       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ru-RU" sz="2400" b="1" i="0" u="none" strike="noStrike" cap="none" normalizeH="0" dirty="0">
              <a:ln>
                <a:noFill/>
              </a:ln>
              <a:solidFill>
                <a:schemeClr val="tx1">
                  <a:lumMod val="50000"/>
                  <a:lumOff val="50000"/>
                </a:schemeClr>
              </a:solidFill>
              <a:effectLst/>
              <a:latin typeface="inherit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600" b="1" i="0" u="none" strike="noStrike" cap="none" normalizeH="0" baseline="0" dirty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</a:rPr>
              <a:t> </a:t>
            </a:r>
            <a:endParaRPr kumimoji="0" lang="ru-RU" altLang="ru-RU" sz="1600" b="1" i="0" u="none" strike="noStrike" cap="none" normalizeH="0" baseline="0" dirty="0">
              <a:ln>
                <a:noFill/>
              </a:ln>
              <a:solidFill>
                <a:schemeClr val="tx1">
                  <a:lumMod val="50000"/>
                  <a:lumOff val="50000"/>
                </a:schemeClr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0203670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03691" y="841103"/>
            <a:ext cx="178125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/>
              <a:t>JSON Files </a:t>
            </a:r>
            <a:endParaRPr lang="ru-RU" sz="28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2286000" y="1254930"/>
            <a:ext cx="6096000" cy="3046988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400" dirty="0">
                <a:solidFill>
                  <a:srgbClr val="000000"/>
                </a:solidFill>
                <a:latin typeface="Consolas"/>
              </a:rPr>
              <a:t>[ </a:t>
            </a:r>
          </a:p>
          <a:p>
            <a:r>
              <a:rPr lang="ru-RU" sz="2400" dirty="0">
                <a:solidFill>
                  <a:srgbClr val="000000"/>
                </a:solidFill>
                <a:latin typeface="Consolas"/>
              </a:rPr>
              <a:t>	</a:t>
            </a:r>
            <a:r>
              <a:rPr lang="en-US" sz="2400" dirty="0">
                <a:solidFill>
                  <a:srgbClr val="000000"/>
                </a:solidFill>
                <a:latin typeface="Consolas"/>
              </a:rPr>
              <a:t>{"name": "</a:t>
            </a:r>
            <a:r>
              <a:rPr lang="ru-RU" sz="2400" dirty="0">
                <a:solidFill>
                  <a:srgbClr val="000000"/>
                </a:solidFill>
                <a:latin typeface="Consolas"/>
              </a:rPr>
              <a:t>Порфирий</a:t>
            </a:r>
            <a:r>
              <a:rPr lang="en-US" sz="2400" dirty="0">
                <a:solidFill>
                  <a:srgbClr val="000000"/>
                </a:solidFill>
                <a:latin typeface="Consolas"/>
              </a:rPr>
              <a:t> </a:t>
            </a:r>
            <a:r>
              <a:rPr lang="ru-RU" sz="2400" dirty="0">
                <a:solidFill>
                  <a:srgbClr val="000000"/>
                </a:solidFill>
                <a:latin typeface="Consolas"/>
              </a:rPr>
              <a:t>Иванов</a:t>
            </a:r>
            <a:r>
              <a:rPr lang="en-US" sz="2400" dirty="0">
                <a:solidFill>
                  <a:srgbClr val="000000"/>
                </a:solidFill>
                <a:latin typeface="Consolas"/>
              </a:rPr>
              <a:t>"}, </a:t>
            </a:r>
          </a:p>
          <a:p>
            <a:r>
              <a:rPr lang="ru-RU" sz="2400" dirty="0">
                <a:solidFill>
                  <a:srgbClr val="000000"/>
                </a:solidFill>
                <a:latin typeface="Consolas"/>
              </a:rPr>
              <a:t>	</a:t>
            </a:r>
            <a:r>
              <a:rPr lang="en-US" sz="2400" dirty="0">
                <a:solidFill>
                  <a:srgbClr val="000000"/>
                </a:solidFill>
                <a:latin typeface="Consolas"/>
              </a:rPr>
              <a:t>{"name": "</a:t>
            </a:r>
            <a:r>
              <a:rPr lang="ru-RU" sz="2400" dirty="0">
                <a:solidFill>
                  <a:srgbClr val="000000"/>
                </a:solidFill>
                <a:latin typeface="Consolas"/>
              </a:rPr>
              <a:t>Марфа</a:t>
            </a:r>
            <a:r>
              <a:rPr lang="en-US" sz="2400" dirty="0">
                <a:solidFill>
                  <a:srgbClr val="000000"/>
                </a:solidFill>
                <a:latin typeface="Consolas"/>
              </a:rPr>
              <a:t> </a:t>
            </a:r>
            <a:r>
              <a:rPr lang="ru-RU" sz="2400" dirty="0">
                <a:solidFill>
                  <a:srgbClr val="000000"/>
                </a:solidFill>
                <a:latin typeface="Consolas"/>
              </a:rPr>
              <a:t>Иванова</a:t>
            </a:r>
            <a:r>
              <a:rPr lang="en-US" sz="2400" dirty="0">
                <a:solidFill>
                  <a:srgbClr val="000000"/>
                </a:solidFill>
                <a:latin typeface="Consolas"/>
              </a:rPr>
              <a:t>"} </a:t>
            </a:r>
          </a:p>
          <a:p>
            <a:r>
              <a:rPr lang="ru-RU" sz="2400" dirty="0">
                <a:solidFill>
                  <a:srgbClr val="000000"/>
                </a:solidFill>
                <a:latin typeface="Consolas"/>
              </a:rPr>
              <a:t>] </a:t>
            </a:r>
          </a:p>
          <a:p>
            <a:r>
              <a:rPr lang="ru-RU" sz="2400" dirty="0">
                <a:solidFill>
                  <a:srgbClr val="000000"/>
                </a:solidFill>
                <a:latin typeface="Consolas"/>
              </a:rPr>
              <a:t>{ </a:t>
            </a:r>
          </a:p>
          <a:p>
            <a:r>
              <a:rPr lang="ru-RU" sz="2400" dirty="0">
                <a:solidFill>
                  <a:srgbClr val="000000"/>
                </a:solidFill>
                <a:latin typeface="Consolas"/>
              </a:rPr>
              <a:t>	</a:t>
            </a:r>
            <a:r>
              <a:rPr lang="en-US" sz="2400" dirty="0">
                <a:solidFill>
                  <a:srgbClr val="000000"/>
                </a:solidFill>
                <a:latin typeface="Consolas"/>
              </a:rPr>
              <a:t>"name": "</a:t>
            </a:r>
            <a:r>
              <a:rPr lang="ru-RU" sz="2400" dirty="0">
                <a:solidFill>
                  <a:srgbClr val="000000"/>
                </a:solidFill>
                <a:latin typeface="Consolas"/>
              </a:rPr>
              <a:t>Порфирий</a:t>
            </a:r>
            <a:r>
              <a:rPr lang="en-US" sz="2400" dirty="0">
                <a:solidFill>
                  <a:srgbClr val="000000"/>
                </a:solidFill>
                <a:latin typeface="Consolas"/>
              </a:rPr>
              <a:t> </a:t>
            </a:r>
            <a:r>
              <a:rPr lang="ru-RU" sz="2400" dirty="0">
                <a:solidFill>
                  <a:srgbClr val="000000"/>
                </a:solidFill>
                <a:latin typeface="Consolas"/>
              </a:rPr>
              <a:t>Иванов</a:t>
            </a:r>
            <a:r>
              <a:rPr lang="en-US" sz="2400" dirty="0">
                <a:solidFill>
                  <a:srgbClr val="000000"/>
                </a:solidFill>
                <a:latin typeface="Consolas"/>
              </a:rPr>
              <a:t>", </a:t>
            </a:r>
          </a:p>
          <a:p>
            <a:r>
              <a:rPr lang="ru-RU" sz="2400" dirty="0">
                <a:solidFill>
                  <a:srgbClr val="000000"/>
                </a:solidFill>
                <a:latin typeface="Consolas"/>
              </a:rPr>
              <a:t>	</a:t>
            </a:r>
            <a:r>
              <a:rPr lang="en-US" sz="2400" dirty="0">
                <a:solidFill>
                  <a:srgbClr val="000000"/>
                </a:solidFill>
                <a:latin typeface="Consolas"/>
              </a:rPr>
              <a:t>"age": 29 </a:t>
            </a:r>
          </a:p>
          <a:p>
            <a:r>
              <a:rPr lang="ru-RU" sz="2400" dirty="0">
                <a:solidFill>
                  <a:srgbClr val="000000"/>
                </a:solidFill>
                <a:latin typeface="Consolas"/>
              </a:rPr>
              <a:t>} </a:t>
            </a:r>
            <a:endParaRPr lang="ru-RU" sz="24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4724400" y="4861283"/>
            <a:ext cx="7115908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>
                <a:solidFill>
                  <a:srgbClr val="000000"/>
                </a:solidFill>
                <a:latin typeface="Consolas"/>
              </a:rPr>
              <a:t>{ </a:t>
            </a:r>
          </a:p>
          <a:p>
            <a:r>
              <a:rPr lang="ru-RU" sz="2400" dirty="0">
                <a:solidFill>
                  <a:srgbClr val="000000"/>
                </a:solidFill>
                <a:latin typeface="Consolas"/>
              </a:rPr>
              <a:t>	</a:t>
            </a:r>
            <a:r>
              <a:rPr lang="en-US" sz="2400" dirty="0">
                <a:solidFill>
                  <a:srgbClr val="000000"/>
                </a:solidFill>
                <a:latin typeface="Consolas"/>
              </a:rPr>
              <a:t>"accounts": [ </a:t>
            </a:r>
          </a:p>
          <a:p>
            <a:r>
              <a:rPr lang="ru-RU" sz="2400" dirty="0">
                <a:solidFill>
                  <a:srgbClr val="000000"/>
                </a:solidFill>
                <a:latin typeface="Consolas"/>
              </a:rPr>
              <a:t>		</a:t>
            </a:r>
            <a:r>
              <a:rPr lang="en-US" sz="2400" dirty="0">
                <a:solidFill>
                  <a:srgbClr val="000000"/>
                </a:solidFill>
                <a:latin typeface="Consolas"/>
              </a:rPr>
              <a:t>{"name": "</a:t>
            </a:r>
            <a:r>
              <a:rPr lang="ru-RU" sz="2400" dirty="0">
                <a:solidFill>
                  <a:srgbClr val="000000"/>
                </a:solidFill>
                <a:latin typeface="Consolas"/>
              </a:rPr>
              <a:t>Порфирий</a:t>
            </a:r>
            <a:r>
              <a:rPr lang="en-US" sz="2400" dirty="0">
                <a:solidFill>
                  <a:srgbClr val="000000"/>
                </a:solidFill>
                <a:latin typeface="Consolas"/>
              </a:rPr>
              <a:t> </a:t>
            </a:r>
            <a:r>
              <a:rPr lang="ru-RU" sz="2400" dirty="0">
                <a:solidFill>
                  <a:srgbClr val="000000"/>
                </a:solidFill>
                <a:latin typeface="Consolas"/>
              </a:rPr>
              <a:t>Иванов</a:t>
            </a:r>
            <a:r>
              <a:rPr lang="en-US" sz="2400" dirty="0">
                <a:solidFill>
                  <a:srgbClr val="000000"/>
                </a:solidFill>
                <a:latin typeface="Consolas"/>
              </a:rPr>
              <a:t>"}, </a:t>
            </a:r>
          </a:p>
          <a:p>
            <a:r>
              <a:rPr lang="ru-RU" sz="2400" dirty="0">
                <a:solidFill>
                  <a:srgbClr val="000000"/>
                </a:solidFill>
                <a:latin typeface="Consolas"/>
              </a:rPr>
              <a:t>		</a:t>
            </a:r>
            <a:r>
              <a:rPr lang="en-US" sz="2400" dirty="0">
                <a:solidFill>
                  <a:srgbClr val="000000"/>
                </a:solidFill>
                <a:latin typeface="Consolas"/>
              </a:rPr>
              <a:t>{"name": "</a:t>
            </a:r>
            <a:r>
              <a:rPr lang="ru-RU" sz="2400" dirty="0">
                <a:solidFill>
                  <a:srgbClr val="000000"/>
                </a:solidFill>
                <a:latin typeface="Consolas"/>
              </a:rPr>
              <a:t>Марфа</a:t>
            </a:r>
            <a:r>
              <a:rPr lang="en-US" sz="2400" dirty="0">
                <a:solidFill>
                  <a:srgbClr val="000000"/>
                </a:solidFill>
                <a:latin typeface="Consolas"/>
              </a:rPr>
              <a:t> </a:t>
            </a:r>
            <a:r>
              <a:rPr lang="ru-RU" sz="2400" dirty="0">
                <a:solidFill>
                  <a:srgbClr val="000000"/>
                </a:solidFill>
                <a:latin typeface="Consolas"/>
              </a:rPr>
              <a:t>Иванова</a:t>
            </a:r>
            <a:r>
              <a:rPr lang="en-US" sz="2400" dirty="0">
                <a:solidFill>
                  <a:srgbClr val="000000"/>
                </a:solidFill>
                <a:latin typeface="Consolas"/>
              </a:rPr>
              <a:t>"} </a:t>
            </a:r>
            <a:r>
              <a:rPr lang="ru-RU" sz="2400" dirty="0">
                <a:solidFill>
                  <a:srgbClr val="000000"/>
                </a:solidFill>
                <a:latin typeface="Consolas"/>
              </a:rPr>
              <a:t>] </a:t>
            </a:r>
          </a:p>
          <a:p>
            <a:r>
              <a:rPr lang="ru-RU" sz="2400" dirty="0">
                <a:solidFill>
                  <a:srgbClr val="000000"/>
                </a:solidFill>
                <a:latin typeface="Consolas"/>
              </a:rPr>
              <a:t>} 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7693794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64123" y="1098795"/>
            <a:ext cx="11734800" cy="60105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/>
              <a:t> </a:t>
            </a:r>
            <a:r>
              <a:rPr lang="ru-RU" b="1" u="sng" dirty="0" err="1"/>
              <a:t>Сериализация</a:t>
            </a:r>
            <a:r>
              <a:rPr lang="en-GB" dirty="0"/>
              <a:t> </a:t>
            </a:r>
            <a:r>
              <a:rPr lang="ru-RU" dirty="0"/>
              <a:t>— перевод структуры данных в последовательность байтов. 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211015" y="1885718"/>
            <a:ext cx="1166446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>
                <a:solidFill>
                  <a:srgbClr val="000000"/>
                </a:solidFill>
                <a:latin typeface="Consolas"/>
              </a:rPr>
              <a:t>{</a:t>
            </a:r>
            <a:r>
              <a:rPr lang="en-US" sz="2400" dirty="0">
                <a:solidFill>
                  <a:srgbClr val="000000"/>
                </a:solidFill>
                <a:latin typeface="Consolas"/>
              </a:rPr>
              <a:t>"</a:t>
            </a:r>
            <a:r>
              <a:rPr lang="en-US" sz="2400" dirty="0" err="1">
                <a:solidFill>
                  <a:srgbClr val="000000"/>
                </a:solidFill>
                <a:latin typeface="Consolas"/>
              </a:rPr>
              <a:t>firstName</a:t>
            </a:r>
            <a:r>
              <a:rPr lang="en-US" sz="2400" dirty="0">
                <a:solidFill>
                  <a:srgbClr val="000000"/>
                </a:solidFill>
                <a:latin typeface="Consolas"/>
              </a:rPr>
              <a:t>": "</a:t>
            </a:r>
            <a:r>
              <a:rPr lang="ru-RU" sz="2400" dirty="0" err="1">
                <a:solidFill>
                  <a:srgbClr val="000000"/>
                </a:solidFill>
                <a:latin typeface="Consolas"/>
              </a:rPr>
              <a:t>Парфирий</a:t>
            </a:r>
            <a:r>
              <a:rPr lang="en-US" sz="2400" dirty="0">
                <a:solidFill>
                  <a:srgbClr val="000000"/>
                </a:solidFill>
                <a:latin typeface="Consolas"/>
              </a:rPr>
              <a:t>","</a:t>
            </a:r>
            <a:r>
              <a:rPr lang="en-US" sz="2400" dirty="0" err="1">
                <a:solidFill>
                  <a:srgbClr val="000000"/>
                </a:solidFill>
                <a:latin typeface="Consolas"/>
              </a:rPr>
              <a:t>lastName</a:t>
            </a:r>
            <a:r>
              <a:rPr lang="en-US" sz="2400" dirty="0">
                <a:solidFill>
                  <a:srgbClr val="000000"/>
                </a:solidFill>
                <a:latin typeface="Consolas"/>
              </a:rPr>
              <a:t>":"</a:t>
            </a:r>
            <a:r>
              <a:rPr lang="ru-RU" sz="2400" dirty="0">
                <a:solidFill>
                  <a:srgbClr val="000000"/>
                </a:solidFill>
                <a:latin typeface="Consolas"/>
              </a:rPr>
              <a:t>Иванов</a:t>
            </a:r>
            <a:r>
              <a:rPr lang="en-US" sz="2400" dirty="0">
                <a:solidFill>
                  <a:srgbClr val="000000"/>
                </a:solidFill>
                <a:latin typeface="Consolas"/>
              </a:rPr>
              <a:t>","</a:t>
            </a:r>
            <a:r>
              <a:rPr lang="en-US" sz="2400" dirty="0" err="1">
                <a:solidFill>
                  <a:srgbClr val="000000"/>
                </a:solidFill>
                <a:latin typeface="Consolas"/>
              </a:rPr>
              <a:t>alias":null,"age</a:t>
            </a:r>
            <a:r>
              <a:rPr lang="en-US" sz="2400" dirty="0">
                <a:solidFill>
                  <a:srgbClr val="000000"/>
                </a:solidFill>
                <a:latin typeface="Consolas"/>
              </a:rPr>
              <a:t>": 29,"isMale":true,"address":	{"street":«</a:t>
            </a:r>
            <a:r>
              <a:rPr lang="ru-RU" sz="2400" dirty="0" err="1">
                <a:solidFill>
                  <a:srgbClr val="000000"/>
                </a:solidFill>
                <a:latin typeface="Consolas"/>
              </a:rPr>
              <a:t>М.Арнаутская</a:t>
            </a:r>
            <a:r>
              <a:rPr lang="en-US" sz="2400" dirty="0">
                <a:solidFill>
                  <a:srgbClr val="000000"/>
                </a:solidFill>
                <a:latin typeface="Consolas"/>
              </a:rPr>
              <a:t>","city":"</a:t>
            </a:r>
            <a:r>
              <a:rPr lang="ru-RU" sz="2400" dirty="0">
                <a:solidFill>
                  <a:srgbClr val="000000"/>
                </a:solidFill>
                <a:latin typeface="Consolas"/>
              </a:rPr>
              <a:t>Одесса</a:t>
            </a:r>
            <a:r>
              <a:rPr lang="en-US" sz="2400" dirty="0">
                <a:solidFill>
                  <a:srgbClr val="000000"/>
                </a:solidFill>
                <a:latin typeface="Consolas"/>
              </a:rPr>
              <a:t>",</a:t>
            </a:r>
          </a:p>
          <a:p>
            <a:r>
              <a:rPr lang="en-US" sz="2400" dirty="0">
                <a:solidFill>
                  <a:srgbClr val="000000"/>
                </a:solidFill>
                <a:latin typeface="Consolas"/>
              </a:rPr>
              <a:t>"</a:t>
            </a:r>
            <a:r>
              <a:rPr lang="en-US" sz="2400" dirty="0" err="1">
                <a:solidFill>
                  <a:srgbClr val="000000"/>
                </a:solidFill>
                <a:latin typeface="Consolas"/>
              </a:rPr>
              <a:t>i</a:t>
            </a:r>
            <a:r>
              <a:rPr lang="en-GB" sz="2400" dirty="0">
                <a:solidFill>
                  <a:srgbClr val="000000"/>
                </a:solidFill>
                <a:latin typeface="Consolas"/>
              </a:rPr>
              <a:t>n</a:t>
            </a:r>
            <a:r>
              <a:rPr lang="en-US" sz="2400" dirty="0">
                <a:solidFill>
                  <a:srgbClr val="000000"/>
                </a:solidFill>
                <a:latin typeface="Consolas"/>
              </a:rPr>
              <a:t>dex":"012345"</a:t>
            </a:r>
            <a:r>
              <a:rPr lang="en-GB" sz="2400" dirty="0">
                <a:solidFill>
                  <a:srgbClr val="000000"/>
                </a:solidFill>
                <a:latin typeface="Consolas"/>
              </a:rPr>
              <a:t>	</a:t>
            </a:r>
            <a:r>
              <a:rPr lang="ru-RU" sz="2400" dirty="0">
                <a:solidFill>
                  <a:srgbClr val="000000"/>
                </a:solidFill>
                <a:latin typeface="Consolas"/>
              </a:rPr>
              <a:t>}} </a:t>
            </a:r>
          </a:p>
        </p:txBody>
      </p:sp>
      <p:sp>
        <p:nvSpPr>
          <p:cNvPr id="7" name="Объект 2"/>
          <p:cNvSpPr txBox="1">
            <a:spLocks/>
          </p:cNvSpPr>
          <p:nvPr/>
        </p:nvSpPr>
        <p:spPr>
          <a:xfrm>
            <a:off x="211015" y="5129946"/>
            <a:ext cx="11734800" cy="129271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ru-RU" dirty="0"/>
              <a:t>Обратной к операции </a:t>
            </a:r>
            <a:r>
              <a:rPr lang="ru-RU" dirty="0" err="1"/>
              <a:t>сериализации</a:t>
            </a:r>
            <a:r>
              <a:rPr lang="ru-RU" dirty="0"/>
              <a:t> является операция </a:t>
            </a:r>
            <a:r>
              <a:rPr lang="ru-RU" b="1" u="sng" dirty="0" err="1"/>
              <a:t>десериализации</a:t>
            </a:r>
            <a:r>
              <a:rPr lang="ru-RU" dirty="0"/>
              <a:t> (структуризации) — создание структуры данных из битовой последовательности.</a:t>
            </a:r>
          </a:p>
        </p:txBody>
      </p:sp>
    </p:spTree>
    <p:extLst>
      <p:ext uri="{BB962C8B-B14F-4D97-AF65-F5344CB8AC3E}">
        <p14:creationId xmlns:p14="http://schemas.microsoft.com/office/powerpoint/2010/main" val="35361268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51692" y="658394"/>
            <a:ext cx="8464062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/>
              <a:t>{</a:t>
            </a:r>
            <a:br>
              <a:rPr lang="ru-RU" sz="2400" dirty="0"/>
            </a:br>
            <a:r>
              <a:rPr lang="ru-RU" sz="2400" dirty="0"/>
              <a:t>   "</a:t>
            </a:r>
            <a:r>
              <a:rPr lang="ru-RU" sz="2400" dirty="0" err="1"/>
              <a:t>firstName</a:t>
            </a:r>
            <a:r>
              <a:rPr lang="ru-RU" sz="2400" dirty="0"/>
              <a:t>": "Иван",</a:t>
            </a:r>
            <a:br>
              <a:rPr lang="ru-RU" sz="2400" dirty="0"/>
            </a:br>
            <a:r>
              <a:rPr lang="ru-RU" sz="2400" dirty="0"/>
              <a:t>   "</a:t>
            </a:r>
            <a:r>
              <a:rPr lang="ru-RU" sz="2400" dirty="0" err="1"/>
              <a:t>lastName</a:t>
            </a:r>
            <a:r>
              <a:rPr lang="ru-RU" sz="2400" dirty="0"/>
              <a:t>": "Иванов",</a:t>
            </a:r>
            <a:br>
              <a:rPr lang="ru-RU" sz="2400" dirty="0"/>
            </a:br>
            <a:r>
              <a:rPr lang="ru-RU" sz="2400" dirty="0"/>
              <a:t>   "</a:t>
            </a:r>
            <a:r>
              <a:rPr lang="ru-RU" sz="2400" dirty="0" err="1"/>
              <a:t>address</a:t>
            </a:r>
            <a:r>
              <a:rPr lang="ru-RU" sz="2400" dirty="0"/>
              <a:t>": {</a:t>
            </a:r>
            <a:br>
              <a:rPr lang="ru-RU" sz="2400" dirty="0"/>
            </a:br>
            <a:r>
              <a:rPr lang="ru-RU" sz="2400" dirty="0"/>
              <a:t>       "</a:t>
            </a:r>
            <a:r>
              <a:rPr lang="ru-RU" sz="2400" dirty="0" err="1"/>
              <a:t>streetAddress</a:t>
            </a:r>
            <a:r>
              <a:rPr lang="ru-RU" sz="2400" dirty="0"/>
              <a:t>": "Московское ш., 101, кв.101",</a:t>
            </a:r>
            <a:br>
              <a:rPr lang="ru-RU" sz="2400" dirty="0"/>
            </a:br>
            <a:r>
              <a:rPr lang="ru-RU" sz="2400" dirty="0"/>
              <a:t>       "</a:t>
            </a:r>
            <a:r>
              <a:rPr lang="ru-RU" sz="2400" dirty="0" err="1"/>
              <a:t>city</a:t>
            </a:r>
            <a:r>
              <a:rPr lang="ru-RU" sz="2400" dirty="0"/>
              <a:t>": "Ленинград",</a:t>
            </a:r>
            <a:br>
              <a:rPr lang="ru-RU" sz="2400" dirty="0"/>
            </a:br>
            <a:r>
              <a:rPr lang="ru-RU" sz="2400" dirty="0"/>
              <a:t>       "</a:t>
            </a:r>
            <a:r>
              <a:rPr lang="ru-RU" sz="2400" dirty="0" err="1"/>
              <a:t>postalCode</a:t>
            </a:r>
            <a:r>
              <a:rPr lang="ru-RU" sz="2400" dirty="0"/>
              <a:t>": 101101</a:t>
            </a:r>
            <a:br>
              <a:rPr lang="ru-RU" sz="2400" dirty="0"/>
            </a:br>
            <a:r>
              <a:rPr lang="ru-RU" sz="2400" dirty="0"/>
              <a:t>   },</a:t>
            </a:r>
            <a:br>
              <a:rPr lang="ru-RU" sz="2400" dirty="0"/>
            </a:br>
            <a:r>
              <a:rPr lang="ru-RU" sz="2400" dirty="0"/>
              <a:t>   "</a:t>
            </a:r>
            <a:r>
              <a:rPr lang="ru-RU" sz="2400" dirty="0" err="1"/>
              <a:t>phoneNumbers</a:t>
            </a:r>
            <a:r>
              <a:rPr lang="ru-RU" sz="2400" dirty="0"/>
              <a:t>": [</a:t>
            </a:r>
            <a:br>
              <a:rPr lang="ru-RU" sz="2400" dirty="0"/>
            </a:br>
            <a:r>
              <a:rPr lang="ru-RU" sz="2400" dirty="0"/>
              <a:t>       "812 123-1234",</a:t>
            </a:r>
            <a:br>
              <a:rPr lang="ru-RU" sz="2400" dirty="0"/>
            </a:br>
            <a:r>
              <a:rPr lang="ru-RU" sz="2400" dirty="0"/>
              <a:t>       "916 123-4567"</a:t>
            </a:r>
            <a:br>
              <a:rPr lang="ru-RU" sz="2400" dirty="0"/>
            </a:br>
            <a:r>
              <a:rPr lang="ru-RU" sz="2400" dirty="0"/>
              <a:t>   ]</a:t>
            </a:r>
            <a:br>
              <a:rPr lang="ru-RU" sz="2400" dirty="0"/>
            </a:br>
            <a:r>
              <a:rPr lang="ru-RU" sz="2400" dirty="0"/>
              <a:t>}</a:t>
            </a:r>
            <a:br>
              <a:rPr lang="ru-RU" sz="2400" dirty="0"/>
            </a:b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231784718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39969" y="695742"/>
            <a:ext cx="8135815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/>
              <a:t>&lt;person&gt;</a:t>
            </a:r>
            <a:br>
              <a:rPr lang="en-US" sz="2400" dirty="0"/>
            </a:br>
            <a:r>
              <a:rPr lang="en-US" sz="2400" dirty="0"/>
              <a:t>  &lt;</a:t>
            </a:r>
            <a:r>
              <a:rPr lang="en-US" sz="2400" dirty="0" err="1"/>
              <a:t>firstName</a:t>
            </a:r>
            <a:r>
              <a:rPr lang="en-US" sz="2400" dirty="0"/>
              <a:t>&gt;</a:t>
            </a:r>
            <a:r>
              <a:rPr lang="ru-RU" sz="2400" dirty="0"/>
              <a:t>Иван</a:t>
            </a:r>
            <a:r>
              <a:rPr lang="en-US" sz="2400" dirty="0"/>
              <a:t>&lt;/</a:t>
            </a:r>
            <a:r>
              <a:rPr lang="en-US" sz="2400" dirty="0" err="1"/>
              <a:t>firstName</a:t>
            </a:r>
            <a:r>
              <a:rPr lang="en-US" sz="2400" dirty="0"/>
              <a:t>&gt;</a:t>
            </a:r>
            <a:br>
              <a:rPr lang="en-US" sz="2400" dirty="0"/>
            </a:br>
            <a:r>
              <a:rPr lang="en-US" sz="2400" dirty="0"/>
              <a:t>  &lt;</a:t>
            </a:r>
            <a:r>
              <a:rPr lang="en-US" sz="2400" dirty="0" err="1"/>
              <a:t>lastName</a:t>
            </a:r>
            <a:r>
              <a:rPr lang="en-US" sz="2400" dirty="0"/>
              <a:t>&gt;</a:t>
            </a:r>
            <a:r>
              <a:rPr lang="ru-RU" sz="2400" dirty="0"/>
              <a:t>Иванов</a:t>
            </a:r>
            <a:r>
              <a:rPr lang="en-US" sz="2400" dirty="0"/>
              <a:t>&lt;/</a:t>
            </a:r>
            <a:r>
              <a:rPr lang="en-US" sz="2400" dirty="0" err="1"/>
              <a:t>lastName</a:t>
            </a:r>
            <a:r>
              <a:rPr lang="en-US" sz="2400" dirty="0"/>
              <a:t>&gt;</a:t>
            </a:r>
            <a:br>
              <a:rPr lang="en-US" sz="2400" dirty="0"/>
            </a:br>
            <a:r>
              <a:rPr lang="en-US" sz="2400" dirty="0"/>
              <a:t>  &lt;address&gt;</a:t>
            </a:r>
            <a:br>
              <a:rPr lang="en-US" sz="2400" dirty="0"/>
            </a:br>
            <a:r>
              <a:rPr lang="en-US" sz="2400" dirty="0"/>
              <a:t>    &lt;</a:t>
            </a:r>
            <a:r>
              <a:rPr lang="en-US" sz="2400" dirty="0" err="1"/>
              <a:t>streetAddress</a:t>
            </a:r>
            <a:r>
              <a:rPr lang="en-US" sz="2400" dirty="0"/>
              <a:t>&gt;</a:t>
            </a:r>
            <a:r>
              <a:rPr lang="ru-RU" sz="2400" dirty="0"/>
              <a:t>Московское ш</a:t>
            </a:r>
            <a:r>
              <a:rPr lang="en-US" sz="2400" dirty="0"/>
              <a:t>., 101, </a:t>
            </a:r>
            <a:r>
              <a:rPr lang="ru-RU" sz="2400" dirty="0" err="1"/>
              <a:t>кв</a:t>
            </a:r>
            <a:r>
              <a:rPr lang="en-US" sz="2400" dirty="0"/>
              <a:t>.101&lt;/</a:t>
            </a:r>
            <a:r>
              <a:rPr lang="en-US" sz="2400" dirty="0" err="1"/>
              <a:t>streetAddress</a:t>
            </a:r>
            <a:r>
              <a:rPr lang="en-US" sz="2400" dirty="0"/>
              <a:t>&gt;</a:t>
            </a:r>
            <a:br>
              <a:rPr lang="en-US" sz="2400" dirty="0"/>
            </a:br>
            <a:r>
              <a:rPr lang="en-US" sz="2400" dirty="0"/>
              <a:t>    &lt;city&gt;</a:t>
            </a:r>
            <a:r>
              <a:rPr lang="ru-RU" sz="2400" dirty="0"/>
              <a:t>Ленинград</a:t>
            </a:r>
            <a:r>
              <a:rPr lang="en-US" sz="2400" dirty="0"/>
              <a:t>&lt;/city&gt;</a:t>
            </a:r>
            <a:br>
              <a:rPr lang="en-US" sz="2400" dirty="0"/>
            </a:br>
            <a:r>
              <a:rPr lang="en-US" sz="2400" dirty="0"/>
              <a:t>    &lt;</a:t>
            </a:r>
            <a:r>
              <a:rPr lang="en-US" sz="2400" dirty="0" err="1"/>
              <a:t>postalCode</a:t>
            </a:r>
            <a:r>
              <a:rPr lang="en-US" sz="2400" dirty="0"/>
              <a:t>&gt;101101&lt;/</a:t>
            </a:r>
            <a:r>
              <a:rPr lang="en-US" sz="2400" dirty="0" err="1"/>
              <a:t>postalCode</a:t>
            </a:r>
            <a:r>
              <a:rPr lang="en-US" sz="2400" dirty="0"/>
              <a:t>&gt;</a:t>
            </a:r>
            <a:br>
              <a:rPr lang="en-US" sz="2400" dirty="0"/>
            </a:br>
            <a:r>
              <a:rPr lang="en-US" sz="2400" dirty="0"/>
              <a:t>  &lt;/address&gt;</a:t>
            </a:r>
            <a:br>
              <a:rPr lang="en-US" sz="2400" dirty="0"/>
            </a:br>
            <a:r>
              <a:rPr lang="en-US" sz="2400" dirty="0"/>
              <a:t>  &lt;phones&gt;</a:t>
            </a:r>
            <a:br>
              <a:rPr lang="en-US" sz="2400" dirty="0"/>
            </a:br>
            <a:r>
              <a:rPr lang="en-US" sz="2400" dirty="0"/>
              <a:t>    &lt;</a:t>
            </a:r>
            <a:r>
              <a:rPr lang="en-US" sz="2400" dirty="0" err="1"/>
              <a:t>phoneNumber</a:t>
            </a:r>
            <a:r>
              <a:rPr lang="en-US" sz="2400" dirty="0"/>
              <a:t>&gt;812 123-1234&lt;/</a:t>
            </a:r>
            <a:r>
              <a:rPr lang="en-US" sz="2400" dirty="0" err="1"/>
              <a:t>phoneNumber</a:t>
            </a:r>
            <a:r>
              <a:rPr lang="en-US" sz="2400" dirty="0"/>
              <a:t>&gt;</a:t>
            </a:r>
            <a:br>
              <a:rPr lang="en-US" sz="2400" dirty="0"/>
            </a:br>
            <a:r>
              <a:rPr lang="en-US" sz="2400" dirty="0"/>
              <a:t>    &lt;</a:t>
            </a:r>
            <a:r>
              <a:rPr lang="en-US" sz="2400" dirty="0" err="1"/>
              <a:t>phoneNumber</a:t>
            </a:r>
            <a:r>
              <a:rPr lang="en-US" sz="2400" dirty="0"/>
              <a:t>&gt;916 123-4567&lt;/</a:t>
            </a:r>
            <a:r>
              <a:rPr lang="en-US" sz="2400" dirty="0" err="1"/>
              <a:t>phoneNumber</a:t>
            </a:r>
            <a:r>
              <a:rPr lang="en-US" sz="2400" dirty="0"/>
              <a:t>&gt;</a:t>
            </a:r>
            <a:br>
              <a:rPr lang="en-US" sz="2400" dirty="0"/>
            </a:br>
            <a:r>
              <a:rPr lang="en-US" sz="2400" dirty="0"/>
              <a:t>  &lt;/phones&gt;</a:t>
            </a:r>
            <a:br>
              <a:rPr lang="en-US" sz="2400" dirty="0"/>
            </a:br>
            <a:r>
              <a:rPr lang="en-US" sz="2400" dirty="0"/>
              <a:t>&lt;/person&gt;</a:t>
            </a:r>
            <a:br>
              <a:rPr lang="en-US" sz="2400" dirty="0"/>
            </a:b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271804171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39968" y="856346"/>
            <a:ext cx="8346831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/>
              <a:t>&lt;person </a:t>
            </a:r>
            <a:r>
              <a:rPr lang="en-US" sz="2400" dirty="0" err="1"/>
              <a:t>firstName</a:t>
            </a:r>
            <a:r>
              <a:rPr lang="en-US" sz="2400" dirty="0"/>
              <a:t>="</a:t>
            </a:r>
            <a:r>
              <a:rPr lang="ru-RU" sz="2400" dirty="0"/>
              <a:t>Иван</a:t>
            </a:r>
            <a:r>
              <a:rPr lang="en-US" sz="2400" dirty="0"/>
              <a:t>" </a:t>
            </a:r>
            <a:r>
              <a:rPr lang="en-US" sz="2400" dirty="0" err="1"/>
              <a:t>lastName</a:t>
            </a:r>
            <a:r>
              <a:rPr lang="en-US" sz="2400" dirty="0"/>
              <a:t>="</a:t>
            </a:r>
            <a:r>
              <a:rPr lang="ru-RU" sz="2400" dirty="0"/>
              <a:t>Иванов</a:t>
            </a:r>
            <a:r>
              <a:rPr lang="en-US" sz="2400" dirty="0"/>
              <a:t>"&gt;</a:t>
            </a:r>
            <a:br>
              <a:rPr lang="en-US" sz="2400" dirty="0"/>
            </a:br>
            <a:r>
              <a:rPr lang="en-US" sz="2400" dirty="0"/>
              <a:t>  &lt;address </a:t>
            </a:r>
            <a:r>
              <a:rPr lang="en-US" sz="2400" dirty="0" err="1"/>
              <a:t>streetAddress</a:t>
            </a:r>
            <a:r>
              <a:rPr lang="en-US" sz="2400" dirty="0"/>
              <a:t>="</a:t>
            </a:r>
            <a:r>
              <a:rPr lang="ru-RU" sz="2400" dirty="0"/>
              <a:t>Московское ш</a:t>
            </a:r>
            <a:r>
              <a:rPr lang="en-US" sz="2400" dirty="0"/>
              <a:t>., 101, </a:t>
            </a:r>
            <a:r>
              <a:rPr lang="ru-RU" sz="2400" dirty="0" err="1"/>
              <a:t>кв</a:t>
            </a:r>
            <a:r>
              <a:rPr lang="en-US" sz="2400" dirty="0"/>
              <a:t>.101" </a:t>
            </a:r>
            <a:r>
              <a:rPr lang="ru-RU" sz="2400" dirty="0"/>
              <a:t>				</a:t>
            </a:r>
            <a:r>
              <a:rPr lang="en-US" sz="2400" dirty="0"/>
              <a:t>city="</a:t>
            </a:r>
            <a:r>
              <a:rPr lang="ru-RU" sz="2400" dirty="0"/>
              <a:t>Ленинград</a:t>
            </a:r>
            <a:r>
              <a:rPr lang="en-US" sz="2400" dirty="0"/>
              <a:t>" </a:t>
            </a:r>
            <a:r>
              <a:rPr lang="en-US" sz="2400" dirty="0" err="1"/>
              <a:t>postalCode</a:t>
            </a:r>
            <a:r>
              <a:rPr lang="en-US" sz="2400" dirty="0"/>
              <a:t>="101101" /&gt;</a:t>
            </a:r>
            <a:br>
              <a:rPr lang="en-US" sz="2400" dirty="0"/>
            </a:br>
            <a:r>
              <a:rPr lang="en-US" sz="2400" dirty="0"/>
              <a:t>  &lt;phone&gt;</a:t>
            </a:r>
            <a:br>
              <a:rPr lang="en-US" sz="2400" dirty="0"/>
            </a:br>
            <a:r>
              <a:rPr lang="en-US" sz="2400" dirty="0"/>
              <a:t>    &lt;</a:t>
            </a:r>
            <a:r>
              <a:rPr lang="en-US" sz="2400" dirty="0" err="1"/>
              <a:t>phoneNumber</a:t>
            </a:r>
            <a:r>
              <a:rPr lang="en-US" sz="2400" dirty="0"/>
              <a:t>&gt;812 123-1234&lt;/</a:t>
            </a:r>
            <a:r>
              <a:rPr lang="en-US" sz="2400" dirty="0" err="1"/>
              <a:t>phoneNumber</a:t>
            </a:r>
            <a:r>
              <a:rPr lang="en-US" sz="2400" dirty="0"/>
              <a:t>&gt;</a:t>
            </a:r>
            <a:br>
              <a:rPr lang="en-US" sz="2400" dirty="0"/>
            </a:br>
            <a:r>
              <a:rPr lang="en-US" sz="2400" dirty="0"/>
              <a:t>    &lt;</a:t>
            </a:r>
            <a:r>
              <a:rPr lang="en-US" sz="2400" dirty="0" err="1"/>
              <a:t>phoneNumber</a:t>
            </a:r>
            <a:r>
              <a:rPr lang="en-US" sz="2400" dirty="0"/>
              <a:t>&gt;916 123-4567&lt;/</a:t>
            </a:r>
            <a:r>
              <a:rPr lang="en-US" sz="2400" dirty="0" err="1"/>
              <a:t>phoneNumber</a:t>
            </a:r>
            <a:r>
              <a:rPr lang="en-US" sz="2400" dirty="0"/>
              <a:t>&gt;</a:t>
            </a:r>
            <a:br>
              <a:rPr lang="en-US" sz="2400" dirty="0"/>
            </a:br>
            <a:r>
              <a:rPr lang="en-US" sz="2400" dirty="0"/>
              <a:t>  &lt;/phone&gt;</a:t>
            </a:r>
            <a:br>
              <a:rPr lang="en-US" sz="2400" dirty="0"/>
            </a:br>
            <a:r>
              <a:rPr lang="en-US" sz="2400" dirty="0"/>
              <a:t>&lt;/person&gt;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348078392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375137" y="529441"/>
            <a:ext cx="9870832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err="1"/>
              <a:t>ECMAScript</a:t>
            </a:r>
            <a:r>
              <a:rPr lang="en-US" sz="2800" b="1" dirty="0"/>
              <a:t> </a:t>
            </a:r>
            <a:endParaRPr lang="ru-RU" sz="2800" b="1" dirty="0"/>
          </a:p>
          <a:p>
            <a:pPr algn="just"/>
            <a:r>
              <a:rPr lang="ru-RU" sz="2400" dirty="0"/>
              <a:t>	JavaScript создавался как скриптовый язык для Netscape. После чего он был отправлен в ECMA International для стандартизации (ECMA — это ассоциация, деятельность которой посвящена стандартизации информационных и коммуникационных технологий). Это привело к появлению нового языкового стандарта, известного как </a:t>
            </a:r>
            <a:r>
              <a:rPr lang="ru-RU" sz="2400" dirty="0" err="1"/>
              <a:t>ECMAScript</a:t>
            </a:r>
            <a:r>
              <a:rPr lang="ru-RU" sz="2400" dirty="0"/>
              <a:t>.</a:t>
            </a:r>
          </a:p>
          <a:p>
            <a:pPr algn="just"/>
            <a:r>
              <a:rPr lang="ru-RU" sz="2400" dirty="0"/>
              <a:t>Последующие версии JavaScript уже были основаны на стандарте </a:t>
            </a:r>
            <a:r>
              <a:rPr lang="ru-RU" sz="2400" dirty="0" err="1"/>
              <a:t>ECMAScript</a:t>
            </a:r>
            <a:r>
              <a:rPr lang="ru-RU" sz="2400" dirty="0"/>
              <a:t>. Проще говоря, </a:t>
            </a:r>
            <a:r>
              <a:rPr lang="ru-RU" sz="2400" dirty="0" err="1"/>
              <a:t>ECMAScript</a:t>
            </a:r>
            <a:r>
              <a:rPr lang="ru-RU" sz="2400" dirty="0"/>
              <a:t> — стандарт, а </a:t>
            </a:r>
            <a:r>
              <a:rPr lang="ru-RU" sz="2400" dirty="0" err="1"/>
              <a:t>JavaScript</a:t>
            </a:r>
            <a:r>
              <a:rPr lang="ru-RU" sz="2400" dirty="0"/>
              <a:t> — самая популярная реализация этого стандарта.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375137" y="4443047"/>
            <a:ext cx="9870832" cy="23698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800" b="1" dirty="0"/>
              <a:t>JSON5 </a:t>
            </a:r>
            <a:r>
              <a:rPr lang="ru-RU" sz="2400" dirty="0"/>
              <a:t>— предложенное расширение формата </a:t>
            </a:r>
            <a:r>
              <a:rPr lang="ru-RU" sz="2400" dirty="0" err="1"/>
              <a:t>json</a:t>
            </a:r>
            <a:r>
              <a:rPr lang="ru-RU" sz="2400" dirty="0"/>
              <a:t> в соответствии с синтаксисом ECMAScript5, вызванное тем, что </a:t>
            </a:r>
            <a:r>
              <a:rPr lang="ru-RU" sz="2400" dirty="0" err="1"/>
              <a:t>json</a:t>
            </a:r>
            <a:r>
              <a:rPr lang="ru-RU" sz="2400" dirty="0"/>
              <a:t> используется не только для общения между программами, но и создаётся/редактируется вручную. Файл </a:t>
            </a:r>
            <a:r>
              <a:rPr lang="ru-RU" sz="2400" b="1" dirty="0"/>
              <a:t>JSON5</a:t>
            </a:r>
            <a:r>
              <a:rPr lang="ru-RU" sz="2400" dirty="0"/>
              <a:t> всегда является корректным кодом ECMAScript5. </a:t>
            </a:r>
            <a:r>
              <a:rPr lang="ru-RU" sz="2400" b="1" dirty="0"/>
              <a:t>JSON5</a:t>
            </a:r>
            <a:r>
              <a:rPr lang="ru-RU" sz="2400" dirty="0"/>
              <a:t> обратно совместим с JSON. Для некоторых языков программирования уже существуют </a:t>
            </a:r>
            <a:r>
              <a:rPr lang="ru-RU" sz="2400" dirty="0" err="1"/>
              <a:t>парсеры</a:t>
            </a:r>
            <a:r>
              <a:rPr lang="ru-RU" sz="2400" dirty="0"/>
              <a:t> json5</a:t>
            </a:r>
          </a:p>
        </p:txBody>
      </p:sp>
    </p:spTree>
    <p:extLst>
      <p:ext uri="{BB962C8B-B14F-4D97-AF65-F5344CB8AC3E}">
        <p14:creationId xmlns:p14="http://schemas.microsoft.com/office/powerpoint/2010/main" val="382953164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92785" y="1047800"/>
            <a:ext cx="9859399" cy="23698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800" b="1" dirty="0"/>
              <a:t>JSON </a:t>
            </a:r>
            <a:r>
              <a:rPr lang="ru-RU" sz="2800" b="1" dirty="0" err="1"/>
              <a:t>Schema</a:t>
            </a:r>
            <a:r>
              <a:rPr lang="ru-RU" sz="2800" dirty="0"/>
              <a:t> </a:t>
            </a:r>
            <a:r>
              <a:rPr lang="ru-RU" sz="2400" dirty="0"/>
              <a:t>— один из языков описания структуры JSON-документа. Использует синтаксис JSON. Базируется на концепциях XML </a:t>
            </a:r>
            <a:r>
              <a:rPr lang="ru-RU" sz="2400" dirty="0" err="1"/>
              <a:t>Schema</a:t>
            </a:r>
            <a:r>
              <a:rPr lang="ru-RU" sz="2400" dirty="0"/>
              <a:t>, </a:t>
            </a:r>
            <a:r>
              <a:rPr lang="ru-RU" sz="2400" dirty="0" err="1"/>
              <a:t>RelaxNG</a:t>
            </a:r>
            <a:r>
              <a:rPr lang="ru-RU" sz="2400" dirty="0"/>
              <a:t>, </a:t>
            </a:r>
            <a:r>
              <a:rPr lang="ru-RU" sz="2400" dirty="0" err="1"/>
              <a:t>Kwalify</a:t>
            </a:r>
            <a:r>
              <a:rPr lang="ru-RU" sz="2400" dirty="0"/>
              <a:t>. </a:t>
            </a:r>
            <a:r>
              <a:rPr lang="ru-RU" sz="2400" b="1" dirty="0"/>
              <a:t>JSON </a:t>
            </a:r>
            <a:r>
              <a:rPr lang="ru-RU" sz="2400" b="1" dirty="0" err="1"/>
              <a:t>Schema</a:t>
            </a:r>
            <a:r>
              <a:rPr lang="ru-RU" sz="2400" b="1" dirty="0"/>
              <a:t> </a:t>
            </a:r>
            <a:r>
              <a:rPr lang="ru-RU" sz="2400" dirty="0"/>
              <a:t>— </a:t>
            </a:r>
            <a:r>
              <a:rPr lang="ru-RU" sz="2400" dirty="0" err="1"/>
              <a:t>самоописательный</a:t>
            </a:r>
            <a:r>
              <a:rPr lang="ru-RU" sz="2400" dirty="0"/>
              <a:t> язык: при его использовании для обработки данных и описания их допустимости могут использоваться одни и те же инструменты </a:t>
            </a:r>
            <a:r>
              <a:rPr lang="ru-RU" sz="2400" dirty="0" err="1"/>
              <a:t>сериализации</a:t>
            </a:r>
            <a:r>
              <a:rPr lang="ru-RU" sz="2400" dirty="0"/>
              <a:t> / </a:t>
            </a:r>
            <a:r>
              <a:rPr lang="ru-RU" sz="2400" dirty="0" err="1"/>
              <a:t>десериализации</a:t>
            </a:r>
            <a:endParaRPr lang="ru-RU" sz="24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92784" y="3937338"/>
            <a:ext cx="9859399" cy="23698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dirty="0"/>
              <a:t>Стандарт JSON не поддерживает ссылки на объекты, но желаемого результата можно достичь при помощи дополнительных соглашений. Рекомендацией W3C для связанных данных является </a:t>
            </a:r>
            <a:r>
              <a:rPr lang="ru-RU" sz="2800" b="1" dirty="0"/>
              <a:t>JSON-LD</a:t>
            </a:r>
            <a:r>
              <a:rPr lang="ru-RU" sz="2400" dirty="0"/>
              <a:t>, в котором использована модель данных RDF. В </a:t>
            </a:r>
            <a:r>
              <a:rPr lang="ru-RU" sz="2400" b="1" dirty="0"/>
              <a:t>JSON-LD</a:t>
            </a:r>
            <a:r>
              <a:rPr lang="ru-RU" sz="2400" dirty="0"/>
              <a:t> к данным добавляется контекст (</a:t>
            </a:r>
            <a:r>
              <a:rPr lang="ru-RU" sz="2400" dirty="0" err="1"/>
              <a:t>context</a:t>
            </a:r>
            <a:r>
              <a:rPr lang="ru-RU" sz="2400" dirty="0"/>
              <a:t>), связывающий свойства объектов JSON-документа с элементами онтологий</a:t>
            </a:r>
          </a:p>
        </p:txBody>
      </p:sp>
    </p:spTree>
    <p:extLst>
      <p:ext uri="{BB962C8B-B14F-4D97-AF65-F5344CB8AC3E}">
        <p14:creationId xmlns:p14="http://schemas.microsoft.com/office/powerpoint/2010/main" val="250311235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320676" y="514825"/>
            <a:ext cx="11519631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/>
              <a:t>JSONP</a:t>
            </a:r>
            <a:r>
              <a:rPr lang="ru-RU" sz="2400" dirty="0"/>
              <a:t> или «JSON </a:t>
            </a:r>
            <a:r>
              <a:rPr lang="ru-RU" sz="2400" dirty="0" err="1"/>
              <a:t>with</a:t>
            </a:r>
            <a:r>
              <a:rPr lang="ru-RU" sz="2400" dirty="0"/>
              <a:t> </a:t>
            </a:r>
            <a:r>
              <a:rPr lang="ru-RU" sz="2400" dirty="0" err="1"/>
              <a:t>padding</a:t>
            </a:r>
            <a:r>
              <a:rPr lang="ru-RU" sz="2400" dirty="0"/>
              <a:t>» (JSON с набивкой) — это дополнение к базовому формату JSON. Он предоставляет способ запросить данные с сервера, находящегося в другом домене — операцию, запрещённую в типичных веб-браузерах из-за политики ограничения домена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320675" y="2690336"/>
            <a:ext cx="11519631" cy="12618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err="1"/>
              <a:t>Cross-origin</a:t>
            </a:r>
            <a:r>
              <a:rPr lang="ru-RU" sz="2800" b="1" dirty="0"/>
              <a:t> </a:t>
            </a:r>
            <a:r>
              <a:rPr lang="ru-RU" sz="2800" b="1" dirty="0" err="1"/>
              <a:t>resource</a:t>
            </a:r>
            <a:r>
              <a:rPr lang="ru-RU" sz="2800" b="1" dirty="0"/>
              <a:t> </a:t>
            </a:r>
            <a:r>
              <a:rPr lang="ru-RU" sz="2800" b="1" dirty="0" err="1"/>
              <a:t>sharing</a:t>
            </a:r>
            <a:r>
              <a:rPr lang="ru-RU" sz="2800" b="1" dirty="0"/>
              <a:t> </a:t>
            </a:r>
            <a:r>
              <a:rPr lang="ru-RU" sz="2400" dirty="0"/>
              <a:t>(CORS — «совместное использование ресурсов между разными источниками») — технология современных браузеров, которая позволяет предоставить веб-страницам доступ к ресурсам другого домена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320675" y="4136630"/>
            <a:ext cx="1151963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Технология </a:t>
            </a:r>
            <a:r>
              <a:rPr lang="ru-RU" b="1" dirty="0"/>
              <a:t>CORS</a:t>
            </a:r>
            <a:r>
              <a:rPr lang="ru-RU" dirty="0"/>
              <a:t> может быть использована как более современная и надёжная альтернатива </a:t>
            </a:r>
            <a:r>
              <a:rPr lang="ru-RU" b="1" dirty="0"/>
              <a:t>JSONP</a:t>
            </a:r>
            <a:r>
              <a:rPr lang="ru-RU" dirty="0"/>
              <a:t>, так как позволяет использовать все преимущества </a:t>
            </a:r>
            <a:r>
              <a:rPr lang="ru-RU" dirty="0" err="1"/>
              <a:t>XMLHttpRequest</a:t>
            </a:r>
            <a:r>
              <a:rPr lang="ru-RU" dirty="0"/>
              <a:t>, и в отличие от JSONP, не является уязвимой для SQL-кода. С другой стороны, технология CORS требует специальной поддержки в коде браузеров, а JSONP от этого не зависит</a:t>
            </a:r>
          </a:p>
        </p:txBody>
      </p:sp>
    </p:spTree>
    <p:extLst>
      <p:ext uri="{BB962C8B-B14F-4D97-AF65-F5344CB8AC3E}">
        <p14:creationId xmlns:p14="http://schemas.microsoft.com/office/powerpoint/2010/main" val="214698255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51689" y="294358"/>
            <a:ext cx="11500339" cy="892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/>
              <a:t>BSON</a:t>
            </a:r>
            <a:r>
              <a:rPr lang="ru-RU" sz="2400" dirty="0"/>
              <a:t> (</a:t>
            </a:r>
            <a:r>
              <a:rPr lang="ru-RU" sz="2400" dirty="0" err="1"/>
              <a:t>Binary</a:t>
            </a:r>
            <a:r>
              <a:rPr lang="ru-RU" sz="2400" dirty="0"/>
              <a:t> JavaScript Object </a:t>
            </a:r>
            <a:r>
              <a:rPr lang="ru-RU" sz="2400" dirty="0" err="1"/>
              <a:t>Notation</a:t>
            </a:r>
            <a:r>
              <a:rPr lang="ru-RU" sz="2400" dirty="0"/>
              <a:t>) — формат электронного обмена цифровыми данными, бинарная форма представления простых структур данных и ассоциативных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A0F80FC-25FD-430A-905A-2BF85E18E24F}"/>
              </a:ext>
            </a:extLst>
          </p:cNvPr>
          <p:cNvSpPr txBox="1"/>
          <p:nvPr/>
        </p:nvSpPr>
        <p:spPr>
          <a:xfrm>
            <a:off x="133563" y="1367946"/>
            <a:ext cx="12236521" cy="526297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400" dirty="0"/>
              <a:t>BSON-документы (объекты) состоят из сортированных списков элементов. Каждый элемент состоит из имени поля, типа и значения. Имена полей — это строки. Типы включают:</a:t>
            </a:r>
          </a:p>
          <a:p>
            <a:r>
              <a:rPr lang="ru-RU" sz="2400" b="1" i="1" dirty="0" err="1"/>
              <a:t>string</a:t>
            </a:r>
            <a:r>
              <a:rPr lang="ru-RU" sz="2400" b="1" i="1" dirty="0"/>
              <a:t> — строка,</a:t>
            </a:r>
          </a:p>
          <a:p>
            <a:r>
              <a:rPr lang="ru-RU" sz="2400" b="1" i="1" dirty="0" err="1"/>
              <a:t>int</a:t>
            </a:r>
            <a:r>
              <a:rPr lang="ru-RU" sz="2400" b="1" i="1" dirty="0"/>
              <a:t> — целое число,</a:t>
            </a:r>
          </a:p>
          <a:p>
            <a:r>
              <a:rPr lang="ru-RU" sz="2400" b="1" i="1" dirty="0" err="1"/>
              <a:t>double</a:t>
            </a:r>
            <a:r>
              <a:rPr lang="ru-RU" sz="2400" b="1" i="1" dirty="0"/>
              <a:t> — число с плавающей запятой двойной точности,</a:t>
            </a:r>
          </a:p>
          <a:p>
            <a:r>
              <a:rPr lang="ru-RU" sz="2400" b="1" i="1" dirty="0" err="1"/>
              <a:t>DateTime</a:t>
            </a:r>
            <a:r>
              <a:rPr lang="ru-RU" sz="2400" b="1" i="1" dirty="0"/>
              <a:t> — дата,</a:t>
            </a:r>
          </a:p>
          <a:p>
            <a:r>
              <a:rPr lang="ru-RU" sz="2400" b="1" i="1" dirty="0" err="1"/>
              <a:t>byte</a:t>
            </a:r>
            <a:r>
              <a:rPr lang="ru-RU" sz="2400" b="1" i="1" dirty="0"/>
              <a:t>[] — массив байтов (бинарные данные),</a:t>
            </a:r>
          </a:p>
          <a:p>
            <a:r>
              <a:rPr lang="ru-RU" sz="2400" b="1" i="1" dirty="0" err="1"/>
              <a:t>bool</a:t>
            </a:r>
            <a:r>
              <a:rPr lang="ru-RU" sz="2400" b="1" i="1" dirty="0"/>
              <a:t> — </a:t>
            </a:r>
            <a:r>
              <a:rPr lang="ru-RU" sz="2400" b="1" i="1" dirty="0" err="1"/>
              <a:t>булевые</a:t>
            </a:r>
            <a:r>
              <a:rPr lang="ru-RU" sz="2400" b="1" i="1" dirty="0"/>
              <a:t> (</a:t>
            </a:r>
            <a:r>
              <a:rPr lang="ru-RU" sz="2400" b="1" i="1" dirty="0" err="1"/>
              <a:t>True</a:t>
            </a:r>
            <a:r>
              <a:rPr lang="ru-RU" sz="2400" b="1" i="1" dirty="0"/>
              <a:t> и </a:t>
            </a:r>
            <a:r>
              <a:rPr lang="ru-RU" sz="2400" b="1" i="1" dirty="0" err="1"/>
              <a:t>False</a:t>
            </a:r>
            <a:r>
              <a:rPr lang="ru-RU" sz="2400" b="1" i="1" dirty="0"/>
              <a:t>),</a:t>
            </a:r>
          </a:p>
          <a:p>
            <a:r>
              <a:rPr lang="ru-RU" sz="2400" b="1" i="1" dirty="0" err="1"/>
              <a:t>null</a:t>
            </a:r>
            <a:r>
              <a:rPr lang="ru-RU" sz="2400" b="1" i="1" dirty="0"/>
              <a:t> — «</a:t>
            </a:r>
            <a:r>
              <a:rPr lang="ru-RU" sz="2400" b="1" i="1" dirty="0" err="1"/>
              <a:t>Null</a:t>
            </a:r>
            <a:r>
              <a:rPr lang="ru-RU" sz="2400" b="1" i="1" dirty="0"/>
              <a:t>» (специальное значение),</a:t>
            </a:r>
          </a:p>
          <a:p>
            <a:r>
              <a:rPr lang="ru-RU" sz="2400" b="1" i="1" dirty="0" err="1"/>
              <a:t>BsonObject</a:t>
            </a:r>
            <a:r>
              <a:rPr lang="ru-RU" sz="2400" b="1" i="1" dirty="0"/>
              <a:t> — BSON-объект,</a:t>
            </a:r>
          </a:p>
          <a:p>
            <a:r>
              <a:rPr lang="ru-RU" sz="2400" b="1" i="1" dirty="0" err="1"/>
              <a:t>BsonObject</a:t>
            </a:r>
            <a:r>
              <a:rPr lang="ru-RU" sz="2400" b="1" i="1" dirty="0"/>
              <a:t>[] — массив BSON-объектов</a:t>
            </a:r>
            <a:r>
              <a:rPr lang="ru-RU" sz="2400" dirty="0"/>
              <a:t>.</a:t>
            </a:r>
          </a:p>
          <a:p>
            <a:r>
              <a:rPr lang="ru-RU" sz="2400" dirty="0"/>
              <a:t>Не все эти типы доступны в JSON, в котором, например, нет массива с типом «бинарные данные», но из-за ограничений по длине некоторые действительные значения JSON (такие как очень длинные строки) не являются действительными значениями BSON</a:t>
            </a:r>
          </a:p>
        </p:txBody>
      </p:sp>
    </p:spTree>
    <p:extLst>
      <p:ext uri="{BB962C8B-B14F-4D97-AF65-F5344CB8AC3E}">
        <p14:creationId xmlns:p14="http://schemas.microsoft.com/office/powerpoint/2010/main" val="251918220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39969" y="1256272"/>
            <a:ext cx="11488616" cy="12618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/>
              <a:t>YAML</a:t>
            </a:r>
            <a:r>
              <a:rPr lang="ru-RU" sz="2400" dirty="0"/>
              <a:t> ( «</a:t>
            </a:r>
            <a:r>
              <a:rPr lang="ru-RU" sz="2400" dirty="0" err="1"/>
              <a:t>Yet</a:t>
            </a:r>
            <a:r>
              <a:rPr lang="ru-RU" sz="2400" dirty="0"/>
              <a:t> </a:t>
            </a:r>
            <a:r>
              <a:rPr lang="ru-RU" sz="2400" dirty="0" err="1"/>
              <a:t>Another</a:t>
            </a:r>
            <a:r>
              <a:rPr lang="ru-RU" sz="2400" dirty="0"/>
              <a:t> </a:t>
            </a:r>
            <a:r>
              <a:rPr lang="ru-RU" sz="2400" dirty="0" err="1"/>
              <a:t>Markup</a:t>
            </a:r>
            <a:r>
              <a:rPr lang="ru-RU" sz="2400" dirty="0"/>
              <a:t> </a:t>
            </a:r>
            <a:r>
              <a:rPr lang="ru-RU" sz="2400" dirty="0" err="1"/>
              <a:t>Language</a:t>
            </a:r>
            <a:r>
              <a:rPr lang="ru-RU" sz="2400" dirty="0"/>
              <a:t>» — «Ещё один язык разметки») — «дружественный» формат </a:t>
            </a:r>
            <a:r>
              <a:rPr lang="ru-RU" sz="2400" dirty="0" err="1"/>
              <a:t>сериализации</a:t>
            </a:r>
            <a:r>
              <a:rPr lang="ru-RU" sz="2400" dirty="0"/>
              <a:t> данных для всех языков программирования, концептуально близкий к языкам разметки (</a:t>
            </a:r>
            <a:r>
              <a:rPr lang="ru-RU" sz="2000" dirty="0"/>
              <a:t>но позиционировался как конкурент XML)</a:t>
            </a:r>
            <a:endParaRPr lang="ru-RU" sz="24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339969" y="2791489"/>
            <a:ext cx="1148861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/>
              <a:t>Синтаксис YAML </a:t>
            </a:r>
            <a:r>
              <a:rPr lang="ru-RU" sz="2000" dirty="0" err="1"/>
              <a:t>минималистичен</a:t>
            </a:r>
            <a:r>
              <a:rPr lang="ru-RU" sz="2000" dirty="0"/>
              <a:t>, особенно по сравнению с XML-синтаксисом. В спецификации указывают, что большое влияние оказал стандарт RFC 822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339969" y="3637673"/>
            <a:ext cx="11488616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/>
              <a:t>цели:</a:t>
            </a:r>
          </a:p>
          <a:p>
            <a:r>
              <a:rPr lang="ru-RU" sz="2400" dirty="0"/>
              <a:t>1. быть понятным человеку; </a:t>
            </a:r>
          </a:p>
          <a:p>
            <a:r>
              <a:rPr lang="ru-RU" sz="2400" dirty="0"/>
              <a:t>2. поддерживать структуры данных, родные для языков программирования; </a:t>
            </a:r>
          </a:p>
          <a:p>
            <a:r>
              <a:rPr lang="ru-RU" sz="2400" dirty="0"/>
              <a:t>3. быть переносимым между языками программирования; </a:t>
            </a:r>
          </a:p>
          <a:p>
            <a:r>
              <a:rPr lang="ru-RU" sz="2400" dirty="0"/>
              <a:t>4. использовать цельную модель данных для поддержки обычного инструментария; 5. поддерживать потоковую обработку; </a:t>
            </a:r>
          </a:p>
          <a:p>
            <a:r>
              <a:rPr lang="ru-RU" sz="2400" dirty="0"/>
              <a:t>6. быть выразительным и расширяемым; </a:t>
            </a:r>
          </a:p>
          <a:p>
            <a:r>
              <a:rPr lang="ru-RU" sz="2400" dirty="0"/>
              <a:t>7. быть лёгким в реализации и использовании</a:t>
            </a:r>
          </a:p>
        </p:txBody>
      </p:sp>
    </p:spTree>
    <p:extLst>
      <p:ext uri="{BB962C8B-B14F-4D97-AF65-F5344CB8AC3E}">
        <p14:creationId xmlns:p14="http://schemas.microsoft.com/office/powerpoint/2010/main" val="173490115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500554" y="1571453"/>
            <a:ext cx="7444154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800" dirty="0"/>
          </a:p>
          <a:p>
            <a:r>
              <a:rPr lang="en-US" sz="2800" dirty="0">
                <a:solidFill>
                  <a:srgbClr val="C00000"/>
                </a:solidFill>
              </a:rPr>
              <a:t>&lt;</a:t>
            </a:r>
            <a:r>
              <a:rPr lang="en-US" sz="2800" b="1" dirty="0">
                <a:solidFill>
                  <a:srgbClr val="C00000"/>
                </a:solidFill>
              </a:rPr>
              <a:t>html</a:t>
            </a:r>
            <a:r>
              <a:rPr lang="en-US" sz="2800" dirty="0">
                <a:solidFill>
                  <a:srgbClr val="C00000"/>
                </a:solidFill>
              </a:rPr>
              <a:t>&gt;&lt;</a:t>
            </a:r>
            <a:r>
              <a:rPr lang="en-US" sz="2800" b="1" dirty="0">
                <a:solidFill>
                  <a:srgbClr val="C00000"/>
                </a:solidFill>
              </a:rPr>
              <a:t>head</a:t>
            </a:r>
            <a:r>
              <a:rPr lang="en-US" sz="2800" dirty="0">
                <a:solidFill>
                  <a:srgbClr val="C00000"/>
                </a:solidFill>
              </a:rPr>
              <a:t>&gt;&lt;</a:t>
            </a:r>
            <a:r>
              <a:rPr lang="en-US" sz="2800" b="1" dirty="0">
                <a:solidFill>
                  <a:srgbClr val="C00000"/>
                </a:solidFill>
              </a:rPr>
              <a:t>script</a:t>
            </a:r>
            <a:r>
              <a:rPr lang="en-US" sz="2800" dirty="0">
                <a:solidFill>
                  <a:srgbClr val="C00000"/>
                </a:solidFill>
              </a:rPr>
              <a:t>&gt; </a:t>
            </a:r>
          </a:p>
          <a:p>
            <a:r>
              <a:rPr lang="en-US" sz="2800" dirty="0"/>
              <a:t>	</a:t>
            </a:r>
            <a:r>
              <a:rPr lang="en-US" sz="2800" dirty="0" err="1"/>
              <a:t>document.domain</a:t>
            </a:r>
            <a:r>
              <a:rPr lang="en-US" sz="2800" dirty="0"/>
              <a:t> = </a:t>
            </a:r>
            <a:r>
              <a:rPr lang="en-US" sz="2800" dirty="0">
                <a:solidFill>
                  <a:schemeClr val="accent6">
                    <a:lumMod val="50000"/>
                  </a:schemeClr>
                </a:solidFill>
              </a:rPr>
              <a:t>'</a:t>
            </a:r>
            <a:r>
              <a:rPr lang="en-US" sz="2800" dirty="0" err="1">
                <a:solidFill>
                  <a:schemeClr val="accent6">
                    <a:lumMod val="50000"/>
                  </a:schemeClr>
                </a:solidFill>
              </a:rPr>
              <a:t>fudco</a:t>
            </a:r>
            <a:r>
              <a:rPr lang="en-US" sz="2800" dirty="0">
                <a:solidFill>
                  <a:schemeClr val="accent6">
                    <a:lumMod val="50000"/>
                  </a:schemeClr>
                </a:solidFill>
              </a:rPr>
              <a:t>'</a:t>
            </a:r>
            <a:r>
              <a:rPr lang="en-US" sz="2800" dirty="0"/>
              <a:t>; </a:t>
            </a:r>
          </a:p>
          <a:p>
            <a:r>
              <a:rPr lang="en-US" sz="2800" dirty="0"/>
              <a:t>	</a:t>
            </a:r>
            <a:r>
              <a:rPr lang="en-US" sz="2800" dirty="0" err="1"/>
              <a:t>parent.session.receive</a:t>
            </a:r>
            <a:r>
              <a:rPr lang="en-US" sz="2800" dirty="0"/>
              <a:t>( </a:t>
            </a:r>
          </a:p>
          <a:p>
            <a:r>
              <a:rPr lang="en-US" sz="2800" dirty="0"/>
              <a:t>		{ to: </a:t>
            </a:r>
            <a:r>
              <a:rPr lang="en-US" sz="2800" dirty="0">
                <a:solidFill>
                  <a:schemeClr val="accent6">
                    <a:lumMod val="50000"/>
                  </a:schemeClr>
                </a:solidFill>
              </a:rPr>
              <a:t>"session"</a:t>
            </a:r>
            <a:r>
              <a:rPr lang="en-US" sz="2800" dirty="0"/>
              <a:t>, </a:t>
            </a:r>
          </a:p>
          <a:p>
            <a:r>
              <a:rPr lang="en-US" sz="2800" b="1" dirty="0"/>
              <a:t>		  do</a:t>
            </a:r>
            <a:r>
              <a:rPr lang="en-US" sz="2800" dirty="0"/>
              <a:t>: </a:t>
            </a:r>
            <a:r>
              <a:rPr lang="en-US" sz="2800" dirty="0">
                <a:solidFill>
                  <a:schemeClr val="accent6">
                    <a:lumMod val="50000"/>
                  </a:schemeClr>
                </a:solidFill>
              </a:rPr>
              <a:t>"test"</a:t>
            </a:r>
            <a:r>
              <a:rPr lang="en-US" sz="2800" dirty="0"/>
              <a:t>, </a:t>
            </a:r>
          </a:p>
          <a:p>
            <a:r>
              <a:rPr lang="en-US" sz="2800" dirty="0"/>
              <a:t>		  text: </a:t>
            </a:r>
            <a:r>
              <a:rPr lang="en-US" sz="2800" dirty="0">
                <a:solidFill>
                  <a:schemeClr val="accent6">
                    <a:lumMod val="50000"/>
                  </a:schemeClr>
                </a:solidFill>
              </a:rPr>
              <a:t>"Hello world"</a:t>
            </a:r>
            <a:r>
              <a:rPr lang="en-US" sz="2800" dirty="0"/>
              <a:t> } </a:t>
            </a:r>
          </a:p>
          <a:p>
            <a:r>
              <a:rPr lang="en-GB" sz="2800" dirty="0"/>
              <a:t>	</a:t>
            </a:r>
            <a:r>
              <a:rPr lang="ru-RU" sz="2800" dirty="0"/>
              <a:t>) </a:t>
            </a:r>
          </a:p>
          <a:p>
            <a:r>
              <a:rPr lang="en-US" sz="2800" dirty="0">
                <a:solidFill>
                  <a:srgbClr val="C00000"/>
                </a:solidFill>
              </a:rPr>
              <a:t>&lt;/</a:t>
            </a:r>
            <a:r>
              <a:rPr lang="en-US" sz="2800" b="1" dirty="0">
                <a:solidFill>
                  <a:srgbClr val="C00000"/>
                </a:solidFill>
              </a:rPr>
              <a:t>script</a:t>
            </a:r>
            <a:r>
              <a:rPr lang="en-US" sz="2800" dirty="0">
                <a:solidFill>
                  <a:srgbClr val="C00000"/>
                </a:solidFill>
              </a:rPr>
              <a:t>&gt;&lt;/</a:t>
            </a:r>
            <a:r>
              <a:rPr lang="en-US" sz="2800" b="1" dirty="0">
                <a:solidFill>
                  <a:srgbClr val="C00000"/>
                </a:solidFill>
              </a:rPr>
              <a:t>head</a:t>
            </a:r>
            <a:r>
              <a:rPr lang="en-US" sz="2800" dirty="0">
                <a:solidFill>
                  <a:srgbClr val="C00000"/>
                </a:solidFill>
              </a:rPr>
              <a:t>&gt;&lt;/</a:t>
            </a:r>
            <a:r>
              <a:rPr lang="en-US" sz="2800" b="1" dirty="0">
                <a:solidFill>
                  <a:srgbClr val="C00000"/>
                </a:solidFill>
              </a:rPr>
              <a:t>html</a:t>
            </a:r>
            <a:r>
              <a:rPr lang="en-US" sz="2800" dirty="0">
                <a:solidFill>
                  <a:srgbClr val="C00000"/>
                </a:solidFill>
              </a:rPr>
              <a:t>&gt; </a:t>
            </a:r>
            <a:endParaRPr lang="ru-RU" sz="2800" dirty="0">
              <a:solidFill>
                <a:srgbClr val="C00000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500554" y="884922"/>
            <a:ext cx="756089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>
                <a:solidFill>
                  <a:prstClr val="black"/>
                </a:solidFill>
              </a:rPr>
              <a:t>Первое сообщение JSON выглядело так: 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81534985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31545" y="1263134"/>
            <a:ext cx="144706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 err="1"/>
              <a:t>tsconfig.json</a:t>
            </a:r>
            <a:r>
              <a:rPr lang="en-US" b="1" dirty="0"/>
              <a:t> 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2028092" y="1263134"/>
            <a:ext cx="9472246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solidFill>
                  <a:srgbClr val="000000"/>
                </a:solidFill>
                <a:latin typeface="Consolas"/>
              </a:rPr>
              <a:t>{ </a:t>
            </a:r>
          </a:p>
          <a:p>
            <a:r>
              <a:rPr lang="ru-RU" dirty="0">
                <a:solidFill>
                  <a:srgbClr val="000000"/>
                </a:solidFill>
                <a:latin typeface="Consolas"/>
              </a:rPr>
              <a:t>	</a:t>
            </a:r>
            <a:r>
              <a:rPr lang="en-US" dirty="0">
                <a:solidFill>
                  <a:srgbClr val="000000"/>
                </a:solidFill>
                <a:latin typeface="Consolas"/>
              </a:rPr>
              <a:t>"</a:t>
            </a:r>
            <a:r>
              <a:rPr lang="en-US" dirty="0" err="1">
                <a:solidFill>
                  <a:srgbClr val="000000"/>
                </a:solidFill>
                <a:latin typeface="Consolas"/>
              </a:rPr>
              <a:t>compilerOptions</a:t>
            </a:r>
            <a:r>
              <a:rPr lang="en-US" dirty="0">
                <a:solidFill>
                  <a:srgbClr val="000000"/>
                </a:solidFill>
                <a:latin typeface="Consolas"/>
              </a:rPr>
              <a:t>": { </a:t>
            </a:r>
          </a:p>
          <a:p>
            <a:r>
              <a:rPr lang="ru-RU" dirty="0">
                <a:solidFill>
                  <a:srgbClr val="000000"/>
                </a:solidFill>
                <a:latin typeface="Consolas"/>
              </a:rPr>
              <a:t>		</a:t>
            </a:r>
            <a:r>
              <a:rPr lang="en-US" dirty="0">
                <a:solidFill>
                  <a:srgbClr val="000000"/>
                </a:solidFill>
                <a:latin typeface="Consolas"/>
              </a:rPr>
              <a:t>"module": "system", </a:t>
            </a:r>
          </a:p>
          <a:p>
            <a:r>
              <a:rPr lang="ru-RU" dirty="0">
                <a:solidFill>
                  <a:srgbClr val="000000"/>
                </a:solidFill>
                <a:latin typeface="Consolas"/>
              </a:rPr>
              <a:t>		</a:t>
            </a:r>
            <a:r>
              <a:rPr lang="en-US" dirty="0">
                <a:solidFill>
                  <a:srgbClr val="000000"/>
                </a:solidFill>
                <a:latin typeface="Consolas"/>
              </a:rPr>
              <a:t>"</a:t>
            </a:r>
            <a:r>
              <a:rPr lang="en-US" dirty="0" err="1">
                <a:solidFill>
                  <a:srgbClr val="000000"/>
                </a:solidFill>
                <a:latin typeface="Consolas"/>
              </a:rPr>
              <a:t>noImplicitAny</a:t>
            </a:r>
            <a:r>
              <a:rPr lang="en-US" dirty="0">
                <a:solidFill>
                  <a:srgbClr val="000000"/>
                </a:solidFill>
                <a:latin typeface="Consolas"/>
              </a:rPr>
              <a:t>": true, </a:t>
            </a:r>
          </a:p>
          <a:p>
            <a:r>
              <a:rPr lang="ru-RU" dirty="0">
                <a:solidFill>
                  <a:srgbClr val="000000"/>
                </a:solidFill>
                <a:latin typeface="Consolas"/>
              </a:rPr>
              <a:t>		</a:t>
            </a:r>
            <a:r>
              <a:rPr lang="en-US" dirty="0">
                <a:solidFill>
                  <a:srgbClr val="000000"/>
                </a:solidFill>
                <a:latin typeface="Consolas"/>
              </a:rPr>
              <a:t>"</a:t>
            </a:r>
            <a:r>
              <a:rPr lang="en-US" dirty="0" err="1">
                <a:solidFill>
                  <a:srgbClr val="000000"/>
                </a:solidFill>
                <a:latin typeface="Consolas"/>
              </a:rPr>
              <a:t>removeComments</a:t>
            </a:r>
            <a:r>
              <a:rPr lang="en-US" dirty="0">
                <a:solidFill>
                  <a:srgbClr val="000000"/>
                </a:solidFill>
                <a:latin typeface="Consolas"/>
              </a:rPr>
              <a:t>": true, </a:t>
            </a:r>
          </a:p>
          <a:p>
            <a:r>
              <a:rPr lang="ru-RU" dirty="0">
                <a:solidFill>
                  <a:srgbClr val="000000"/>
                </a:solidFill>
                <a:latin typeface="Consolas"/>
              </a:rPr>
              <a:t>		</a:t>
            </a:r>
            <a:r>
              <a:rPr lang="en-US" dirty="0">
                <a:solidFill>
                  <a:srgbClr val="000000"/>
                </a:solidFill>
                <a:latin typeface="Consolas"/>
              </a:rPr>
              <a:t>"</a:t>
            </a:r>
            <a:r>
              <a:rPr lang="en-US" dirty="0" err="1">
                <a:solidFill>
                  <a:srgbClr val="000000"/>
                </a:solidFill>
                <a:latin typeface="Consolas"/>
              </a:rPr>
              <a:t>preserveConstEnums</a:t>
            </a:r>
            <a:r>
              <a:rPr lang="en-US" dirty="0">
                <a:solidFill>
                  <a:srgbClr val="000000"/>
                </a:solidFill>
                <a:latin typeface="Consolas"/>
              </a:rPr>
              <a:t>": true, </a:t>
            </a:r>
          </a:p>
          <a:p>
            <a:r>
              <a:rPr lang="ru-RU" dirty="0">
                <a:solidFill>
                  <a:srgbClr val="000000"/>
                </a:solidFill>
                <a:latin typeface="Consolas"/>
              </a:rPr>
              <a:t>		</a:t>
            </a:r>
            <a:r>
              <a:rPr lang="en-US" dirty="0">
                <a:solidFill>
                  <a:srgbClr val="000000"/>
                </a:solidFill>
                <a:latin typeface="Consolas"/>
              </a:rPr>
              <a:t>"</a:t>
            </a:r>
            <a:r>
              <a:rPr lang="en-US" dirty="0" err="1">
                <a:solidFill>
                  <a:srgbClr val="000000"/>
                </a:solidFill>
                <a:latin typeface="Consolas"/>
              </a:rPr>
              <a:t>outFile</a:t>
            </a:r>
            <a:r>
              <a:rPr lang="en-US" dirty="0">
                <a:solidFill>
                  <a:srgbClr val="000000"/>
                </a:solidFill>
                <a:latin typeface="Consolas"/>
              </a:rPr>
              <a:t>": "../../built/local/tsc.js", </a:t>
            </a:r>
          </a:p>
          <a:p>
            <a:r>
              <a:rPr lang="ru-RU" dirty="0">
                <a:solidFill>
                  <a:srgbClr val="000000"/>
                </a:solidFill>
                <a:latin typeface="Consolas"/>
              </a:rPr>
              <a:t>		</a:t>
            </a:r>
            <a:r>
              <a:rPr lang="en-US" dirty="0">
                <a:solidFill>
                  <a:srgbClr val="000000"/>
                </a:solidFill>
                <a:latin typeface="Consolas"/>
              </a:rPr>
              <a:t>"</a:t>
            </a:r>
            <a:r>
              <a:rPr lang="en-US" dirty="0" err="1">
                <a:solidFill>
                  <a:srgbClr val="000000"/>
                </a:solidFill>
                <a:latin typeface="Consolas"/>
              </a:rPr>
              <a:t>sourceMap</a:t>
            </a:r>
            <a:r>
              <a:rPr lang="en-US" dirty="0">
                <a:solidFill>
                  <a:srgbClr val="000000"/>
                </a:solidFill>
                <a:latin typeface="Consolas"/>
              </a:rPr>
              <a:t>": false, </a:t>
            </a:r>
          </a:p>
          <a:p>
            <a:r>
              <a:rPr lang="ru-RU" dirty="0">
                <a:solidFill>
                  <a:srgbClr val="000000"/>
                </a:solidFill>
                <a:latin typeface="Consolas"/>
              </a:rPr>
              <a:t>		</a:t>
            </a:r>
            <a:r>
              <a:rPr lang="en-US" dirty="0">
                <a:solidFill>
                  <a:srgbClr val="000000"/>
                </a:solidFill>
                <a:latin typeface="Consolas"/>
              </a:rPr>
              <a:t>"types": ["node", "</a:t>
            </a:r>
            <a:r>
              <a:rPr lang="en-US" dirty="0" err="1">
                <a:solidFill>
                  <a:srgbClr val="000000"/>
                </a:solidFill>
                <a:latin typeface="Consolas"/>
              </a:rPr>
              <a:t>lodash</a:t>
            </a:r>
            <a:r>
              <a:rPr lang="en-US" dirty="0">
                <a:solidFill>
                  <a:srgbClr val="000000"/>
                </a:solidFill>
                <a:latin typeface="Consolas"/>
              </a:rPr>
              <a:t>", "express"] </a:t>
            </a:r>
          </a:p>
          <a:p>
            <a:r>
              <a:rPr lang="ru-RU" dirty="0">
                <a:solidFill>
                  <a:srgbClr val="000000"/>
                </a:solidFill>
                <a:latin typeface="Consolas"/>
              </a:rPr>
              <a:t>		}, </a:t>
            </a:r>
          </a:p>
          <a:p>
            <a:r>
              <a:rPr lang="ru-RU" dirty="0">
                <a:solidFill>
                  <a:srgbClr val="000000"/>
                </a:solidFill>
                <a:latin typeface="Consolas"/>
              </a:rPr>
              <a:t>	</a:t>
            </a:r>
            <a:r>
              <a:rPr lang="en-US" dirty="0">
                <a:solidFill>
                  <a:srgbClr val="000000"/>
                </a:solidFill>
                <a:latin typeface="Consolas"/>
              </a:rPr>
              <a:t>"include": ["</a:t>
            </a:r>
            <a:r>
              <a:rPr lang="en-US" dirty="0" err="1">
                <a:solidFill>
                  <a:srgbClr val="000000"/>
                </a:solidFill>
                <a:latin typeface="Consolas"/>
              </a:rPr>
              <a:t>src</a:t>
            </a:r>
            <a:r>
              <a:rPr lang="en-US" dirty="0">
                <a:solidFill>
                  <a:srgbClr val="000000"/>
                </a:solidFill>
                <a:latin typeface="Consolas"/>
              </a:rPr>
              <a:t>/**/*"], </a:t>
            </a:r>
          </a:p>
          <a:p>
            <a:r>
              <a:rPr lang="ru-RU" dirty="0">
                <a:solidFill>
                  <a:srgbClr val="000000"/>
                </a:solidFill>
                <a:latin typeface="Consolas"/>
              </a:rPr>
              <a:t>	</a:t>
            </a:r>
            <a:r>
              <a:rPr lang="en-US" dirty="0">
                <a:solidFill>
                  <a:srgbClr val="000000"/>
                </a:solidFill>
                <a:latin typeface="Consolas"/>
              </a:rPr>
              <a:t>"exclude": ["</a:t>
            </a:r>
            <a:r>
              <a:rPr lang="en-US" dirty="0" err="1">
                <a:solidFill>
                  <a:srgbClr val="000000"/>
                </a:solidFill>
                <a:latin typeface="Consolas"/>
              </a:rPr>
              <a:t>node_modules</a:t>
            </a:r>
            <a:r>
              <a:rPr lang="en-US" dirty="0">
                <a:solidFill>
                  <a:srgbClr val="000000"/>
                </a:solidFill>
                <a:latin typeface="Consolas"/>
              </a:rPr>
              <a:t>", "**/*.</a:t>
            </a:r>
            <a:r>
              <a:rPr lang="en-US" dirty="0" err="1">
                <a:solidFill>
                  <a:srgbClr val="000000"/>
                </a:solidFill>
                <a:latin typeface="Consolas"/>
              </a:rPr>
              <a:t>spec.ts</a:t>
            </a:r>
            <a:r>
              <a:rPr lang="en-US" dirty="0">
                <a:solidFill>
                  <a:srgbClr val="000000"/>
                </a:solidFill>
                <a:latin typeface="Consolas"/>
              </a:rPr>
              <a:t>"] </a:t>
            </a:r>
          </a:p>
          <a:p>
            <a:r>
              <a:rPr lang="ru-RU" dirty="0">
                <a:solidFill>
                  <a:srgbClr val="000000"/>
                </a:solidFill>
                <a:latin typeface="Consolas"/>
              </a:rPr>
              <a:t>} 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055075" y="5210797"/>
            <a:ext cx="10949355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    у JSON-формата есть некоторые ограничения: </a:t>
            </a:r>
          </a:p>
          <a:p>
            <a:r>
              <a:rPr lang="ru-RU" dirty="0"/>
              <a:t>нельзя создавать переменные; </a:t>
            </a:r>
          </a:p>
          <a:p>
            <a:r>
              <a:rPr lang="ru-RU" dirty="0"/>
              <a:t>нельзя использовать внешние переменные (например, переменные окружения); </a:t>
            </a:r>
          </a:p>
          <a:p>
            <a:r>
              <a:rPr lang="ru-RU" dirty="0"/>
              <a:t>нельзя переопределять значения.</a:t>
            </a:r>
          </a:p>
        </p:txBody>
      </p:sp>
    </p:spTree>
    <p:extLst>
      <p:ext uri="{BB962C8B-B14F-4D97-AF65-F5344CB8AC3E}">
        <p14:creationId xmlns:p14="http://schemas.microsoft.com/office/powerpoint/2010/main" val="428265729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5706" y="398585"/>
            <a:ext cx="5838407" cy="49354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5029200" y="5569859"/>
            <a:ext cx="683455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/>
              <a:t>В YAML для разделения информации очень важны отступы. Нужно помнить, что используются только пробелы, </a:t>
            </a:r>
            <a:r>
              <a:rPr lang="ru-RU" sz="2400" dirty="0" err="1"/>
              <a:t>табы</a:t>
            </a:r>
            <a:r>
              <a:rPr lang="ru-RU" sz="2400" dirty="0"/>
              <a:t> не допускаются.</a:t>
            </a:r>
          </a:p>
        </p:txBody>
      </p:sp>
    </p:spTree>
    <p:extLst>
      <p:ext uri="{BB962C8B-B14F-4D97-AF65-F5344CB8AC3E}">
        <p14:creationId xmlns:p14="http://schemas.microsoft.com/office/powerpoint/2010/main" val="11439098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30976" y="571473"/>
            <a:ext cx="230543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dirty="0"/>
              <a:t>Ключ/Значение </a:t>
            </a:r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5293" y="1073187"/>
            <a:ext cx="7740162" cy="1823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330976" y="3244334"/>
            <a:ext cx="200612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dirty="0"/>
              <a:t>Комментарии</a:t>
            </a:r>
          </a:p>
        </p:txBody>
      </p:sp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5293" y="3485575"/>
            <a:ext cx="6659808" cy="12934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928045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04642" y="570636"/>
            <a:ext cx="113685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/>
              <a:t>Списки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1719446" y="840975"/>
            <a:ext cx="6096000" cy="46166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2400" dirty="0">
                <a:solidFill>
                  <a:srgbClr val="000000"/>
                </a:solidFill>
                <a:latin typeface="Consolas"/>
              </a:rPr>
              <a:t>people: ['Anne', 'John', 'Max'] 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7486742" y="887141"/>
            <a:ext cx="343946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dirty="0">
                <a:solidFill>
                  <a:schemeClr val="accent6">
                    <a:lumMod val="75000"/>
                  </a:schemeClr>
                </a:solidFill>
              </a:rPr>
              <a:t>Синтаксис </a:t>
            </a:r>
            <a:r>
              <a:rPr lang="en-US" sz="2000" dirty="0">
                <a:solidFill>
                  <a:schemeClr val="accent6">
                    <a:lumMod val="75000"/>
                  </a:schemeClr>
                </a:solidFill>
              </a:rPr>
              <a:t>JSON: </a:t>
            </a:r>
            <a:r>
              <a:rPr lang="ru-RU" sz="2000" dirty="0">
                <a:solidFill>
                  <a:schemeClr val="accent6">
                    <a:lumMod val="75000"/>
                  </a:schemeClr>
                </a:solidFill>
              </a:rPr>
              <a:t>массив строк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1719445" y="1475179"/>
            <a:ext cx="1641231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/>
              <a:t>people: </a:t>
            </a:r>
          </a:p>
          <a:p>
            <a:r>
              <a:rPr lang="ru-RU" sz="2400" dirty="0"/>
              <a:t>  </a:t>
            </a:r>
            <a:r>
              <a:rPr lang="en-US" sz="2400" dirty="0"/>
              <a:t> - Anne </a:t>
            </a:r>
          </a:p>
          <a:p>
            <a:r>
              <a:rPr lang="ru-RU" sz="2400" dirty="0"/>
              <a:t>  </a:t>
            </a:r>
            <a:r>
              <a:rPr lang="en-US" sz="2400" dirty="0"/>
              <a:t> - John </a:t>
            </a:r>
          </a:p>
          <a:p>
            <a:r>
              <a:rPr lang="ru-RU" sz="2400" dirty="0"/>
              <a:t>  </a:t>
            </a:r>
            <a:r>
              <a:rPr lang="en-US" sz="2400" dirty="0"/>
              <a:t> - Max </a:t>
            </a:r>
            <a:r>
              <a:rPr lang="ru-RU" sz="2400" dirty="0"/>
              <a:t> 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304641" y="3411521"/>
            <a:ext cx="104227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/>
              <a:t>Числа 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3272996" y="1735612"/>
            <a:ext cx="5036774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>
                <a:solidFill>
                  <a:schemeClr val="accent6">
                    <a:lumMod val="75000"/>
                  </a:schemeClr>
                </a:solidFill>
              </a:rPr>
              <a:t>Синтаксис дефиса </a:t>
            </a:r>
          </a:p>
          <a:p>
            <a:r>
              <a:rPr lang="ru-RU" sz="2000" dirty="0">
                <a:solidFill>
                  <a:schemeClr val="accent6">
                    <a:lumMod val="75000"/>
                  </a:schemeClr>
                </a:solidFill>
              </a:rPr>
              <a:t>наиболее распространенный и рекомендуемый </a:t>
            </a: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19445" y="3553685"/>
            <a:ext cx="4071937" cy="6390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Прямоугольник 7"/>
          <p:cNvSpPr/>
          <p:nvPr/>
        </p:nvSpPr>
        <p:spPr>
          <a:xfrm>
            <a:off x="338179" y="4838673"/>
            <a:ext cx="119135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/>
              <a:t>Строки </a:t>
            </a:r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19445" y="4949117"/>
            <a:ext cx="9525769" cy="12831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712868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6" grpId="0"/>
      <p:bldP spid="7" grpId="0"/>
      <p:bldP spid="8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7254" y="536303"/>
            <a:ext cx="1146616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/>
              <a:t>Якорь (переменная или ссылка) </a:t>
            </a:r>
            <a:r>
              <a:rPr lang="ru-RU" sz="2400" dirty="0"/>
              <a:t>это механизм для создания переменных, на которые затем можно ссылаться </a:t>
            </a:r>
            <a:r>
              <a:rPr lang="ru-RU" sz="2400" b="1" dirty="0"/>
              <a:t> 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327254" y="1720840"/>
            <a:ext cx="11559946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/>
              <a:t>Возможности YAML-а покоряют при его сравнении с JSON. Но если у вас довольно простой </a:t>
            </a:r>
            <a:r>
              <a:rPr lang="ru-RU" sz="2400" dirty="0" err="1"/>
              <a:t>конфиг</a:t>
            </a:r>
            <a:r>
              <a:rPr lang="ru-RU" sz="2400" dirty="0"/>
              <a:t> в пару-тройку строк, то нет смысла усложнять и использовать дополнительные возможности YAML, лучше выбрать JSON. А если же у вас довольно большой и витиеватый файл, то тут однозначно стоит рассмотреть YAML. </a:t>
            </a:r>
          </a:p>
          <a:p>
            <a:r>
              <a:rPr lang="ru-RU" sz="2400" dirty="0"/>
              <a:t>У YAML есть еще несколько интересных фишек таких как: многострочный ввод, </a:t>
            </a:r>
            <a:r>
              <a:rPr lang="ru-RU" sz="2400" dirty="0" err="1"/>
              <a:t>мерж</a:t>
            </a:r>
            <a:r>
              <a:rPr lang="ru-RU" sz="2400" dirty="0"/>
              <a:t> блоков, матрицы, наследование и другие</a:t>
            </a:r>
            <a:r>
              <a:rPr lang="ru-RU" sz="2400"/>
              <a:t>. 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140487331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1864276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51692" y="235199"/>
            <a:ext cx="11676185" cy="68634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err="1"/>
              <a:t>XMLHttpRequest</a:t>
            </a:r>
            <a:r>
              <a:rPr lang="ru-RU" sz="2000" dirty="0"/>
              <a:t> (XMLHTTP, XHR) — API, доступный в скриптовых языках браузеров, таких как JavaScript. Использует запросы HTTP или HTTPS напрямую к веб-серверу и загружает данные ответа сервера напрямую в вызывающий скрипт.</a:t>
            </a:r>
            <a:r>
              <a:rPr lang="en-GB" sz="2000" dirty="0"/>
              <a:t> </a:t>
            </a:r>
            <a:r>
              <a:rPr lang="ru-RU" sz="2000" dirty="0"/>
              <a:t>Информация может передаваться в любом текстовом формате, например, в XML, HTML или JSON. Позволяет осуществлять HTTP-запросы к серверу без перезагрузки страницы.</a:t>
            </a:r>
          </a:p>
          <a:p>
            <a:endParaRPr lang="ru-RU" sz="2000" dirty="0"/>
          </a:p>
          <a:p>
            <a:r>
              <a:rPr lang="ru-RU" sz="2000" dirty="0"/>
              <a:t>XMLHTTP является важной составляющей технологии AJAX (</a:t>
            </a:r>
            <a:r>
              <a:rPr lang="ru-RU" sz="2000" dirty="0" err="1"/>
              <a:t>Asynchronous</a:t>
            </a:r>
            <a:r>
              <a:rPr lang="ru-RU" sz="2000" dirty="0"/>
              <a:t> JavaScript </a:t>
            </a:r>
            <a:r>
              <a:rPr lang="ru-RU" sz="2000" dirty="0" err="1"/>
              <a:t>And</a:t>
            </a:r>
            <a:r>
              <a:rPr lang="ru-RU" sz="2000" dirty="0"/>
              <a:t> XML), используется многими сайтами для создания динамичных, быстро реагирующих на запросы пользователя приложений. Например XMLHTTP используется такими сайтами, как </a:t>
            </a:r>
            <a:r>
              <a:rPr lang="ru-RU" sz="2000" dirty="0" err="1"/>
              <a:t>Bing</a:t>
            </a:r>
            <a:r>
              <a:rPr lang="ru-RU" sz="2000" dirty="0"/>
              <a:t> </a:t>
            </a:r>
            <a:r>
              <a:rPr lang="ru-RU" sz="2000" dirty="0" err="1"/>
              <a:t>Maps</a:t>
            </a:r>
            <a:r>
              <a:rPr lang="ru-RU" sz="2000" dirty="0"/>
              <a:t>, </a:t>
            </a:r>
            <a:r>
              <a:rPr lang="ru-RU" sz="2000" dirty="0" err="1"/>
              <a:t>Gmail</a:t>
            </a:r>
            <a:r>
              <a:rPr lang="ru-RU" sz="2000" dirty="0"/>
              <a:t>, </a:t>
            </a:r>
            <a:r>
              <a:rPr lang="ru-RU" sz="2000" dirty="0" err="1"/>
              <a:t>Google</a:t>
            </a:r>
            <a:r>
              <a:rPr lang="ru-RU" sz="2000" dirty="0"/>
              <a:t> </a:t>
            </a:r>
            <a:r>
              <a:rPr lang="ru-RU" sz="2000" dirty="0" err="1"/>
              <a:t>Maps</a:t>
            </a:r>
            <a:r>
              <a:rPr lang="ru-RU" sz="2000" dirty="0"/>
              <a:t>, </a:t>
            </a:r>
            <a:r>
              <a:rPr lang="ru-RU" sz="2000" dirty="0" err="1"/>
              <a:t>Google</a:t>
            </a:r>
            <a:r>
              <a:rPr lang="ru-RU" sz="2000" dirty="0"/>
              <a:t> </a:t>
            </a:r>
            <a:r>
              <a:rPr lang="ru-RU" sz="2000" dirty="0" err="1"/>
              <a:t>Suggest</a:t>
            </a:r>
            <a:r>
              <a:rPr lang="ru-RU" sz="2000" dirty="0"/>
              <a:t>, </a:t>
            </a:r>
            <a:r>
              <a:rPr lang="ru-RU" sz="2000" dirty="0" err="1"/>
              <a:t>Facebook</a:t>
            </a:r>
            <a:r>
              <a:rPr lang="ru-RU" sz="2000" dirty="0"/>
              <a:t>.</a:t>
            </a:r>
          </a:p>
          <a:p>
            <a:endParaRPr lang="ru-RU" sz="2000" dirty="0"/>
          </a:p>
          <a:p>
            <a:r>
              <a:rPr lang="ru-RU" sz="2000" dirty="0"/>
              <a:t>XMLHTTP работает только с файлами, находящимися на том же домене, что и использующая XMLHTTP страница, но существует возможность обойти ограничение. Как и в случае JavaScript, эта возможность обойти ограничение сделана с учётом обеспечения безопасности (</a:t>
            </a:r>
            <a:r>
              <a:rPr lang="ru-RU" sz="2000" dirty="0" err="1"/>
              <a:t>cross-site</a:t>
            </a:r>
            <a:r>
              <a:rPr lang="ru-RU" sz="2000" dirty="0"/>
              <a:t> </a:t>
            </a:r>
            <a:r>
              <a:rPr lang="ru-RU" sz="2000" dirty="0" err="1"/>
              <a:t>scripting</a:t>
            </a:r>
            <a:r>
              <a:rPr lang="ru-RU" sz="2000" dirty="0"/>
              <a:t>).</a:t>
            </a:r>
          </a:p>
          <a:p>
            <a:endParaRPr lang="ru-RU" sz="2000" dirty="0"/>
          </a:p>
          <a:p>
            <a:r>
              <a:rPr lang="ru-RU" sz="2000" dirty="0"/>
              <a:t>Хотя в названии присутствует аббревиатура XML, технология не накладывает ограничений на формат передаваемых данных. Данные можно пересылать как в виде XML, так и в JSON, HTML или просто неструктурированным текстом. Разработчик может самостоятельно создать формат для передачи данных. Однако нужно учитывать, что при пересылке используется текстовый протокол HTTP и потому при использовании метода GET данные должны передаваться в виде текста (то есть бинарные данные следует кодировать, к примеру в base64). При использовании метода POST в кодировании нет необходимости.</a:t>
            </a:r>
          </a:p>
        </p:txBody>
      </p:sp>
    </p:spTree>
    <p:extLst>
      <p:ext uri="{BB962C8B-B14F-4D97-AF65-F5344CB8AC3E}">
        <p14:creationId xmlns:p14="http://schemas.microsoft.com/office/powerpoint/2010/main" val="103129777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58615" y="2392511"/>
            <a:ext cx="12074769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800" b="1" dirty="0"/>
              <a:t>AJAX</a:t>
            </a:r>
            <a:r>
              <a:rPr lang="ru-RU" sz="2800" dirty="0"/>
              <a:t> ( </a:t>
            </a:r>
            <a:r>
              <a:rPr lang="ru-RU" sz="2800" i="1" dirty="0" err="1"/>
              <a:t>Asynchronous</a:t>
            </a:r>
            <a:r>
              <a:rPr lang="ru-RU" sz="2800" i="1" dirty="0"/>
              <a:t> </a:t>
            </a:r>
            <a:r>
              <a:rPr lang="ru-RU" sz="2800" i="1" dirty="0" err="1"/>
              <a:t>Javascript</a:t>
            </a:r>
            <a:r>
              <a:rPr lang="ru-RU" sz="2800" i="1" dirty="0"/>
              <a:t> </a:t>
            </a:r>
            <a:r>
              <a:rPr lang="ru-RU" sz="2800" i="1" dirty="0" err="1"/>
              <a:t>and</a:t>
            </a:r>
            <a:r>
              <a:rPr lang="ru-RU" sz="2800" i="1" dirty="0"/>
              <a:t> XML</a:t>
            </a:r>
            <a:r>
              <a:rPr lang="ru-RU" sz="2800" dirty="0"/>
              <a:t> — «асинхронный  JavaScript и XML») — подход к построению интерактивных пользовательских интерфейсов веб-приложений, заключающийся в «фоновом» обмене данными браузера с веб-сервером. В результате при обновлении данных веб-страница не перезагружается полностью, и веб-приложения становятся быстрее и удобнее. 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584517" y="430796"/>
            <a:ext cx="625844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800" b="1" dirty="0">
                <a:solidFill>
                  <a:srgbClr val="000000"/>
                </a:solidFill>
                <a:latin typeface="Arial"/>
              </a:rPr>
              <a:t>Javascript Object Notation ( JSON )</a:t>
            </a:r>
            <a:endParaRPr lang="ru-RU" sz="2800" b="1" dirty="0"/>
          </a:p>
        </p:txBody>
      </p:sp>
    </p:spTree>
    <p:extLst>
      <p:ext uri="{BB962C8B-B14F-4D97-AF65-F5344CB8AC3E}">
        <p14:creationId xmlns:p14="http://schemas.microsoft.com/office/powerpoint/2010/main" val="10482725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5753" y="0"/>
            <a:ext cx="869852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455417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527537" y="413174"/>
            <a:ext cx="11113477" cy="892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dirty="0"/>
              <a:t>Объект </a:t>
            </a:r>
            <a:r>
              <a:rPr lang="ru-RU" sz="2800" b="1" dirty="0" err="1"/>
              <a:t>XMLHttpRequest</a:t>
            </a:r>
            <a:r>
              <a:rPr lang="ru-RU" sz="2400" dirty="0"/>
              <a:t> является ядром технологии </a:t>
            </a:r>
            <a:r>
              <a:rPr lang="ru-RU" sz="2400" dirty="0" err="1"/>
              <a:t>Ajax</a:t>
            </a:r>
            <a:r>
              <a:rPr lang="ru-RU" sz="2400" dirty="0"/>
              <a:t>, который представляет собой технологию, поддерживающую асинхронные запросы.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527537" y="1901877"/>
            <a:ext cx="11347938" cy="23698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err="1"/>
              <a:t>XMLHttpRequest</a:t>
            </a:r>
            <a:r>
              <a:rPr lang="ru-RU" sz="2400" dirty="0"/>
              <a:t> (XMLHTTP, XHR) — API, доступный в скриптовых языках браузеров, таких как </a:t>
            </a:r>
            <a:r>
              <a:rPr lang="ru-RU" sz="2400" dirty="0" err="1"/>
              <a:t>JavaScript</a:t>
            </a:r>
            <a:r>
              <a:rPr lang="ru-RU" sz="2400" dirty="0"/>
              <a:t>. Использует запросы HTTP или HTTPS напрямую к веб-серверу и загружает данные ответа сервера напрямую в вызывающий скрипт.</a:t>
            </a:r>
            <a:r>
              <a:rPr lang="en-GB" sz="2400" dirty="0"/>
              <a:t> </a:t>
            </a:r>
            <a:r>
              <a:rPr lang="ru-RU" sz="2400" dirty="0"/>
              <a:t>Информация может передаваться в любом текстовом формате, например, в XML, HTML или JSON. Позволяет осуществлять HTTP-запросы к серверу без перезагрузки страницы.</a:t>
            </a:r>
          </a:p>
        </p:txBody>
      </p:sp>
    </p:spTree>
    <p:extLst>
      <p:ext uri="{BB962C8B-B14F-4D97-AF65-F5344CB8AC3E}">
        <p14:creationId xmlns:p14="http://schemas.microsoft.com/office/powerpoint/2010/main" val="191549242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6826" y="559695"/>
            <a:ext cx="212923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dirty="0"/>
              <a:t>Преимущества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396826" y="1345195"/>
            <a:ext cx="272747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/>
              <a:t>Экономия трафика</a:t>
            </a:r>
            <a:endParaRPr lang="ru-RU" sz="24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396827" y="1827349"/>
            <a:ext cx="456298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/>
              <a:t>Уменьшение нагрузки на сервер</a:t>
            </a:r>
            <a:endParaRPr lang="ru-RU" sz="24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396827" y="2310117"/>
            <a:ext cx="446558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/>
              <a:t>Ускорение реакции интерфейса</a:t>
            </a:r>
            <a:endParaRPr lang="ru-RU" sz="24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396827" y="2839161"/>
            <a:ext cx="4750531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/>
              <a:t>Возможности для интерактивной обработки</a:t>
            </a:r>
            <a:endParaRPr lang="ru-RU" sz="2400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396827" y="3707394"/>
            <a:ext cx="475053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/>
              <a:t>Мультимедиа не останавливается</a:t>
            </a:r>
            <a:endParaRPr lang="ru-RU" sz="2400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10084300" y="564051"/>
            <a:ext cx="168014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dirty="0"/>
              <a:t>Недостатки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5716721" y="1181018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b="1" dirty="0"/>
              <a:t>Отсутствие интеграции со стандартными инструментами браузера</a:t>
            </a:r>
            <a:endParaRPr lang="ru-RU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5671823" y="1827349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b="1" dirty="0"/>
              <a:t>Динамически загружаемое содержимое недоступно поисковикам</a:t>
            </a:r>
            <a:endParaRPr lang="ru-RU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5716721" y="2524202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b="1" dirty="0"/>
              <a:t>Старые методы учёта статистики сайтов становятся неактуальными</a:t>
            </a:r>
            <a:endParaRPr lang="ru-RU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5671823" y="3254659"/>
            <a:ext cx="227479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/>
              <a:t>Усложнение проекта</a:t>
            </a:r>
            <a:endParaRPr lang="ru-RU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5671823" y="3670158"/>
            <a:ext cx="466127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/>
              <a:t>Требуется включённый </a:t>
            </a:r>
            <a:r>
              <a:rPr lang="ru-RU" b="1" dirty="0" err="1"/>
              <a:t>JavaScript</a:t>
            </a:r>
            <a:r>
              <a:rPr lang="ru-RU" b="1" dirty="0"/>
              <a:t> в браузере</a:t>
            </a:r>
            <a:endParaRPr lang="ru-RU" dirty="0"/>
          </a:p>
        </p:txBody>
      </p:sp>
      <p:sp>
        <p:nvSpPr>
          <p:cNvPr id="14" name="Прямоугольник 13"/>
          <p:cNvSpPr/>
          <p:nvPr/>
        </p:nvSpPr>
        <p:spPr>
          <a:xfrm>
            <a:off x="5716721" y="4184412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b="1" dirty="0"/>
              <a:t>Проблемы с отображением нестандартных кодировок в некоторых сценариях </a:t>
            </a:r>
            <a:r>
              <a:rPr lang="ru-RU" b="1" dirty="0" err="1"/>
              <a:t>ajax</a:t>
            </a:r>
            <a:r>
              <a:rPr lang="ru-RU" b="1" dirty="0"/>
              <a:t>-скриптов</a:t>
            </a:r>
            <a:endParaRPr lang="ru-RU" dirty="0"/>
          </a:p>
        </p:txBody>
      </p:sp>
      <p:sp>
        <p:nvSpPr>
          <p:cNvPr id="15" name="Прямоугольник 14"/>
          <p:cNvSpPr/>
          <p:nvPr/>
        </p:nvSpPr>
        <p:spPr>
          <a:xfrm>
            <a:off x="5716720" y="4995428"/>
            <a:ext cx="508857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/>
              <a:t>Низкая скорость при грубом программировании</a:t>
            </a:r>
            <a:endParaRPr lang="ru-RU" dirty="0"/>
          </a:p>
        </p:txBody>
      </p:sp>
      <p:sp>
        <p:nvSpPr>
          <p:cNvPr id="16" name="Прямоугольник 15"/>
          <p:cNvSpPr/>
          <p:nvPr/>
        </p:nvSpPr>
        <p:spPr>
          <a:xfrm>
            <a:off x="5671823" y="6397842"/>
            <a:ext cx="506343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/>
              <a:t>Плохое поведение на ненадёжных соединениях</a:t>
            </a:r>
            <a:endParaRPr lang="ru-RU" dirty="0"/>
          </a:p>
        </p:txBody>
      </p:sp>
      <p:sp>
        <p:nvSpPr>
          <p:cNvPr id="17" name="Прямоугольник 16"/>
          <p:cNvSpPr/>
          <p:nvPr/>
        </p:nvSpPr>
        <p:spPr>
          <a:xfrm>
            <a:off x="5716720" y="5553780"/>
            <a:ext cx="473187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/>
              <a:t>Риск фабрикации запросов другими сайтами</a:t>
            </a:r>
          </a:p>
        </p:txBody>
      </p:sp>
      <p:sp>
        <p:nvSpPr>
          <p:cNvPr id="19" name="Прямоугольник 18"/>
          <p:cNvSpPr/>
          <p:nvPr/>
        </p:nvSpPr>
        <p:spPr>
          <a:xfrm>
            <a:off x="4959807" y="116792"/>
            <a:ext cx="82657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2400" b="1" dirty="0"/>
              <a:t>AJAX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110470726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84517" y="430796"/>
            <a:ext cx="594425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800" dirty="0">
                <a:solidFill>
                  <a:srgbClr val="000000"/>
                </a:solidFill>
                <a:latin typeface="Arial"/>
              </a:rPr>
              <a:t>Javascript Object Notation ( JSON )</a:t>
            </a:r>
            <a:endParaRPr lang="ru-RU" sz="28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567751" y="1241866"/>
            <a:ext cx="1120221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>
                <a:solidFill>
                  <a:srgbClr val="000000"/>
                </a:solidFill>
                <a:latin typeface="Arial"/>
              </a:rPr>
              <a:t>К 2014 году JSON официально признали стандартом ECMA и RFC </a:t>
            </a:r>
            <a:endParaRPr lang="ru-RU" sz="24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567751" y="5000494"/>
            <a:ext cx="11201401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/>
              <a:t>В нотации JSON это выглядит так:</a:t>
            </a:r>
          </a:p>
          <a:p>
            <a:r>
              <a:rPr lang="ru-RU" sz="2400" i="1" dirty="0"/>
              <a:t>Объект</a:t>
            </a:r>
            <a:r>
              <a:rPr lang="ru-RU" sz="2400" dirty="0"/>
              <a:t> - неупорядоченный набор пар ключ/значение. Объект начинается с </a:t>
            </a:r>
            <a:r>
              <a:rPr lang="en-US" sz="2400" dirty="0"/>
              <a:t> </a:t>
            </a:r>
            <a:r>
              <a:rPr lang="ru-RU" sz="2400" dirty="0"/>
              <a:t>{</a:t>
            </a:r>
            <a:r>
              <a:rPr lang="en-US" sz="2400" dirty="0"/>
              <a:t>    </a:t>
            </a:r>
            <a:r>
              <a:rPr lang="ru-RU" sz="2400" dirty="0"/>
              <a:t>и заканчивается </a:t>
            </a:r>
            <a:r>
              <a:rPr lang="en-US" sz="2400" dirty="0"/>
              <a:t> </a:t>
            </a:r>
            <a:r>
              <a:rPr lang="ru-RU" sz="2400" dirty="0"/>
              <a:t>}</a:t>
            </a:r>
            <a:r>
              <a:rPr lang="en-US" sz="2400" dirty="0"/>
              <a:t>   </a:t>
            </a:r>
            <a:r>
              <a:rPr lang="ru-RU" sz="2400" dirty="0"/>
              <a:t>. Каждое имя сопровождается двоеточием, пары ключ/значение разделяются запятой.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EE7C5DB-E329-4E76-BB5A-597F29B456F7}"/>
              </a:ext>
            </a:extLst>
          </p:cNvPr>
          <p:cNvSpPr txBox="1"/>
          <p:nvPr/>
        </p:nvSpPr>
        <p:spPr>
          <a:xfrm>
            <a:off x="584516" y="1991381"/>
            <a:ext cx="11096943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ru-RU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ECMA — это ассоциация, деятельность которой посвящена стандартизации информационных и коммуникационных технологий. </a:t>
            </a:r>
          </a:p>
          <a:p>
            <a:endParaRPr lang="ru-RU" sz="2400" dirty="0">
              <a:solidFill>
                <a:prstClr val="black"/>
              </a:solidFill>
              <a:latin typeface="Calibri" panose="020F0502020204030204"/>
            </a:endParaRPr>
          </a:p>
          <a:p>
            <a:r>
              <a:rPr kumimoji="0" lang="ru-RU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Это привело к появлению нового языкового стандарта, известного как </a:t>
            </a:r>
            <a:r>
              <a:rPr kumimoji="0" lang="ru-RU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ECMAScript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9239171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304800" y="561927"/>
            <a:ext cx="30480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/>
              <a:t> </a:t>
            </a:r>
            <a:r>
              <a:rPr lang="ru-RU" sz="2800" b="1" dirty="0"/>
              <a:t>Основы </a:t>
            </a:r>
            <a:r>
              <a:rPr lang="en-US" sz="2800" b="1" dirty="0"/>
              <a:t>JSON </a:t>
            </a:r>
            <a:endParaRPr lang="ru-RU" sz="28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304799" y="1280554"/>
            <a:ext cx="4290647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/>
              <a:t>• другой объект </a:t>
            </a:r>
            <a:r>
              <a:rPr lang="en-US" sz="2800" dirty="0"/>
              <a:t>JSON </a:t>
            </a:r>
          </a:p>
          <a:p>
            <a:r>
              <a:rPr lang="ru-RU" sz="2800" dirty="0"/>
              <a:t>• строка </a:t>
            </a:r>
          </a:p>
          <a:p>
            <a:r>
              <a:rPr lang="ru-RU" sz="2800" dirty="0"/>
              <a:t>• число </a:t>
            </a:r>
          </a:p>
          <a:p>
            <a:r>
              <a:rPr lang="ru-RU" sz="2800" dirty="0"/>
              <a:t>• логический литерал </a:t>
            </a:r>
            <a:r>
              <a:rPr lang="en-US" sz="2800" dirty="0"/>
              <a:t>true </a:t>
            </a:r>
          </a:p>
          <a:p>
            <a:r>
              <a:rPr lang="ru-RU" sz="2800" dirty="0"/>
              <a:t>• логический литерал </a:t>
            </a:r>
            <a:r>
              <a:rPr lang="en-US" sz="2800" dirty="0"/>
              <a:t>false </a:t>
            </a:r>
          </a:p>
          <a:p>
            <a:r>
              <a:rPr lang="ru-RU" sz="2800" dirty="0"/>
              <a:t>• буквальный </a:t>
            </a:r>
            <a:r>
              <a:rPr lang="en-US" sz="2800" dirty="0"/>
              <a:t>null </a:t>
            </a:r>
          </a:p>
          <a:p>
            <a:r>
              <a:rPr lang="ru-RU" sz="2800" dirty="0"/>
              <a:t>• массив значений </a:t>
            </a:r>
            <a:r>
              <a:rPr lang="en-US" sz="2800" dirty="0"/>
              <a:t>JSON 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105507" y="5554542"/>
            <a:ext cx="894470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>
                <a:solidFill>
                  <a:srgbClr val="000000"/>
                </a:solidFill>
                <a:latin typeface="Consolas"/>
              </a:rPr>
              <a:t>{"</a:t>
            </a:r>
            <a:r>
              <a:rPr lang="en-US" sz="2400" dirty="0" err="1">
                <a:solidFill>
                  <a:srgbClr val="000000"/>
                </a:solidFill>
                <a:latin typeface="Consolas"/>
              </a:rPr>
              <a:t>firstName</a:t>
            </a:r>
            <a:r>
              <a:rPr lang="en-US" sz="2400" dirty="0">
                <a:solidFill>
                  <a:srgbClr val="000000"/>
                </a:solidFill>
                <a:latin typeface="Consolas"/>
              </a:rPr>
              <a:t>": "</a:t>
            </a:r>
            <a:r>
              <a:rPr lang="ru-RU" sz="2400" dirty="0">
                <a:solidFill>
                  <a:srgbClr val="000000"/>
                </a:solidFill>
                <a:latin typeface="Consolas"/>
              </a:rPr>
              <a:t>Порфирий</a:t>
            </a:r>
            <a:r>
              <a:rPr lang="en-US" sz="2400" dirty="0">
                <a:solidFill>
                  <a:srgbClr val="000000"/>
                </a:solidFill>
                <a:latin typeface="Consolas"/>
              </a:rPr>
              <a:t>", "</a:t>
            </a:r>
            <a:r>
              <a:rPr lang="en-US" sz="2400" dirty="0" err="1">
                <a:solidFill>
                  <a:srgbClr val="000000"/>
                </a:solidFill>
                <a:latin typeface="Consolas"/>
              </a:rPr>
              <a:t>lastName</a:t>
            </a:r>
            <a:r>
              <a:rPr lang="en-US" sz="2400" dirty="0">
                <a:solidFill>
                  <a:srgbClr val="000000"/>
                </a:solidFill>
                <a:latin typeface="Consolas"/>
              </a:rPr>
              <a:t>": "</a:t>
            </a:r>
            <a:r>
              <a:rPr lang="ru-RU" sz="2400" dirty="0">
                <a:solidFill>
                  <a:srgbClr val="000000"/>
                </a:solidFill>
                <a:latin typeface="Consolas"/>
              </a:rPr>
              <a:t>Иванов</a:t>
            </a:r>
            <a:r>
              <a:rPr lang="en-US" sz="2400" dirty="0">
                <a:solidFill>
                  <a:srgbClr val="000000"/>
                </a:solidFill>
                <a:latin typeface="Consolas"/>
              </a:rPr>
              <a:t>"} </a:t>
            </a:r>
            <a:endParaRPr lang="ru-RU" sz="2400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5545015" y="900980"/>
            <a:ext cx="6482862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>
                <a:solidFill>
                  <a:srgbClr val="000000"/>
                </a:solidFill>
                <a:latin typeface="Consolas"/>
              </a:rPr>
              <a:t>{ </a:t>
            </a:r>
          </a:p>
          <a:p>
            <a:r>
              <a:rPr lang="en-US" sz="2400" dirty="0">
                <a:solidFill>
                  <a:srgbClr val="000000"/>
                </a:solidFill>
                <a:latin typeface="Consolas"/>
              </a:rPr>
              <a:t>	"</a:t>
            </a:r>
            <a:r>
              <a:rPr lang="en-US" sz="2400" dirty="0" err="1">
                <a:solidFill>
                  <a:srgbClr val="000000"/>
                </a:solidFill>
                <a:latin typeface="Consolas"/>
              </a:rPr>
              <a:t>firstName</a:t>
            </a:r>
            <a:r>
              <a:rPr lang="en-US" sz="2400" dirty="0">
                <a:solidFill>
                  <a:srgbClr val="000000"/>
                </a:solidFill>
                <a:latin typeface="Consolas"/>
              </a:rPr>
              <a:t>": "</a:t>
            </a:r>
            <a:r>
              <a:rPr lang="ru-RU" sz="2400" dirty="0">
                <a:solidFill>
                  <a:srgbClr val="000000"/>
                </a:solidFill>
                <a:latin typeface="Consolas"/>
              </a:rPr>
              <a:t>Порфирий</a:t>
            </a:r>
            <a:r>
              <a:rPr lang="en-US" sz="2400" dirty="0">
                <a:solidFill>
                  <a:srgbClr val="000000"/>
                </a:solidFill>
                <a:latin typeface="Consolas"/>
              </a:rPr>
              <a:t>", </a:t>
            </a:r>
          </a:p>
          <a:p>
            <a:r>
              <a:rPr lang="en-US" sz="2400" dirty="0">
                <a:solidFill>
                  <a:srgbClr val="000000"/>
                </a:solidFill>
                <a:latin typeface="Consolas"/>
              </a:rPr>
              <a:t>	"</a:t>
            </a:r>
            <a:r>
              <a:rPr lang="en-US" sz="2400" dirty="0" err="1">
                <a:solidFill>
                  <a:srgbClr val="000000"/>
                </a:solidFill>
                <a:latin typeface="Consolas"/>
              </a:rPr>
              <a:t>lastName</a:t>
            </a:r>
            <a:r>
              <a:rPr lang="en-US" sz="2400" dirty="0">
                <a:solidFill>
                  <a:srgbClr val="000000"/>
                </a:solidFill>
                <a:latin typeface="Consolas"/>
              </a:rPr>
              <a:t>": "</a:t>
            </a:r>
            <a:r>
              <a:rPr lang="ru-RU" sz="2400" dirty="0">
                <a:solidFill>
                  <a:srgbClr val="000000"/>
                </a:solidFill>
                <a:latin typeface="Consolas"/>
              </a:rPr>
              <a:t>Иванов</a:t>
            </a:r>
            <a:r>
              <a:rPr lang="en-US" sz="2400" dirty="0">
                <a:solidFill>
                  <a:srgbClr val="000000"/>
                </a:solidFill>
                <a:latin typeface="Consolas"/>
              </a:rPr>
              <a:t>", </a:t>
            </a:r>
          </a:p>
          <a:p>
            <a:r>
              <a:rPr lang="en-US" sz="2400" dirty="0">
                <a:solidFill>
                  <a:srgbClr val="000000"/>
                </a:solidFill>
                <a:latin typeface="Consolas"/>
              </a:rPr>
              <a:t>	"alias": null, </a:t>
            </a:r>
          </a:p>
          <a:p>
            <a:r>
              <a:rPr lang="en-US" sz="2400" dirty="0">
                <a:solidFill>
                  <a:srgbClr val="000000"/>
                </a:solidFill>
                <a:latin typeface="Consolas"/>
              </a:rPr>
              <a:t>	"age": 29, </a:t>
            </a:r>
          </a:p>
          <a:p>
            <a:r>
              <a:rPr lang="en-US" sz="2400" dirty="0">
                <a:solidFill>
                  <a:srgbClr val="000000"/>
                </a:solidFill>
                <a:latin typeface="Consolas"/>
              </a:rPr>
              <a:t>	"</a:t>
            </a:r>
            <a:r>
              <a:rPr lang="en-US" sz="2400" dirty="0" err="1">
                <a:solidFill>
                  <a:srgbClr val="000000"/>
                </a:solidFill>
                <a:latin typeface="Consolas"/>
              </a:rPr>
              <a:t>isMale</a:t>
            </a:r>
            <a:r>
              <a:rPr lang="en-US" sz="2400" dirty="0">
                <a:solidFill>
                  <a:srgbClr val="000000"/>
                </a:solidFill>
                <a:latin typeface="Consolas"/>
              </a:rPr>
              <a:t>": true, </a:t>
            </a:r>
          </a:p>
          <a:p>
            <a:r>
              <a:rPr lang="en-US" sz="2400" dirty="0">
                <a:solidFill>
                  <a:srgbClr val="000000"/>
                </a:solidFill>
                <a:latin typeface="Consolas"/>
              </a:rPr>
              <a:t>	"address": </a:t>
            </a:r>
          </a:p>
          <a:p>
            <a:r>
              <a:rPr lang="en-US" sz="2400" dirty="0">
                <a:solidFill>
                  <a:srgbClr val="000000"/>
                </a:solidFill>
                <a:latin typeface="Consolas"/>
              </a:rPr>
              <a:t>	{ </a:t>
            </a:r>
          </a:p>
          <a:p>
            <a:r>
              <a:rPr lang="en-US" sz="2400" dirty="0">
                <a:solidFill>
                  <a:srgbClr val="000000"/>
                </a:solidFill>
                <a:latin typeface="Consolas"/>
              </a:rPr>
              <a:t>		"street": "</a:t>
            </a:r>
            <a:r>
              <a:rPr lang="ru-RU" sz="2400" dirty="0" err="1">
                <a:solidFill>
                  <a:srgbClr val="000000"/>
                </a:solidFill>
                <a:latin typeface="Consolas"/>
              </a:rPr>
              <a:t>М.Арнаутская</a:t>
            </a:r>
            <a:r>
              <a:rPr lang="en-US" sz="2400" dirty="0">
                <a:solidFill>
                  <a:srgbClr val="000000"/>
                </a:solidFill>
                <a:latin typeface="Consolas"/>
              </a:rPr>
              <a:t>", </a:t>
            </a:r>
          </a:p>
          <a:p>
            <a:r>
              <a:rPr lang="en-US" sz="2400" dirty="0">
                <a:solidFill>
                  <a:srgbClr val="000000"/>
                </a:solidFill>
                <a:latin typeface="Consolas"/>
              </a:rPr>
              <a:t>		"city": "</a:t>
            </a:r>
            <a:r>
              <a:rPr lang="ru-RU" sz="2400" dirty="0">
                <a:solidFill>
                  <a:srgbClr val="000000"/>
                </a:solidFill>
                <a:latin typeface="Consolas"/>
              </a:rPr>
              <a:t>Одесса</a:t>
            </a:r>
            <a:r>
              <a:rPr lang="en-US" sz="2400" dirty="0">
                <a:solidFill>
                  <a:srgbClr val="000000"/>
                </a:solidFill>
                <a:latin typeface="Consolas"/>
              </a:rPr>
              <a:t>", </a:t>
            </a:r>
          </a:p>
          <a:p>
            <a:r>
              <a:rPr lang="en-US" sz="2400" dirty="0">
                <a:solidFill>
                  <a:srgbClr val="000000"/>
                </a:solidFill>
                <a:latin typeface="Consolas"/>
              </a:rPr>
              <a:t>		"</a:t>
            </a:r>
            <a:r>
              <a:rPr lang="en-US" sz="2400" dirty="0" err="1">
                <a:solidFill>
                  <a:srgbClr val="000000"/>
                </a:solidFill>
                <a:latin typeface="Consolas"/>
              </a:rPr>
              <a:t>i</a:t>
            </a:r>
            <a:r>
              <a:rPr lang="en-GB" sz="2400" dirty="0">
                <a:solidFill>
                  <a:srgbClr val="000000"/>
                </a:solidFill>
                <a:latin typeface="Consolas"/>
              </a:rPr>
              <a:t>n</a:t>
            </a:r>
            <a:r>
              <a:rPr lang="en-US" sz="2400" dirty="0" err="1">
                <a:solidFill>
                  <a:srgbClr val="000000"/>
                </a:solidFill>
                <a:latin typeface="Consolas"/>
              </a:rPr>
              <a:t>dex</a:t>
            </a:r>
            <a:r>
              <a:rPr lang="en-US" sz="2400" dirty="0">
                <a:solidFill>
                  <a:srgbClr val="000000"/>
                </a:solidFill>
                <a:latin typeface="Consolas"/>
              </a:rPr>
              <a:t>": "012345" </a:t>
            </a:r>
          </a:p>
          <a:p>
            <a:r>
              <a:rPr lang="en-GB" sz="2400" dirty="0">
                <a:solidFill>
                  <a:srgbClr val="000000"/>
                </a:solidFill>
                <a:latin typeface="Consolas"/>
              </a:rPr>
              <a:t>	</a:t>
            </a:r>
            <a:r>
              <a:rPr lang="ru-RU" sz="2400" dirty="0">
                <a:solidFill>
                  <a:srgbClr val="000000"/>
                </a:solidFill>
                <a:latin typeface="Consolas"/>
              </a:rPr>
              <a:t>} </a:t>
            </a:r>
          </a:p>
          <a:p>
            <a:r>
              <a:rPr lang="ru-RU" sz="2400" dirty="0">
                <a:solidFill>
                  <a:srgbClr val="000000"/>
                </a:solidFill>
                <a:latin typeface="Consolas"/>
              </a:rPr>
              <a:t>} </a:t>
            </a:r>
          </a:p>
        </p:txBody>
      </p:sp>
    </p:spTree>
    <p:extLst>
      <p:ext uri="{BB962C8B-B14F-4D97-AF65-F5344CB8AC3E}">
        <p14:creationId xmlns:p14="http://schemas.microsoft.com/office/powerpoint/2010/main" val="19472880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5" grpId="1"/>
      <p:bldP spid="7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860429" y="963470"/>
            <a:ext cx="854612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>
                <a:latin typeface="Consolas" panose="020B0609020204030204" pitchFamily="49" charset="0"/>
              </a:rPr>
              <a:t>["hi", {"name": </a:t>
            </a:r>
            <a:r>
              <a:rPr lang="en-US" sz="2400" dirty="0">
                <a:solidFill>
                  <a:srgbClr val="000000"/>
                </a:solidFill>
                <a:latin typeface="Consolas"/>
              </a:rPr>
              <a:t>"</a:t>
            </a:r>
            <a:r>
              <a:rPr lang="ru-RU" sz="2400" dirty="0">
                <a:solidFill>
                  <a:srgbClr val="000000"/>
                </a:solidFill>
                <a:latin typeface="Consolas"/>
              </a:rPr>
              <a:t>Порфирий Иванов</a:t>
            </a:r>
            <a:r>
              <a:rPr lang="en-US" sz="2400" dirty="0">
                <a:latin typeface="Consolas" panose="020B0609020204030204" pitchFamily="49" charset="0"/>
              </a:rPr>
              <a:t>"}, null, 125] 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353581" y="559750"/>
            <a:ext cx="226645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/>
              <a:t>Массив </a:t>
            </a:r>
            <a:r>
              <a:rPr lang="en-US" sz="2800" dirty="0"/>
              <a:t>JSON </a:t>
            </a:r>
            <a:endParaRPr lang="ru-RU" sz="28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250831" y="1808093"/>
            <a:ext cx="10328031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>
                <a:solidFill>
                  <a:srgbClr val="000000"/>
                </a:solidFill>
                <a:latin typeface="Consolas"/>
              </a:rPr>
              <a:t>{ </a:t>
            </a:r>
          </a:p>
          <a:p>
            <a:r>
              <a:rPr lang="en-US" sz="2400" dirty="0">
                <a:solidFill>
                  <a:srgbClr val="000000"/>
                </a:solidFill>
                <a:latin typeface="Consolas"/>
              </a:rPr>
              <a:t>	"</a:t>
            </a:r>
            <a:r>
              <a:rPr lang="en-US" sz="2400" dirty="0" err="1">
                <a:solidFill>
                  <a:srgbClr val="000000"/>
                </a:solidFill>
                <a:latin typeface="Consolas"/>
              </a:rPr>
              <a:t>firstName</a:t>
            </a:r>
            <a:r>
              <a:rPr lang="en-US" sz="2400" dirty="0">
                <a:solidFill>
                  <a:srgbClr val="000000"/>
                </a:solidFill>
                <a:latin typeface="Consolas"/>
              </a:rPr>
              <a:t>": "</a:t>
            </a:r>
            <a:r>
              <a:rPr lang="ru-RU" sz="2400" dirty="0">
                <a:solidFill>
                  <a:srgbClr val="000000"/>
                </a:solidFill>
                <a:latin typeface="Consolas"/>
              </a:rPr>
              <a:t>Порфирий</a:t>
            </a:r>
            <a:r>
              <a:rPr lang="en-US" sz="2400" dirty="0">
                <a:solidFill>
                  <a:srgbClr val="000000"/>
                </a:solidFill>
                <a:latin typeface="Consolas"/>
              </a:rPr>
              <a:t>", </a:t>
            </a:r>
          </a:p>
          <a:p>
            <a:r>
              <a:rPr lang="en-US" sz="2400" dirty="0">
                <a:solidFill>
                  <a:srgbClr val="000000"/>
                </a:solidFill>
                <a:latin typeface="Consolas"/>
              </a:rPr>
              <a:t>	"</a:t>
            </a:r>
            <a:r>
              <a:rPr lang="en-US" sz="2400" dirty="0" err="1">
                <a:solidFill>
                  <a:srgbClr val="000000"/>
                </a:solidFill>
                <a:latin typeface="Consolas"/>
              </a:rPr>
              <a:t>lastName</a:t>
            </a:r>
            <a:r>
              <a:rPr lang="en-US" sz="2400" dirty="0">
                <a:solidFill>
                  <a:srgbClr val="000000"/>
                </a:solidFill>
                <a:latin typeface="Consolas"/>
              </a:rPr>
              <a:t>": "</a:t>
            </a:r>
            <a:r>
              <a:rPr lang="ru-RU" sz="2400" dirty="0">
                <a:solidFill>
                  <a:srgbClr val="000000"/>
                </a:solidFill>
                <a:latin typeface="Consolas"/>
              </a:rPr>
              <a:t>Иванов</a:t>
            </a:r>
            <a:r>
              <a:rPr lang="en-US" sz="2400" dirty="0">
                <a:solidFill>
                  <a:srgbClr val="000000"/>
                </a:solidFill>
                <a:latin typeface="Consolas"/>
              </a:rPr>
              <a:t>", </a:t>
            </a:r>
          </a:p>
          <a:p>
            <a:r>
              <a:rPr lang="en-US" sz="2400" dirty="0">
                <a:solidFill>
                  <a:srgbClr val="000000"/>
                </a:solidFill>
                <a:latin typeface="Consolas"/>
              </a:rPr>
              <a:t>	"cars": [ </a:t>
            </a:r>
          </a:p>
          <a:p>
            <a:r>
              <a:rPr lang="en-US" sz="2400" dirty="0">
                <a:solidFill>
                  <a:srgbClr val="000000"/>
                </a:solidFill>
                <a:latin typeface="Consolas"/>
              </a:rPr>
              <a:t>	{"make": "Ford", "model": "F150", "year": 20</a:t>
            </a:r>
            <a:r>
              <a:rPr lang="ru-RU" sz="2400" dirty="0">
                <a:solidFill>
                  <a:srgbClr val="000000"/>
                </a:solidFill>
                <a:latin typeface="Consolas"/>
              </a:rPr>
              <a:t>16</a:t>
            </a:r>
            <a:r>
              <a:rPr lang="en-US" sz="2400" dirty="0">
                <a:solidFill>
                  <a:srgbClr val="000000"/>
                </a:solidFill>
                <a:latin typeface="Consolas"/>
              </a:rPr>
              <a:t>}, </a:t>
            </a:r>
          </a:p>
          <a:p>
            <a:r>
              <a:rPr lang="en-US" sz="2400" dirty="0">
                <a:solidFill>
                  <a:srgbClr val="000000"/>
                </a:solidFill>
                <a:latin typeface="Consolas"/>
              </a:rPr>
              <a:t>	{"make": "Subaru", "model": "BRZ", "year": 20</a:t>
            </a:r>
            <a:r>
              <a:rPr lang="ru-RU" sz="2400" dirty="0">
                <a:solidFill>
                  <a:srgbClr val="000000"/>
                </a:solidFill>
                <a:latin typeface="Consolas"/>
              </a:rPr>
              <a:t>20</a:t>
            </a:r>
            <a:r>
              <a:rPr lang="en-US" sz="2400" dirty="0">
                <a:solidFill>
                  <a:srgbClr val="000000"/>
                </a:solidFill>
                <a:latin typeface="Consolas"/>
              </a:rPr>
              <a:t>},</a:t>
            </a:r>
            <a:r>
              <a:rPr lang="ru-RU" sz="2400" dirty="0">
                <a:solidFill>
                  <a:srgbClr val="000000"/>
                </a:solidFill>
                <a:latin typeface="Consolas"/>
              </a:rPr>
              <a:t>], </a:t>
            </a:r>
          </a:p>
          <a:p>
            <a:r>
              <a:rPr lang="en-US" sz="2400" dirty="0">
                <a:solidFill>
                  <a:srgbClr val="000000"/>
                </a:solidFill>
                <a:latin typeface="Consolas"/>
              </a:rPr>
              <a:t>	"children": [] </a:t>
            </a:r>
          </a:p>
          <a:p>
            <a:r>
              <a:rPr lang="ru-RU" sz="2400" dirty="0">
                <a:solidFill>
                  <a:srgbClr val="000000"/>
                </a:solidFill>
                <a:latin typeface="Consolas"/>
              </a:rPr>
              <a:t>} </a:t>
            </a:r>
            <a:endParaRPr lang="ru-RU" sz="24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166010" y="5309774"/>
            <a:ext cx="863802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>
                <a:solidFill>
                  <a:srgbClr val="000000"/>
                </a:solidFill>
                <a:latin typeface="Consolas"/>
              </a:rPr>
              <a:t>{"</a:t>
            </a:r>
            <a:r>
              <a:rPr lang="en-US" sz="2400" dirty="0" err="1">
                <a:solidFill>
                  <a:srgbClr val="000000"/>
                </a:solidFill>
                <a:latin typeface="Consolas"/>
              </a:rPr>
              <a:t>firstName</a:t>
            </a:r>
            <a:r>
              <a:rPr lang="en-US" sz="2400" dirty="0">
                <a:solidFill>
                  <a:srgbClr val="000000"/>
                </a:solidFill>
                <a:latin typeface="Consolas"/>
              </a:rPr>
              <a:t>": "</a:t>
            </a:r>
            <a:r>
              <a:rPr lang="ru-RU" sz="2400" dirty="0">
                <a:solidFill>
                  <a:srgbClr val="000000"/>
                </a:solidFill>
                <a:latin typeface="Consolas"/>
              </a:rPr>
              <a:t>Порфирий</a:t>
            </a:r>
            <a:r>
              <a:rPr lang="en-US" sz="2400" dirty="0">
                <a:solidFill>
                  <a:srgbClr val="000000"/>
                </a:solidFill>
                <a:latin typeface="Consolas"/>
              </a:rPr>
              <a:t>", "</a:t>
            </a:r>
            <a:r>
              <a:rPr lang="en-US" sz="2400" dirty="0" err="1">
                <a:solidFill>
                  <a:srgbClr val="000000"/>
                </a:solidFill>
                <a:latin typeface="Consolas"/>
              </a:rPr>
              <a:t>lastName</a:t>
            </a:r>
            <a:r>
              <a:rPr lang="en-US" sz="2400" dirty="0">
                <a:solidFill>
                  <a:srgbClr val="000000"/>
                </a:solidFill>
                <a:latin typeface="Consolas"/>
              </a:rPr>
              <a:t>": "</a:t>
            </a:r>
            <a:r>
              <a:rPr lang="ru-RU" sz="2400" dirty="0">
                <a:solidFill>
                  <a:srgbClr val="000000"/>
                </a:solidFill>
                <a:latin typeface="Consolas"/>
              </a:rPr>
              <a:t>Иванов</a:t>
            </a:r>
            <a:r>
              <a:rPr lang="en-US" sz="2400" dirty="0">
                <a:solidFill>
                  <a:srgbClr val="000000"/>
                </a:solidFill>
                <a:latin typeface="Consolas"/>
              </a:rPr>
              <a:t>"} </a:t>
            </a:r>
          </a:p>
          <a:p>
            <a:r>
              <a:rPr lang="en-US" sz="2400" dirty="0">
                <a:solidFill>
                  <a:srgbClr val="000000"/>
                </a:solidFill>
                <a:latin typeface="Consolas"/>
              </a:rPr>
              <a:t>{"</a:t>
            </a:r>
            <a:r>
              <a:rPr lang="en-US" sz="2400" dirty="0" err="1">
                <a:solidFill>
                  <a:srgbClr val="000000"/>
                </a:solidFill>
                <a:latin typeface="Consolas"/>
              </a:rPr>
              <a:t>lastName</a:t>
            </a:r>
            <a:r>
              <a:rPr lang="en-US" sz="2400" dirty="0">
                <a:solidFill>
                  <a:srgbClr val="000000"/>
                </a:solidFill>
                <a:latin typeface="Consolas"/>
              </a:rPr>
              <a:t>": "</a:t>
            </a:r>
            <a:r>
              <a:rPr lang="ru-RU" sz="2400" dirty="0">
                <a:solidFill>
                  <a:srgbClr val="000000"/>
                </a:solidFill>
                <a:latin typeface="Consolas"/>
              </a:rPr>
              <a:t>Иванов</a:t>
            </a:r>
            <a:r>
              <a:rPr lang="en-US" sz="2400" dirty="0">
                <a:solidFill>
                  <a:srgbClr val="000000"/>
                </a:solidFill>
                <a:latin typeface="Consolas"/>
              </a:rPr>
              <a:t>", "</a:t>
            </a:r>
            <a:r>
              <a:rPr lang="en-US" sz="2400" dirty="0" err="1">
                <a:solidFill>
                  <a:srgbClr val="000000"/>
                </a:solidFill>
                <a:latin typeface="Consolas"/>
              </a:rPr>
              <a:t>firstName</a:t>
            </a:r>
            <a:r>
              <a:rPr lang="en-US" sz="2400" dirty="0">
                <a:solidFill>
                  <a:srgbClr val="000000"/>
                </a:solidFill>
                <a:latin typeface="Consolas"/>
              </a:rPr>
              <a:t>": "</a:t>
            </a:r>
            <a:r>
              <a:rPr lang="ru-RU" sz="2400" dirty="0">
                <a:solidFill>
                  <a:srgbClr val="000000"/>
                </a:solidFill>
                <a:latin typeface="Consolas"/>
              </a:rPr>
              <a:t>Порфирий</a:t>
            </a:r>
            <a:r>
              <a:rPr lang="en-US" sz="2400" dirty="0">
                <a:solidFill>
                  <a:srgbClr val="000000"/>
                </a:solidFill>
                <a:latin typeface="Consolas"/>
              </a:rPr>
              <a:t>"} </a:t>
            </a:r>
            <a:endParaRPr lang="ru-RU" sz="24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8264322" y="5494439"/>
            <a:ext cx="392767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dirty="0">
                <a:solidFill>
                  <a:schemeClr val="accent6">
                    <a:lumMod val="75000"/>
                  </a:schemeClr>
                </a:solidFill>
              </a:rPr>
              <a:t>объекты </a:t>
            </a:r>
            <a:r>
              <a:rPr lang="en-US" sz="2400" dirty="0">
                <a:solidFill>
                  <a:schemeClr val="accent6">
                    <a:lumMod val="75000"/>
                  </a:schemeClr>
                </a:solidFill>
              </a:rPr>
              <a:t>JSON </a:t>
            </a:r>
            <a:r>
              <a:rPr lang="ru-RU" sz="2400" dirty="0">
                <a:solidFill>
                  <a:schemeClr val="accent6">
                    <a:lumMod val="75000"/>
                  </a:schemeClr>
                </a:solidFill>
              </a:rPr>
              <a:t>эквивалентны</a:t>
            </a:r>
          </a:p>
        </p:txBody>
      </p:sp>
    </p:spTree>
    <p:extLst>
      <p:ext uri="{BB962C8B-B14F-4D97-AF65-F5344CB8AC3E}">
        <p14:creationId xmlns:p14="http://schemas.microsoft.com/office/powerpoint/2010/main" val="1829722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  <p:bldP spid="5" grpId="0"/>
      <p:bldP spid="6" grpId="0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3610</TotalTime>
  <Words>2320</Words>
  <Application>Microsoft Office PowerPoint</Application>
  <PresentationFormat>Широкоэкранный</PresentationFormat>
  <Paragraphs>197</Paragraphs>
  <Slides>26</Slides>
  <Notes>2</Notes>
  <HiddenSlides>3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26</vt:i4>
      </vt:variant>
    </vt:vector>
  </HeadingPairs>
  <TitlesOfParts>
    <vt:vector size="32" baseType="lpstr">
      <vt:lpstr>Arial</vt:lpstr>
      <vt:lpstr>Calibri</vt:lpstr>
      <vt:lpstr>Calibri Light</vt:lpstr>
      <vt:lpstr>Consolas</vt:lpstr>
      <vt:lpstr>inherit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</dc:creator>
  <cp:lastModifiedBy>Kolyan</cp:lastModifiedBy>
  <cp:revision>45</cp:revision>
  <dcterms:created xsi:type="dcterms:W3CDTF">2022-02-16T10:31:33Z</dcterms:created>
  <dcterms:modified xsi:type="dcterms:W3CDTF">2022-02-23T20:07:21Z</dcterms:modified>
</cp:coreProperties>
</file>