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1565D-2D86-4730-84BF-9AF8721EB1F9}" type="datetimeFigureOut">
              <a:rPr lang="ru-RU" smtClean="0"/>
              <a:pPr/>
              <a:t>27.02.2018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E1384-ECC9-440B-95B3-4C4F88F9D7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1565D-2D86-4730-84BF-9AF8721EB1F9}" type="datetimeFigureOut">
              <a:rPr lang="ru-RU" smtClean="0"/>
              <a:pPr/>
              <a:t>27.02.2018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E1384-ECC9-440B-95B3-4C4F88F9D7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1565D-2D86-4730-84BF-9AF8721EB1F9}" type="datetimeFigureOut">
              <a:rPr lang="ru-RU" smtClean="0"/>
              <a:pPr/>
              <a:t>27.02.2018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E1384-ECC9-440B-95B3-4C4F88F9D7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1565D-2D86-4730-84BF-9AF8721EB1F9}" type="datetimeFigureOut">
              <a:rPr lang="ru-RU" smtClean="0"/>
              <a:pPr/>
              <a:t>27.02.2018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E1384-ECC9-440B-95B3-4C4F88F9D7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1565D-2D86-4730-84BF-9AF8721EB1F9}" type="datetimeFigureOut">
              <a:rPr lang="ru-RU" smtClean="0"/>
              <a:pPr/>
              <a:t>27.02.2018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E1384-ECC9-440B-95B3-4C4F88F9D7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1565D-2D86-4730-84BF-9AF8721EB1F9}" type="datetimeFigureOut">
              <a:rPr lang="ru-RU" smtClean="0"/>
              <a:pPr/>
              <a:t>27.02.2018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E1384-ECC9-440B-95B3-4C4F88F9D7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1565D-2D86-4730-84BF-9AF8721EB1F9}" type="datetimeFigureOut">
              <a:rPr lang="ru-RU" smtClean="0"/>
              <a:pPr/>
              <a:t>27.02.2018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E1384-ECC9-440B-95B3-4C4F88F9D7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1565D-2D86-4730-84BF-9AF8721EB1F9}" type="datetimeFigureOut">
              <a:rPr lang="ru-RU" smtClean="0"/>
              <a:pPr/>
              <a:t>27.02.2018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E1384-ECC9-440B-95B3-4C4F88F9D7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1565D-2D86-4730-84BF-9AF8721EB1F9}" type="datetimeFigureOut">
              <a:rPr lang="ru-RU" smtClean="0"/>
              <a:pPr/>
              <a:t>27.02.2018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E1384-ECC9-440B-95B3-4C4F88F9D7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1565D-2D86-4730-84BF-9AF8721EB1F9}" type="datetimeFigureOut">
              <a:rPr lang="ru-RU" smtClean="0"/>
              <a:pPr/>
              <a:t>27.02.2018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E1384-ECC9-440B-95B3-4C4F88F9D7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1565D-2D86-4730-84BF-9AF8721EB1F9}" type="datetimeFigureOut">
              <a:rPr lang="ru-RU" smtClean="0"/>
              <a:pPr/>
              <a:t>27.02.2018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E1384-ECC9-440B-95B3-4C4F88F9D7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31565D-2D86-4730-84BF-9AF8721EB1F9}" type="datetimeFigureOut">
              <a:rPr lang="ru-RU" smtClean="0"/>
              <a:pPr/>
              <a:t>27.02.2018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AE1384-ECC9-440B-95B3-4C4F88F9D79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Лекция  5. Стандарты IEEE 802.11</a:t>
            </a:r>
            <a:br>
              <a:rPr lang="ru-RU" b="1" dirty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3" algn="ctr" rtl="0">
              <a:spcBef>
                <a:spcPct val="0"/>
              </a:spcBef>
            </a:pPr>
            <a:r>
              <a:rPr lang="ru-RU" sz="2800" b="1" dirty="0"/>
              <a:t>IEEE 802.11b</a:t>
            </a:r>
            <a:r>
              <a:rPr lang="ru-RU" sz="1100" dirty="0"/>
              <a:t/>
            </a:r>
            <a:br>
              <a:rPr lang="ru-RU" sz="1100" dirty="0"/>
            </a:br>
            <a:endParaRPr lang="ru-RU" dirty="0"/>
          </a:p>
        </p:txBody>
      </p:sp>
      <p:pic>
        <p:nvPicPr>
          <p:cNvPr id="4" name="image30.pn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71472" y="1357298"/>
            <a:ext cx="8143932" cy="3429024"/>
          </a:xfrm>
          <a:prstGeom prst="rect">
            <a:avLst/>
          </a:prstGeom>
          <a:ln/>
        </p:spPr>
      </p:pic>
      <p:sp>
        <p:nvSpPr>
          <p:cNvPr id="5" name="Прямоугольник 4"/>
          <p:cNvSpPr/>
          <p:nvPr/>
        </p:nvSpPr>
        <p:spPr>
          <a:xfrm>
            <a:off x="2143108" y="514351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Структура кадров сети IEEE 802.11b физического уровня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285728"/>
            <a:ext cx="8229600" cy="1143000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В стандарте IEEE 802.11b предусмотрено два типа заголовков: длинный и короткий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286124"/>
            <a:ext cx="8229600" cy="2840039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image33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928662" y="1214422"/>
            <a:ext cx="7643866" cy="2071702"/>
          </a:xfrm>
          <a:prstGeom prst="rect">
            <a:avLst/>
          </a:prstGeom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071534" y="1285859"/>
          <a:ext cx="7358117" cy="4071966"/>
        </p:xfrm>
        <a:graphic>
          <a:graphicData uri="http://schemas.openxmlformats.org/drawingml/2006/table">
            <a:tbl>
              <a:tblPr/>
              <a:tblGrid>
                <a:gridCol w="1683097"/>
                <a:gridCol w="708019"/>
                <a:gridCol w="708019"/>
                <a:gridCol w="708019"/>
                <a:gridCol w="708019"/>
                <a:gridCol w="708019"/>
                <a:gridCol w="708019"/>
                <a:gridCol w="708019"/>
                <a:gridCol w="718887"/>
              </a:tblGrid>
              <a:tr h="1017991">
                <a:tc gridSpan="9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Последовательность 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чипов ССК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179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(b2,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bЗ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)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С1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С2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С3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С4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С5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С6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С7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С8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</a:tr>
              <a:tr h="5089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00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j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1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j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-1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j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1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-1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1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</a:tr>
              <a:tr h="5089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01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-j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-1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-j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1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j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1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-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j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1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</a:tr>
              <a:tr h="5089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10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-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j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1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-j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-1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-j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1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j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1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</a:tr>
              <a:tr h="5089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11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j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-1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j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1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-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j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1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j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1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8" y="1142986"/>
          <a:ext cx="8501123" cy="4143400"/>
        </p:xfrm>
        <a:graphic>
          <a:graphicData uri="http://schemas.openxmlformats.org/drawingml/2006/table">
            <a:tbl>
              <a:tblPr/>
              <a:tblGrid>
                <a:gridCol w="783586"/>
                <a:gridCol w="3736576"/>
                <a:gridCol w="3980961"/>
              </a:tblGrid>
              <a:tr h="591914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Поворот фазы при модуляции ССК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838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(b0,b1)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Изменение фазы четных символов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Изменение фазы нечетных символов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5919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00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0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000000"/>
                        </a:solidFill>
                        <a:latin typeface="Tahoma"/>
                        <a:ea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</a:tr>
              <a:tr h="5919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01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    /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-    /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2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</a:tr>
              <a:tr h="5919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11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>
                        <a:solidFill>
                          <a:srgbClr val="000000"/>
                        </a:solidFill>
                        <a:latin typeface="Tahoma"/>
                        <a:ea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0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</a:tr>
              <a:tr h="5919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10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-   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/2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   /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</a:tr>
            </a:tbl>
          </a:graphicData>
        </a:graphic>
      </p:graphicFrame>
      <p:pic>
        <p:nvPicPr>
          <p:cNvPr id="25606" name="image3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76200" cy="171450"/>
          </a:xfrm>
          <a:prstGeom prst="rect">
            <a:avLst/>
          </a:prstGeom>
          <a:noFill/>
        </p:spPr>
      </p:pic>
      <p:pic>
        <p:nvPicPr>
          <p:cNvPr id="25605" name="image35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76200" cy="171450"/>
          </a:xfrm>
          <a:prstGeom prst="rect">
            <a:avLst/>
          </a:prstGeom>
          <a:noFill/>
        </p:spPr>
      </p:pic>
      <p:pic>
        <p:nvPicPr>
          <p:cNvPr id="25604" name="image34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76200" cy="171450"/>
          </a:xfrm>
          <a:prstGeom prst="rect">
            <a:avLst/>
          </a:prstGeom>
          <a:noFill/>
        </p:spPr>
      </p:pic>
      <p:pic>
        <p:nvPicPr>
          <p:cNvPr id="25603" name="image38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76200" cy="171450"/>
          </a:xfrm>
          <a:prstGeom prst="rect">
            <a:avLst/>
          </a:prstGeom>
          <a:noFill/>
        </p:spPr>
      </p:pic>
      <p:pic>
        <p:nvPicPr>
          <p:cNvPr id="25602" name="image36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76200" cy="171450"/>
          </a:xfrm>
          <a:prstGeom prst="rect">
            <a:avLst/>
          </a:prstGeom>
          <a:noFill/>
        </p:spPr>
      </p:pic>
      <p:pic>
        <p:nvPicPr>
          <p:cNvPr id="25601" name="image37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76200" cy="171450"/>
          </a:xfrm>
          <a:prstGeom prst="rect">
            <a:avLst/>
          </a:prstGeom>
          <a:noFill/>
        </p:spPr>
      </p:pic>
      <p:pic>
        <p:nvPicPr>
          <p:cNvPr id="11" name="image35.png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214414" y="3500438"/>
            <a:ext cx="214314" cy="357190"/>
          </a:xfrm>
          <a:prstGeom prst="rect">
            <a:avLst/>
          </a:prstGeom>
          <a:ln/>
        </p:spPr>
      </p:pic>
      <p:pic>
        <p:nvPicPr>
          <p:cNvPr id="12" name="image35.png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285852" y="4643446"/>
            <a:ext cx="214314" cy="357190"/>
          </a:xfrm>
          <a:prstGeom prst="rect">
            <a:avLst/>
          </a:prstGeom>
          <a:ln/>
        </p:spPr>
      </p:pic>
      <p:pic>
        <p:nvPicPr>
          <p:cNvPr id="13" name="image35.png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5072066" y="3500438"/>
            <a:ext cx="214314" cy="357190"/>
          </a:xfrm>
          <a:prstGeom prst="rect">
            <a:avLst/>
          </a:prstGeom>
          <a:ln/>
        </p:spPr>
      </p:pic>
      <p:pic>
        <p:nvPicPr>
          <p:cNvPr id="14" name="image35.png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929190" y="4643446"/>
            <a:ext cx="214314" cy="357190"/>
          </a:xfrm>
          <a:prstGeom prst="rect">
            <a:avLst/>
          </a:prstGeom>
          <a:ln/>
        </p:spPr>
      </p:pic>
      <p:pic>
        <p:nvPicPr>
          <p:cNvPr id="15" name="image35.png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929190" y="3000372"/>
            <a:ext cx="214314" cy="357190"/>
          </a:xfrm>
          <a:prstGeom prst="rect">
            <a:avLst/>
          </a:prstGeom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39.jp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928662" y="714356"/>
            <a:ext cx="7000924" cy="2286016"/>
          </a:xfrm>
          <a:prstGeom prst="rect">
            <a:avLst/>
          </a:prstGeom>
          <a:ln/>
        </p:spPr>
      </p:pic>
      <p:sp>
        <p:nvSpPr>
          <p:cNvPr id="5" name="Прямоугольник 4"/>
          <p:cNvSpPr/>
          <p:nvPr/>
        </p:nvSpPr>
        <p:spPr>
          <a:xfrm>
            <a:off x="2643174" y="357166"/>
            <a:ext cx="31863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Общая схема </a:t>
            </a:r>
            <a:r>
              <a:rPr lang="ru-RU" dirty="0" err="1" smtClean="0"/>
              <a:t>РВСС-модуляции</a:t>
            </a:r>
            <a:endParaRPr lang="ru-RU" dirty="0"/>
          </a:p>
        </p:txBody>
      </p:sp>
      <p:pic>
        <p:nvPicPr>
          <p:cNvPr id="6" name="image41.jpg"/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357290" y="4143380"/>
            <a:ext cx="6429420" cy="1642280"/>
          </a:xfrm>
          <a:prstGeom prst="rect">
            <a:avLst/>
          </a:prstGeom>
          <a:ln/>
        </p:spPr>
      </p:pic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928662" y="3643314"/>
            <a:ext cx="791191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Сверточное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кодирование с двумя битами кодовой последовательности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42.jp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214414" y="1428736"/>
            <a:ext cx="6572296" cy="3286148"/>
          </a:xfrm>
          <a:prstGeom prst="rect">
            <a:avLst/>
          </a:prstGeom>
          <a:ln/>
        </p:spPr>
      </p:pic>
      <p:sp>
        <p:nvSpPr>
          <p:cNvPr id="5" name="Прямоугольник 4"/>
          <p:cNvSpPr/>
          <p:nvPr/>
        </p:nvSpPr>
        <p:spPr>
          <a:xfrm>
            <a:off x="2000232" y="50004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 err="1" smtClean="0"/>
              <a:t>Сверточное</a:t>
            </a:r>
            <a:r>
              <a:rPr lang="ru-RU" dirty="0" smtClean="0"/>
              <a:t> кодирование с тремя битами кодовой последовательности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8" y="1643053"/>
          <a:ext cx="8643997" cy="3808118"/>
        </p:xfrm>
        <a:graphic>
          <a:graphicData uri="http://schemas.openxmlformats.org/drawingml/2006/table">
            <a:tbl>
              <a:tblPr/>
              <a:tblGrid>
                <a:gridCol w="1368503"/>
                <a:gridCol w="1220209"/>
                <a:gridCol w="1667835"/>
                <a:gridCol w="1666005"/>
                <a:gridCol w="1492996"/>
                <a:gridCol w="1228449"/>
              </a:tblGrid>
              <a:tr h="252414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Параметры 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передатчика стандарта 802.11а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144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Скорость передачи данных (Мбит/с)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Модуляция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Скорость сверточного кодирования</a:t>
                      </a:r>
                      <a:endParaRPr lang="ru-RU" sz="14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Число канальных битов на поднесущую</a:t>
                      </a:r>
                      <a:endParaRPr lang="ru-RU" sz="14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Число канальных битов на символ</a:t>
                      </a:r>
                      <a:endParaRPr lang="ru-RU" sz="14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Число битов данных на символ OFDM</a:t>
                      </a:r>
                      <a:endParaRPr lang="ru-RU" sz="14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524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6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BPSK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1/2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1</a:t>
                      </a:r>
                      <a:endParaRPr lang="ru-RU" sz="14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48</a:t>
                      </a:r>
                      <a:endParaRPr lang="ru-RU" sz="14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24</a:t>
                      </a:r>
                      <a:endParaRPr lang="ru-RU" sz="14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</a:tr>
              <a:tr h="2524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9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BPSK</a:t>
                      </a:r>
                      <a:endParaRPr lang="ru-RU" sz="14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3/4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1</a:t>
                      </a:r>
                      <a:endParaRPr lang="ru-RU" sz="14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48</a:t>
                      </a:r>
                      <a:endParaRPr lang="ru-RU" sz="14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36</a:t>
                      </a:r>
                      <a:endParaRPr lang="ru-RU" sz="14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</a:tr>
              <a:tr h="2524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12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QPSK</a:t>
                      </a:r>
                      <a:endParaRPr lang="ru-RU" sz="14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1/2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2</a:t>
                      </a:r>
                      <a:endParaRPr lang="ru-RU" sz="14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96</a:t>
                      </a:r>
                      <a:endParaRPr lang="ru-RU" sz="14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48</a:t>
                      </a:r>
                      <a:endParaRPr lang="ru-RU" sz="14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</a:tr>
              <a:tr h="2524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18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QPSK</a:t>
                      </a:r>
                      <a:endParaRPr lang="ru-RU" sz="14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3/4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2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96</a:t>
                      </a:r>
                      <a:endParaRPr lang="ru-RU" sz="14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72</a:t>
                      </a:r>
                      <a:endParaRPr lang="ru-RU" sz="14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</a:tr>
              <a:tr h="2524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24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16-QAM</a:t>
                      </a:r>
                      <a:endParaRPr lang="ru-RU" sz="14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1/2</a:t>
                      </a:r>
                      <a:endParaRPr lang="ru-RU" sz="14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4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192</a:t>
                      </a:r>
                      <a:endParaRPr lang="ru-RU" sz="14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96</a:t>
                      </a:r>
                      <a:endParaRPr lang="ru-RU" sz="14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</a:tr>
              <a:tr h="2524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36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16-QAM</a:t>
                      </a:r>
                      <a:endParaRPr lang="ru-RU" sz="14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3/4</a:t>
                      </a:r>
                      <a:endParaRPr lang="ru-RU" sz="14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4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192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144</a:t>
                      </a:r>
                      <a:endParaRPr lang="ru-RU" sz="14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</a:tr>
              <a:tr h="2524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48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64-QAM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2/3</a:t>
                      </a:r>
                      <a:endParaRPr lang="ru-RU" sz="14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6</a:t>
                      </a:r>
                      <a:endParaRPr lang="ru-RU" sz="14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288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192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</a:tr>
              <a:tr h="2524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54</a:t>
                      </a:r>
                      <a:endParaRPr lang="ru-RU" sz="14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64-QAM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3/4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6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288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216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2000232" y="428604"/>
            <a:ext cx="42862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/>
              <a:t>Стандарт IEEE 802.11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43.jp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8596" y="642918"/>
            <a:ext cx="8429684" cy="2286016"/>
          </a:xfrm>
          <a:prstGeom prst="rect">
            <a:avLst/>
          </a:prstGeom>
          <a:ln/>
        </p:spPr>
      </p:pic>
      <p:sp>
        <p:nvSpPr>
          <p:cNvPr id="6" name="Прямоугольник 5"/>
          <p:cNvSpPr/>
          <p:nvPr/>
        </p:nvSpPr>
        <p:spPr>
          <a:xfrm>
            <a:off x="1071538" y="285728"/>
            <a:ext cx="7143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Структура заголовка физического уровня стандарта IEEE 802.11а </a:t>
            </a:r>
            <a:endParaRPr lang="ru-RU" sz="2000" dirty="0"/>
          </a:p>
        </p:txBody>
      </p:sp>
      <p:pic>
        <p:nvPicPr>
          <p:cNvPr id="7" name="image44.jpg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357158" y="3571876"/>
            <a:ext cx="8501122" cy="3286125"/>
          </a:xfrm>
          <a:prstGeom prst="rect">
            <a:avLst/>
          </a:prstGeom>
          <a:ln/>
        </p:spPr>
      </p:pic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0" y="3143248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Функциональная схема трактов приема/передачи стандарта IEEE 802.11а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3" algn="ctr" rtl="0">
              <a:spcBef>
                <a:spcPct val="0"/>
              </a:spcBef>
            </a:pPr>
            <a:r>
              <a:rPr lang="ru-RU" sz="3200" b="1" dirty="0"/>
              <a:t>IEEE 802.11g</a:t>
            </a:r>
            <a:r>
              <a:rPr lang="ru-RU" sz="1100" dirty="0"/>
              <a:t/>
            </a:r>
            <a:br>
              <a:rPr lang="ru-RU" sz="1100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    </a:t>
            </a:r>
            <a:r>
              <a:rPr lang="ru-RU" sz="2800" dirty="0" smtClean="0"/>
              <a:t>Стандарт IEEE 802.11g по сути представляет собой перенесение схемы модуляции OFDM, прекрасно зарекомендовавшей себя в 802.11а, из диапазона 5 ГГц в область 2,4 ГГц при сохранении функциональности устройств стандарта 802.11b. Это возможно, поскольку в стандартах 802.11 ширина одного канала в диапазонах 2,4 и 5 ГГц схожа - 22 МГц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Информация в сетях 802.11 передается кадрами. Каждый информационный кадр включает два основных поля: преамбулу с заголовком и информационное поле </a:t>
            </a:r>
            <a:endParaRPr lang="ru-RU" sz="2000" dirty="0"/>
          </a:p>
        </p:txBody>
      </p:sp>
      <p:pic>
        <p:nvPicPr>
          <p:cNvPr id="4" name="image45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2071670" y="1714488"/>
            <a:ext cx="5000660" cy="4572032"/>
          </a:xfrm>
          <a:prstGeom prst="rect">
            <a:avLst/>
          </a:prstGeom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000792"/>
          </a:xfrm>
        </p:spPr>
        <p:txBody>
          <a:bodyPr>
            <a:normAutofit/>
          </a:bodyPr>
          <a:lstStyle/>
          <a:p>
            <a:r>
              <a:rPr lang="ru-RU" sz="2400" dirty="0"/>
              <a:t>В стандарте IEEE 802.11b благодаря высокой скорости передачи данных (до 11 Мбит/с), практически эквивалентной пропускной способности обычных проводных локальных сетей </a:t>
            </a:r>
            <a:r>
              <a:rPr lang="ru-RU" sz="2400" dirty="0" err="1"/>
              <a:t>Ethernet</a:t>
            </a:r>
            <a:r>
              <a:rPr lang="ru-RU" sz="2400" dirty="0"/>
              <a:t>, а также ориентации на диапазон 2,4 ГГц, этот стандарт завоевал наибольшую популярность у производителей оборудования для беспроводных сетей.</a:t>
            </a:r>
          </a:p>
          <a:p>
            <a:r>
              <a:rPr lang="ru-RU" sz="2400" dirty="0" smtClean="0"/>
              <a:t>Стандарт </a:t>
            </a:r>
            <a:r>
              <a:rPr lang="ru-RU" sz="2400" dirty="0"/>
              <a:t>IEEE 802.11a имеет большую ширину полосы из семейства стандартов 802.11 при скорости передачи данных до 54 Мбит/с</a:t>
            </a:r>
            <a:r>
              <a:rPr lang="ru-RU" sz="2400" dirty="0" smtClean="0"/>
              <a:t>.</a:t>
            </a:r>
            <a:endParaRPr lang="en-US" sz="2400" dirty="0" smtClean="0"/>
          </a:p>
          <a:p>
            <a:r>
              <a:rPr lang="ru-RU" sz="2400" dirty="0"/>
              <a:t>Стандарт IEEE 802.11g является логическим развитием 802.11b и предполагает передачу данных в том же частотном диапазоне.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71472" y="428600"/>
          <a:ext cx="8286808" cy="5643603"/>
        </p:xfrm>
        <a:graphic>
          <a:graphicData uri="http://schemas.openxmlformats.org/drawingml/2006/table">
            <a:tbl>
              <a:tblPr/>
              <a:tblGrid>
                <a:gridCol w="3058872"/>
                <a:gridCol w="3058872"/>
                <a:gridCol w="2169064"/>
              </a:tblGrid>
              <a:tr h="564361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imes New Roman"/>
                        </a:rPr>
                        <a:t>Возможные 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imes New Roman"/>
                        </a:rPr>
                        <a:t>скорости и тип модуляции в спецификации IEEE 802.11g</a:t>
                      </a:r>
                      <a:endParaRPr lang="ru-RU" sz="16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2180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imes New Roman"/>
                        </a:rPr>
                        <a:t>Скорость, Мбит/с</a:t>
                      </a: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imes New Roman"/>
                        </a:rPr>
                        <a:t>Тип модуляции</a:t>
                      </a:r>
                      <a:endParaRPr lang="ru-RU" sz="10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21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imes New Roman"/>
                        </a:rPr>
                        <a:t>Обязательно</a:t>
                      </a: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imes New Roman"/>
                        </a:rPr>
                        <a:t>Допустимо</a:t>
                      </a: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5643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imes New Roman"/>
                        </a:rPr>
                        <a:t>1</a:t>
                      </a: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imes New Roman"/>
                        </a:rPr>
                        <a:t>Последовательность Баркера</a:t>
                      </a: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000000"/>
                        </a:solidFill>
                        <a:latin typeface="Tahoma"/>
                        <a:ea typeface="Tahom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</a:tr>
              <a:tr h="5643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imes New Roman"/>
                        </a:rPr>
                        <a:t>2</a:t>
                      </a: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imes New Roman"/>
                        </a:rPr>
                        <a:t>Последовательность Баркера</a:t>
                      </a: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000000"/>
                        </a:solidFill>
                        <a:latin typeface="Tahoma"/>
                        <a:ea typeface="Tahom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</a:tr>
              <a:tr h="2821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imes New Roman"/>
                        </a:rPr>
                        <a:t>5,5</a:t>
                      </a: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imes New Roman"/>
                        </a:rPr>
                        <a:t>CCK</a:t>
                      </a: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imes New Roman"/>
                        </a:rPr>
                        <a:t>РВСС</a:t>
                      </a: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</a:tr>
              <a:tr h="2821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imes New Roman"/>
                        </a:rPr>
                        <a:t>6</a:t>
                      </a: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imes New Roman"/>
                        </a:rPr>
                        <a:t>OFDM</a:t>
                      </a: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imes New Roman"/>
                        </a:rPr>
                        <a:t>OFDM</a:t>
                      </a: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</a:tr>
              <a:tr h="2821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imes New Roman"/>
                        </a:rPr>
                        <a:t>9</a:t>
                      </a: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000000"/>
                        </a:solidFill>
                        <a:latin typeface="Tahoma"/>
                        <a:ea typeface="Tahom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imes New Roman"/>
                        </a:rPr>
                        <a:t>OFDM, CCK-OFDM</a:t>
                      </a: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</a:tr>
              <a:tr h="2821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imes New Roman"/>
                        </a:rPr>
                        <a:t>11</a:t>
                      </a: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imes New Roman"/>
                        </a:rPr>
                        <a:t>CCK</a:t>
                      </a: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imes New Roman"/>
                        </a:rPr>
                        <a:t>РВСС</a:t>
                      </a: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</a:tr>
              <a:tr h="2821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imes New Roman"/>
                        </a:rPr>
                        <a:t>12</a:t>
                      </a: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imes New Roman"/>
                        </a:rPr>
                        <a:t>OFDM</a:t>
                      </a: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imes New Roman"/>
                        </a:rPr>
                        <a:t>CCK-OFDM</a:t>
                      </a: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</a:tr>
              <a:tr h="2821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imes New Roman"/>
                        </a:rPr>
                        <a:t>18</a:t>
                      </a: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000000"/>
                        </a:solidFill>
                        <a:latin typeface="Tahoma"/>
                        <a:ea typeface="Tahom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imes New Roman"/>
                        </a:rPr>
                        <a:t>OFDM, CCK-OFDM</a:t>
                      </a: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</a:tr>
              <a:tr h="2821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imes New Roman"/>
                        </a:rPr>
                        <a:t>22</a:t>
                      </a: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000000"/>
                        </a:solidFill>
                        <a:latin typeface="Tahoma"/>
                        <a:ea typeface="Tahom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imes New Roman"/>
                        </a:rPr>
                        <a:t>РВСС</a:t>
                      </a: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</a:tr>
              <a:tr h="2821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imes New Roman"/>
                        </a:rPr>
                        <a:t>24</a:t>
                      </a: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imes New Roman"/>
                        </a:rPr>
                        <a:t>OFDM</a:t>
                      </a: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imes New Roman"/>
                        </a:rPr>
                        <a:t>CCK-OFDM</a:t>
                      </a: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</a:tr>
              <a:tr h="2821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imes New Roman"/>
                        </a:rPr>
                        <a:t>33</a:t>
                      </a: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000000"/>
                        </a:solidFill>
                        <a:latin typeface="Tahoma"/>
                        <a:ea typeface="Tahom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imes New Roman"/>
                        </a:rPr>
                        <a:t>РВСС</a:t>
                      </a: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</a:tr>
              <a:tr h="2821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imes New Roman"/>
                        </a:rPr>
                        <a:t>36</a:t>
                      </a: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000000"/>
                        </a:solidFill>
                        <a:latin typeface="Tahoma"/>
                        <a:ea typeface="Tahom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imes New Roman"/>
                        </a:rPr>
                        <a:t>OFDM, CCK-OFDM</a:t>
                      </a: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</a:tr>
              <a:tr h="2821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imes New Roman"/>
                        </a:rPr>
                        <a:t>48</a:t>
                      </a: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000000"/>
                        </a:solidFill>
                        <a:latin typeface="Tahoma"/>
                        <a:ea typeface="Tahom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imes New Roman"/>
                        </a:rPr>
                        <a:t>OFDM, CCK-OFDM</a:t>
                      </a: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</a:tr>
              <a:tr h="2821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imes New Roman"/>
                        </a:rPr>
                        <a:t>54</a:t>
                      </a: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000000"/>
                        </a:solidFill>
                        <a:latin typeface="Tahoma"/>
                        <a:ea typeface="Tahom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imes New Roman"/>
                        </a:rPr>
                        <a:t>OFDM, CCK-OFDM</a:t>
                      </a:r>
                      <a:endParaRPr lang="ru-RU" sz="10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Зависимость скорости передачи от расстояния для различных технологий передачи. Расстояние приведено в процентах, 100% - дальность передачи с модуляцией ССК на скорости 11 Мбит/с </a:t>
            </a:r>
            <a:endParaRPr lang="ru-RU" sz="1800" dirty="0"/>
          </a:p>
        </p:txBody>
      </p:sp>
      <p:pic>
        <p:nvPicPr>
          <p:cNvPr id="4" name="image46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57224" y="1285860"/>
            <a:ext cx="7643866" cy="5286412"/>
          </a:xfrm>
          <a:prstGeom prst="rect">
            <a:avLst/>
          </a:prstGeom>
          <a:ln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ru-RU" sz="3200" b="1" dirty="0"/>
              <a:t>Стандарт 802.11n 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ru-RU" dirty="0" smtClean="0"/>
              <a:t>Увеличение скорости передачи данных; </a:t>
            </a:r>
          </a:p>
          <a:p>
            <a:pPr lvl="0" fontAlgn="base"/>
            <a:r>
              <a:rPr lang="ru-RU" dirty="0" smtClean="0"/>
              <a:t>Увеличение зоны покрытия; </a:t>
            </a:r>
          </a:p>
          <a:p>
            <a:pPr lvl="0" fontAlgn="base"/>
            <a:r>
              <a:rPr lang="ru-RU" dirty="0" smtClean="0"/>
              <a:t>Увеличение надежности передачи сигнала; </a:t>
            </a:r>
          </a:p>
          <a:p>
            <a:pPr lvl="0" fontAlgn="base"/>
            <a:r>
              <a:rPr lang="ru-RU" dirty="0" smtClean="0"/>
              <a:t>Увеличение пропускной способности.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/>
              <a:t>Многоканальный вход/выход (MIMO)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7"/>
            <a:ext cx="8229600" cy="17145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     </a:t>
            </a:r>
            <a:r>
              <a:rPr lang="ru-RU" sz="2400" dirty="0" smtClean="0"/>
              <a:t>С помощью технологии MIMO реализована способность одновременного приема/передачи нескольких потоков данных через несколько антенн, вместо одной. </a:t>
            </a:r>
            <a:endParaRPr lang="ru-RU" sz="2400" dirty="0"/>
          </a:p>
        </p:txBody>
      </p:sp>
      <p:pic>
        <p:nvPicPr>
          <p:cNvPr id="4" name="image13.jp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85786" y="2838450"/>
            <a:ext cx="7572428" cy="2162186"/>
          </a:xfrm>
          <a:prstGeom prst="rect">
            <a:avLst/>
          </a:prstGeom>
          <a:ln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928694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ru-RU" sz="3600" b="1" dirty="0" smtClean="0"/>
              <a:t>Ширина полосы пропускания канала 40 МГц</a:t>
            </a:r>
            <a:r>
              <a:rPr lang="ru-RU" sz="3600" dirty="0" smtClean="0"/>
              <a:t>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image17.jp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85786" y="1142984"/>
            <a:ext cx="7429552" cy="5286412"/>
          </a:xfrm>
          <a:prstGeom prst="rect">
            <a:avLst/>
          </a:prstGeom>
          <a:ln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Режимы работы 802.11n</a:t>
            </a:r>
            <a:r>
              <a:rPr lang="ru-RU" sz="3200" dirty="0" smtClean="0"/>
              <a:t> 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</a:t>
            </a:r>
            <a:r>
              <a:rPr lang="ru-RU" dirty="0" smtClean="0"/>
              <a:t>Существуют три режима работы 802.11n: </a:t>
            </a:r>
            <a:endParaRPr lang="en-US" dirty="0" smtClean="0"/>
          </a:p>
          <a:p>
            <a:r>
              <a:rPr lang="en-US" dirty="0" smtClean="0"/>
              <a:t>     </a:t>
            </a:r>
            <a:r>
              <a:rPr lang="ru-RU" dirty="0" smtClean="0"/>
              <a:t>Режим с высокой пропускной способностью HT (</a:t>
            </a:r>
            <a:r>
              <a:rPr lang="ru-RU" dirty="0" err="1" smtClean="0"/>
              <a:t>High</a:t>
            </a:r>
            <a:r>
              <a:rPr lang="ru-RU" dirty="0" smtClean="0"/>
              <a:t> </a:t>
            </a:r>
            <a:r>
              <a:rPr lang="ru-RU" dirty="0" err="1" smtClean="0"/>
              <a:t>Throughput</a:t>
            </a:r>
            <a:r>
              <a:rPr lang="ru-RU" dirty="0" smtClean="0"/>
              <a:t>) </a:t>
            </a:r>
            <a:endParaRPr lang="en-US" dirty="0" smtClean="0"/>
          </a:p>
          <a:p>
            <a:r>
              <a:rPr lang="en-US" dirty="0" smtClean="0"/>
              <a:t>    </a:t>
            </a:r>
            <a:r>
              <a:rPr lang="ru-RU" dirty="0" smtClean="0"/>
              <a:t>Режим с невысокой пропускной способностью </a:t>
            </a:r>
            <a:r>
              <a:rPr lang="ru-RU" dirty="0" err="1" smtClean="0"/>
              <a:t>Non-HT</a:t>
            </a:r>
            <a:r>
              <a:rPr lang="ru-RU" dirty="0" smtClean="0"/>
              <a:t>  </a:t>
            </a:r>
            <a:endParaRPr lang="en-US" dirty="0" smtClean="0"/>
          </a:p>
          <a:p>
            <a:r>
              <a:rPr lang="en-US" dirty="0" smtClean="0"/>
              <a:t>    </a:t>
            </a:r>
            <a:r>
              <a:rPr lang="ru-RU" dirty="0" smtClean="0"/>
              <a:t>Смешанный режим с высокой пропускной способностью HT </a:t>
            </a:r>
            <a:r>
              <a:rPr lang="ru-RU" dirty="0" err="1" smtClean="0"/>
              <a:t>Mixed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Индекс модуляции и схемы кодирования (MCS) </a:t>
            </a:r>
            <a:endParaRPr lang="ru-RU" sz="3200" dirty="0"/>
          </a:p>
        </p:txBody>
      </p:sp>
      <p:pic>
        <p:nvPicPr>
          <p:cNvPr id="4" name="image18.jp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928662" y="1714488"/>
            <a:ext cx="7429552" cy="4786346"/>
          </a:xfrm>
          <a:prstGeom prst="rect">
            <a:avLst/>
          </a:prstGeom>
          <a:ln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802.11ac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 fontScale="85000" lnSpcReduction="10000"/>
          </a:bodyPr>
          <a:lstStyle/>
          <a:p>
            <a:pPr lvl="0" fontAlgn="base"/>
            <a:r>
              <a:rPr lang="ru-RU" dirty="0" smtClean="0"/>
              <a:t>Каналы шириной 80Mhz и 160Mhz, что позволяет моментально удвоить/учетверить результаты 802.11n.</a:t>
            </a:r>
          </a:p>
          <a:p>
            <a:pPr lvl="0" fontAlgn="base"/>
            <a:r>
              <a:rPr lang="ru-RU" dirty="0" smtClean="0"/>
              <a:t>Максимальное число </a:t>
            </a:r>
            <a:r>
              <a:rPr lang="ru-RU" dirty="0" err="1" smtClean="0"/>
              <a:t>Spatial</a:t>
            </a:r>
            <a:r>
              <a:rPr lang="ru-RU" dirty="0" smtClean="0"/>
              <a:t> </a:t>
            </a:r>
            <a:r>
              <a:rPr lang="ru-RU" dirty="0" err="1" smtClean="0"/>
              <a:t>Streams</a:t>
            </a:r>
            <a:r>
              <a:rPr lang="ru-RU" dirty="0" smtClean="0"/>
              <a:t> увеличили до 8, что позволяет еще раз удвоить скорости по сравнению с </a:t>
            </a:r>
            <a:r>
              <a:rPr lang="ru-RU" dirty="0" err="1" smtClean="0"/>
              <a:t>n</a:t>
            </a:r>
            <a:r>
              <a:rPr lang="ru-RU" dirty="0" smtClean="0"/>
              <a:t>.</a:t>
            </a:r>
          </a:p>
          <a:p>
            <a:r>
              <a:rPr lang="ru-RU" dirty="0" smtClean="0"/>
              <a:t>Оптимизация модуляции и методов передачи пакетов позволяет выжать еще немного ресурса и добиться того, что высокие скорости будут доступны не только в радиусе 4м от точки доступа. </a:t>
            </a:r>
            <a:r>
              <a:rPr lang="en-US" dirty="0" smtClean="0"/>
              <a:t>256-QAM, rate 3/4 and 5/6, added as optional modes (vs. 64-QAM, rate 5/6 maximum in 802.11n).</a:t>
            </a: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    </a:t>
            </a:r>
            <a:r>
              <a:rPr lang="ru-RU" b="1" dirty="0" err="1" smtClean="0"/>
              <a:t>Beamforming</a:t>
            </a:r>
            <a:r>
              <a:rPr lang="ru-RU" dirty="0" smtClean="0"/>
              <a:t> </a:t>
            </a:r>
            <a:r>
              <a:rPr lang="ru-RU" dirty="0" smtClean="0"/>
              <a:t>— возможность динамически менять диаграмму направленности антенн 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smtClean="0"/>
              <a:t>   </a:t>
            </a:r>
            <a:r>
              <a:rPr lang="ru-RU" b="1" dirty="0" smtClean="0"/>
              <a:t>MU-MIMO</a:t>
            </a:r>
            <a:r>
              <a:rPr lang="ru-RU" dirty="0" smtClean="0"/>
              <a:t> </a:t>
            </a:r>
            <a:r>
              <a:rPr lang="ru-RU" dirty="0" smtClean="0"/>
              <a:t>позволяет </a:t>
            </a:r>
            <a:r>
              <a:rPr lang="ru-RU" dirty="0" smtClean="0"/>
              <a:t>разбить «трубу» на несколько «трубок меньшего диаметра» и передавать данные по ним параллельно</a:t>
            </a:r>
            <a:r>
              <a:rPr lang="ru-RU" dirty="0" smtClean="0"/>
              <a:t>.</a:t>
            </a:r>
            <a:endParaRPr lang="en-US" dirty="0" smtClean="0"/>
          </a:p>
          <a:p>
            <a:r>
              <a:rPr lang="en-US" b="1" dirty="0" smtClean="0"/>
              <a:t> </a:t>
            </a:r>
            <a:r>
              <a:rPr lang="en-US" b="1" dirty="0" smtClean="0"/>
              <a:t>   </a:t>
            </a:r>
            <a:r>
              <a:rPr lang="ru-RU" b="1" dirty="0" smtClean="0"/>
              <a:t>Фазированная </a:t>
            </a:r>
            <a:r>
              <a:rPr lang="ru-RU" b="1" dirty="0" smtClean="0"/>
              <a:t>антенная решётка</a:t>
            </a:r>
            <a:r>
              <a:rPr lang="ru-RU" dirty="0" smtClean="0"/>
              <a:t> — тип антенн, в виде группы антенных излучателей, в которых относительные фазы сигналов изменяются комплексно, так, что эффективное излучение антенны усиливается в каком-то одном, желаемом направлении и подавляется во всех остальных направлениях.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</a:t>
            </a: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1142976" y="285728"/>
            <a:ext cx="610859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b="1" dirty="0" smtClean="0">
                <a:solidFill>
                  <a:srgbClr val="00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Т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ехнологии формирования луча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image7.jpg" descr="http://www.thg.ru/network/pochemu_wifi_ploho_rabotaet_i_kak_eto_ispravit_chast_1/images/pochemu_wifi_ploho_rabotaet_13.jp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2000232" y="1071546"/>
            <a:ext cx="4714908" cy="4357718"/>
          </a:xfrm>
          <a:prstGeom prst="rect">
            <a:avLst/>
          </a:prstGeom>
          <a:ln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en-US" sz="3400" dirty="0" smtClean="0"/>
              <a:t>     </a:t>
            </a:r>
            <a:r>
              <a:rPr lang="ru-RU" sz="3400" dirty="0" smtClean="0"/>
              <a:t>Набор </a:t>
            </a:r>
            <a:r>
              <a:rPr lang="ru-RU" sz="3400" dirty="0"/>
              <a:t>стандартов 802.11 определяет целый ряд </a:t>
            </a:r>
            <a:r>
              <a:rPr lang="ru-RU" sz="3400" dirty="0" smtClean="0"/>
              <a:t>технологий реализации </a:t>
            </a:r>
            <a:r>
              <a:rPr lang="ru-RU" sz="3400" dirty="0"/>
              <a:t>физического уровня (</a:t>
            </a:r>
            <a:r>
              <a:rPr lang="ru-RU" sz="3400" dirty="0" err="1"/>
              <a:t>Physical</a:t>
            </a:r>
            <a:r>
              <a:rPr lang="ru-RU" sz="3400" dirty="0"/>
              <a:t> </a:t>
            </a:r>
            <a:r>
              <a:rPr lang="ru-RU" sz="3400" dirty="0" err="1"/>
              <a:t>Layer</a:t>
            </a:r>
            <a:r>
              <a:rPr lang="ru-RU" sz="3400" dirty="0"/>
              <a:t> </a:t>
            </a:r>
            <a:r>
              <a:rPr lang="ru-RU" sz="3400" dirty="0" err="1"/>
              <a:t>Protocol</a:t>
            </a:r>
            <a:r>
              <a:rPr lang="ru-RU" sz="3400" dirty="0"/>
              <a:t> - PHY), которые могут быть использованы подуровнем 802.11 MAC. </a:t>
            </a:r>
            <a:endParaRPr lang="en-US" sz="3400" dirty="0" smtClean="0"/>
          </a:p>
          <a:p>
            <a:pPr algn="just">
              <a:buNone/>
            </a:pPr>
            <a:endParaRPr lang="ru-RU" sz="3400" dirty="0"/>
          </a:p>
          <a:p>
            <a:pPr lvl="0" fontAlgn="base"/>
            <a:r>
              <a:rPr lang="ru-RU" sz="3400" dirty="0"/>
              <a:t>Уровень PHY стандарта 802.11 со скачкообразной перестройкой частоты (FHSS) в диапазоне 2,4 ГГц. </a:t>
            </a:r>
          </a:p>
          <a:p>
            <a:pPr lvl="0" fontAlgn="base"/>
            <a:r>
              <a:rPr lang="ru-RU" sz="3400" dirty="0"/>
              <a:t>Уровень PHY стандарта 802.11 с расширением спектра методом прямой последовательности (DSSS) в диапазоне 2,4 ГГц. </a:t>
            </a:r>
          </a:p>
          <a:p>
            <a:pPr lvl="0" fontAlgn="base"/>
            <a:r>
              <a:rPr lang="ru-RU" sz="3400" dirty="0"/>
              <a:t>Уровень PHY стандарта 802.11b с </a:t>
            </a:r>
            <a:r>
              <a:rPr lang="ru-RU" sz="3400" dirty="0" err="1"/>
              <a:t>комплементарным</a:t>
            </a:r>
            <a:r>
              <a:rPr lang="ru-RU" sz="3400" dirty="0"/>
              <a:t> кодированием в диапазоне 2,4 ГГц. </a:t>
            </a:r>
          </a:p>
          <a:p>
            <a:pPr lvl="0" fontAlgn="base"/>
            <a:r>
              <a:rPr lang="ru-RU" sz="3400" dirty="0"/>
              <a:t>Уровень PHY стандарта 802.11а с ортогональным частотным мультиплексированием (OFDM) в диапазоне 5 ГГц. </a:t>
            </a:r>
          </a:p>
          <a:p>
            <a:pPr lvl="0" fontAlgn="base"/>
            <a:r>
              <a:rPr lang="ru-RU" sz="3400" dirty="0"/>
              <a:t>Расширенный физический уровень (</a:t>
            </a:r>
            <a:r>
              <a:rPr lang="ru-RU" sz="3400" dirty="0" err="1"/>
              <a:t>Extended</a:t>
            </a:r>
            <a:r>
              <a:rPr lang="ru-RU" sz="3400" dirty="0"/>
              <a:t> </a:t>
            </a:r>
            <a:r>
              <a:rPr lang="ru-RU" sz="3400" dirty="0" err="1"/>
              <a:t>Rate</a:t>
            </a:r>
            <a:r>
              <a:rPr lang="ru-RU" sz="3400" dirty="0"/>
              <a:t> </a:t>
            </a:r>
            <a:r>
              <a:rPr lang="ru-RU" sz="3400" dirty="0" err="1"/>
              <a:t>Physical</a:t>
            </a:r>
            <a:r>
              <a:rPr lang="ru-RU" sz="3400" dirty="0"/>
              <a:t> </a:t>
            </a:r>
            <a:r>
              <a:rPr lang="ru-RU" sz="3400" dirty="0" err="1"/>
              <a:t>Layer</a:t>
            </a:r>
            <a:r>
              <a:rPr lang="ru-RU" sz="3400" dirty="0"/>
              <a:t> - ERP) стандарта 802.11g в диапазоне 2,4 ГГц.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      802.11ac </a:t>
            </a:r>
            <a:r>
              <a:rPr lang="ru-RU" dirty="0" smtClean="0"/>
              <a:t>выходит несколькими этапами, названных “волнами”.</a:t>
            </a:r>
          </a:p>
          <a:p>
            <a:pPr lvl="0" fontAlgn="base"/>
            <a:r>
              <a:rPr lang="ru-RU" b="1" dirty="0" err="1" smtClean="0"/>
              <a:t>Wave</a:t>
            </a:r>
            <a:r>
              <a:rPr lang="ru-RU" b="1" dirty="0" smtClean="0"/>
              <a:t> 1</a:t>
            </a:r>
            <a:r>
              <a:rPr lang="ru-RU" dirty="0" smtClean="0"/>
              <a:t> позволяет пробиться за гигабитный барьер «сырой» скорости передачи данных (~1300 теоретических </a:t>
            </a:r>
            <a:r>
              <a:rPr lang="ru-RU" dirty="0" err="1" smtClean="0"/>
              <a:t>Mbps</a:t>
            </a:r>
            <a:r>
              <a:rPr lang="ru-RU" dirty="0" smtClean="0"/>
              <a:t> при 3x3:3 MIMO с шириной канала 80MHz и новой модуляцией 256-QAM). В целом, тот же 802.11n, но быстрее.</a:t>
            </a:r>
          </a:p>
          <a:p>
            <a:pPr lvl="0" fontAlgn="base"/>
            <a:r>
              <a:rPr lang="ru-RU" b="1" dirty="0" err="1" smtClean="0"/>
              <a:t>Wave</a:t>
            </a:r>
            <a:r>
              <a:rPr lang="ru-RU" b="1" dirty="0" smtClean="0"/>
              <a:t> 2</a:t>
            </a:r>
            <a:r>
              <a:rPr lang="ru-RU" dirty="0" smtClean="0"/>
              <a:t> принесет дальнейшие улучшения в плане скорости (4x4:4 MIMO/160MHz ~= 3500Mbps) и емкости – MU-MIMO.</a:t>
            </a:r>
          </a:p>
          <a:p>
            <a:pPr lvl="0" fontAlgn="base"/>
            <a:r>
              <a:rPr lang="ru-RU" b="1" dirty="0" smtClean="0"/>
              <a:t>Последующие волны</a:t>
            </a:r>
            <a:r>
              <a:rPr lang="ru-RU" dirty="0" smtClean="0"/>
              <a:t> могут принести остальные нововведения, считающиеся опциональными или слишком сложными для быстрого внедрения (типа 8x8:8 MIMO). А могут и не принести вообще — немало технологий описанных в стандарте 802.11n так и не были реализованы в реальных продуктах.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b="1" dirty="0" smtClean="0"/>
              <a:t>Возросшая скорость </a:t>
            </a:r>
            <a:r>
              <a:rPr lang="ru-RU" b="1" dirty="0" smtClean="0"/>
              <a:t>передачи</a:t>
            </a:r>
          </a:p>
          <a:p>
            <a:pPr algn="ctr">
              <a:buNone/>
            </a:pPr>
            <a:endParaRPr lang="ru-RU" dirty="0" smtClean="0"/>
          </a:p>
          <a:p>
            <a:pPr lvl="0" fontAlgn="base"/>
            <a:r>
              <a:rPr lang="ru-RU" dirty="0" smtClean="0"/>
              <a:t>При ширине канала </a:t>
            </a:r>
            <a:r>
              <a:rPr lang="ru-RU" b="1" dirty="0" smtClean="0"/>
              <a:t>20MHz</a:t>
            </a:r>
            <a:r>
              <a:rPr lang="ru-RU" dirty="0" smtClean="0"/>
              <a:t>, максимальная скорость на поток составляет </a:t>
            </a:r>
            <a:r>
              <a:rPr lang="ru-RU" b="1" dirty="0" smtClean="0"/>
              <a:t>~87Mbps</a:t>
            </a:r>
            <a:r>
              <a:rPr lang="ru-RU" dirty="0" smtClean="0"/>
              <a:t>, что означает, что при нынешнем ограничении в 3 потока, гигабита нам не видать.</a:t>
            </a:r>
          </a:p>
          <a:p>
            <a:pPr lvl="0" fontAlgn="base"/>
            <a:r>
              <a:rPr lang="ru-RU" dirty="0" smtClean="0"/>
              <a:t>При ширине канала </a:t>
            </a:r>
            <a:r>
              <a:rPr lang="ru-RU" b="1" dirty="0" smtClean="0"/>
              <a:t>40MHz</a:t>
            </a:r>
            <a:r>
              <a:rPr lang="ru-RU" dirty="0" smtClean="0"/>
              <a:t>, максимальная скорость на поток составляет </a:t>
            </a:r>
            <a:r>
              <a:rPr lang="ru-RU" b="1" dirty="0" smtClean="0"/>
              <a:t>~200Mbps</a:t>
            </a:r>
            <a:r>
              <a:rPr lang="ru-RU" dirty="0" smtClean="0"/>
              <a:t>, что означает, что при нынешнем ограничении в 3 потока, гигабита нам не видать. Зато, по сравнению с 802.11n мы ускорились на треть (600/450) просто путем замены железа.</a:t>
            </a:r>
          </a:p>
          <a:p>
            <a:pPr lvl="0" fontAlgn="base"/>
            <a:r>
              <a:rPr lang="ru-RU" dirty="0" smtClean="0"/>
              <a:t>При ширине канала </a:t>
            </a:r>
            <a:r>
              <a:rPr lang="ru-RU" b="1" dirty="0" smtClean="0"/>
              <a:t>80MHz</a:t>
            </a:r>
            <a:r>
              <a:rPr lang="ru-RU" dirty="0" smtClean="0"/>
              <a:t>, максимальная скорость на поток составляет </a:t>
            </a:r>
            <a:r>
              <a:rPr lang="ru-RU" b="1" dirty="0" smtClean="0"/>
              <a:t>~433Mbps</a:t>
            </a:r>
            <a:r>
              <a:rPr lang="ru-RU" dirty="0" smtClean="0"/>
              <a:t>, что означает, что нам нужно задействовать все 3 потока. Это накладывает довольно строгие требования на план покрытия: нужно обеспечить 80MHz-каналы (неперекрывающиеся для соседних ячеек, так что нам нужно минимум 4, а где их найти?), плюс, нужно обеспечить благоприятную среду для трёх пространственных потоков, что не очень просто.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7"/>
            <a:ext cx="8229600" cy="242889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000" dirty="0" smtClean="0"/>
              <a:t>  </a:t>
            </a:r>
            <a:r>
              <a:rPr lang="ru-RU" sz="2400" dirty="0" smtClean="0"/>
              <a:t>Каждый </a:t>
            </a:r>
            <a:r>
              <a:rPr lang="ru-RU" sz="2400" dirty="0"/>
              <a:t>из физических уровней стандарта 802.11 имеет два подуровня:</a:t>
            </a:r>
          </a:p>
          <a:p>
            <a:pPr lvl="0" fontAlgn="base"/>
            <a:r>
              <a:rPr lang="en-US" sz="2400" dirty="0"/>
              <a:t>Physical Layer Convergence Procedure (PLCP). </a:t>
            </a:r>
            <a:r>
              <a:rPr lang="ru-RU" sz="2400" dirty="0"/>
              <a:t>Процедура определения состояния физического уровня. </a:t>
            </a:r>
          </a:p>
          <a:p>
            <a:r>
              <a:rPr lang="ru-RU" sz="2400" dirty="0" err="1"/>
              <a:t>Physical</a:t>
            </a:r>
            <a:r>
              <a:rPr lang="ru-RU" sz="2400" dirty="0"/>
              <a:t> </a:t>
            </a:r>
            <a:r>
              <a:rPr lang="ru-RU" sz="2400" dirty="0" err="1"/>
              <a:t>Medium</a:t>
            </a:r>
            <a:r>
              <a:rPr lang="ru-RU" sz="2400" dirty="0"/>
              <a:t> </a:t>
            </a:r>
            <a:r>
              <a:rPr lang="ru-RU" sz="2400" dirty="0" err="1"/>
              <a:t>Dependent</a:t>
            </a:r>
            <a:r>
              <a:rPr lang="ru-RU" sz="2400" dirty="0"/>
              <a:t> (PMD). Подуровень физического уровня, зависящий от среды передачи.</a:t>
            </a:r>
          </a:p>
        </p:txBody>
      </p:sp>
      <p:pic>
        <p:nvPicPr>
          <p:cNvPr id="4" name="image20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14348" y="2500306"/>
            <a:ext cx="7572428" cy="3571900"/>
          </a:xfrm>
          <a:prstGeom prst="rect">
            <a:avLst/>
          </a:prstGeom>
          <a:ln/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428992" y="6215082"/>
            <a:ext cx="214310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Подуровни уровня PHY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3" algn="ctr" rtl="0">
              <a:spcBef>
                <a:spcPct val="0"/>
              </a:spcBef>
            </a:pPr>
            <a:r>
              <a:rPr lang="ru-RU" sz="3200" b="1" dirty="0" smtClean="0"/>
              <a:t>IEEE 802.11</a:t>
            </a:r>
            <a:r>
              <a:rPr lang="ru-RU" sz="1200" dirty="0" smtClean="0"/>
              <a:t/>
            </a:r>
            <a:br>
              <a:rPr lang="ru-RU" sz="1200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625989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 Исходный стандарт 802.11 определяет три</a:t>
            </a:r>
            <a:r>
              <a:rPr lang="en-US" dirty="0" smtClean="0"/>
              <a:t> </a:t>
            </a:r>
            <a:r>
              <a:rPr lang="ru-RU" dirty="0" smtClean="0"/>
              <a:t>метода передачи на физическом уровне:</a:t>
            </a:r>
            <a:endParaRPr lang="ru-RU" sz="2000" dirty="0" smtClean="0"/>
          </a:p>
          <a:p>
            <a:pPr lvl="0" fontAlgn="base"/>
            <a:r>
              <a:rPr lang="ru-RU" dirty="0" smtClean="0"/>
              <a:t>Передача в диапазоне инфракрасных волн. </a:t>
            </a:r>
            <a:endParaRPr lang="ru-RU" sz="2000" dirty="0" smtClean="0"/>
          </a:p>
          <a:p>
            <a:pPr lvl="0" fontAlgn="base"/>
            <a:r>
              <a:rPr lang="ru-RU" dirty="0" smtClean="0"/>
              <a:t>Технология расширения спектра путем скачкообразной перестройки частоты (FHSS) в диапазоне 2,4 ГГц. </a:t>
            </a:r>
            <a:endParaRPr lang="ru-RU" sz="2000" dirty="0" smtClean="0"/>
          </a:p>
          <a:p>
            <a:pPr lvl="0" fontAlgn="base"/>
            <a:r>
              <a:rPr lang="ru-RU" dirty="0" smtClean="0"/>
              <a:t>Технология широкополосной модуляции с расширением спектра методом прямой последовательности (DSSS) в диапазоне 2,4 ГГц.</a:t>
            </a:r>
            <a:endParaRPr lang="ru-RU" sz="20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2844" y="928672"/>
          <a:ext cx="8858312" cy="4071964"/>
        </p:xfrm>
        <a:graphic>
          <a:graphicData uri="http://schemas.openxmlformats.org/drawingml/2006/table">
            <a:tbl>
              <a:tblPr/>
              <a:tblGrid>
                <a:gridCol w="928694"/>
                <a:gridCol w="7929618"/>
              </a:tblGrid>
              <a:tr h="45244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Схема FHSS для Северной Америки и Европы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048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Набор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Схема скачкообразной перестройки частоты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9048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1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{0,3,6,9,12,15,18,21,24,27,30,33,36,39,42,45,48,51,54,57,60,63,66,69,72,75}</a:t>
                      </a:r>
                      <a:endParaRPr lang="ru-RU" sz="16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</a:tr>
              <a:tr h="9048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2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{1,4,7,10,13,16,19,22,25,28,31,34,37,40,43,46,49,52,55,58,61,64,67,70,73,76}</a:t>
                      </a:r>
                      <a:endParaRPr lang="ru-RU" sz="16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</a:tr>
              <a:tr h="9048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3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{2,5,8,11,14,17,20,23,26,29,32,35,38,41,44,47,50,53,56,59,62,65,68,71,72,77}</a:t>
                      </a:r>
                      <a:endParaRPr lang="ru-RU" sz="16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29.pn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500166" y="285728"/>
            <a:ext cx="6072230" cy="1428760"/>
          </a:xfrm>
          <a:prstGeom prst="rect">
            <a:avLst/>
          </a:prstGeom>
          <a:ln/>
        </p:spPr>
      </p:pic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0" y="1928802"/>
            <a:ext cx="8894871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Преамбула PLCP состоит из двух подполей:</a:t>
            </a:r>
            <a:endParaRPr lang="ru-RU" dirty="0" smtClean="0"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Подполе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Sync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размером 80 бит. Строка, состоящая из чередующихся 0 и 1,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начинается с 0.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Подполе флага начала фрейма (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Start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of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Frame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Delimiter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, SFD) размером 16 бит.</a:t>
            </a: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Состоит из специфической строки 0000 1100 1011 1101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Заголовок фрейма PLCP состоит из трех подполей: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Слово длины служебного элемента данных PLCP (PSDU),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PSDU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Length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Word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(PLW) размером 12 бит.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Сигнальное поле PLCP (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Signaling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Field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PLCP - PSF) размером 4 бит.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HEC (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Header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Error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Check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). Контрольная сумма фрейма.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28.pn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357290" y="571480"/>
            <a:ext cx="6215106" cy="1714512"/>
          </a:xfrm>
          <a:prstGeom prst="rect">
            <a:avLst/>
          </a:prstGeom>
          <a:ln/>
        </p:spPr>
      </p:pic>
      <p:sp>
        <p:nvSpPr>
          <p:cNvPr id="5" name="Прямоугольник 4"/>
          <p:cNvSpPr/>
          <p:nvPr/>
        </p:nvSpPr>
        <p:spPr>
          <a:xfrm>
            <a:off x="2285984" y="2428868"/>
            <a:ext cx="46099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err="1" smtClean="0"/>
              <a:t>Скрэмблированный</a:t>
            </a:r>
            <a:r>
              <a:rPr lang="ru-RU" dirty="0" smtClean="0"/>
              <a:t> PSDU в технологии FHSS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2357430"/>
            <a:ext cx="8229600" cy="376873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sz="1900" dirty="0" smtClean="0"/>
              <a:t>Преамбула PLCP состоит из двух подполей:</a:t>
            </a:r>
          </a:p>
          <a:p>
            <a:pPr lvl="0" fontAlgn="base"/>
            <a:r>
              <a:rPr lang="ru-RU" sz="1900" dirty="0" smtClean="0"/>
              <a:t>Подполе </a:t>
            </a:r>
            <a:r>
              <a:rPr lang="ru-RU" sz="1900" dirty="0" err="1" smtClean="0"/>
              <a:t>Sync</a:t>
            </a:r>
            <a:r>
              <a:rPr lang="ru-RU" sz="1900" dirty="0" smtClean="0"/>
              <a:t> шириной 128 бит, представляющее собой строку, состоящую из единиц. Задача этого подполя - обеспечить синхронизацию для приемной станции. </a:t>
            </a:r>
          </a:p>
          <a:p>
            <a:pPr lvl="0" fontAlgn="base"/>
            <a:r>
              <a:rPr lang="ru-RU" sz="1900" dirty="0" smtClean="0"/>
              <a:t>Подполе SFD шириной 16 бит; в нем содержится специфичная строка ОхF3A0; его задача - обеспечить </a:t>
            </a:r>
            <a:r>
              <a:rPr lang="ru-RU" sz="1900" dirty="0" err="1" smtClean="0"/>
              <a:t>тайминг</a:t>
            </a:r>
            <a:r>
              <a:rPr lang="ru-RU" sz="1900" dirty="0" smtClean="0"/>
              <a:t> (</a:t>
            </a:r>
            <a:r>
              <a:rPr lang="ru-RU" sz="1900" dirty="0" err="1" smtClean="0"/>
              <a:t>timing</a:t>
            </a:r>
            <a:r>
              <a:rPr lang="ru-RU" sz="1900" dirty="0" smtClean="0"/>
              <a:t>) для приемной станции</a:t>
            </a:r>
          </a:p>
          <a:p>
            <a:pPr>
              <a:buNone/>
            </a:pPr>
            <a:r>
              <a:rPr lang="ru-RU" sz="2000" dirty="0" smtClean="0"/>
              <a:t>Заголовок PLCP состоит из четырех подполей:</a:t>
            </a:r>
          </a:p>
          <a:p>
            <a:pPr lvl="0" fontAlgn="base"/>
            <a:r>
              <a:rPr lang="ru-RU" sz="2000" dirty="0" smtClean="0"/>
              <a:t>Подполе </a:t>
            </a:r>
            <a:r>
              <a:rPr lang="ru-RU" sz="2000" dirty="0" err="1" smtClean="0"/>
              <a:t>Signal</a:t>
            </a:r>
            <a:r>
              <a:rPr lang="ru-RU" sz="2000" dirty="0" smtClean="0"/>
              <a:t> шириной 8 бит, указывающее тип модуляции и скорость передачи для данного фрейма. </a:t>
            </a:r>
          </a:p>
          <a:p>
            <a:pPr lvl="0" fontAlgn="base"/>
            <a:r>
              <a:rPr lang="ru-RU" sz="2000" dirty="0" smtClean="0"/>
              <a:t>Подполе </a:t>
            </a:r>
            <a:r>
              <a:rPr lang="ru-RU" sz="2000" dirty="0" err="1" smtClean="0"/>
              <a:t>Service</a:t>
            </a:r>
            <a:r>
              <a:rPr lang="ru-RU" sz="2000" dirty="0" smtClean="0"/>
              <a:t> шириной 8 бит зарезервировано. Это означает, что во время разработки спецификации стандарта оно осталось неопределенным; предполагается, что оно пригодится в будущих модификациях стандарта. </a:t>
            </a:r>
          </a:p>
          <a:p>
            <a:pPr lvl="0" fontAlgn="base"/>
            <a:r>
              <a:rPr lang="ru-RU" sz="2000" dirty="0" smtClean="0"/>
              <a:t>Подполе </a:t>
            </a:r>
            <a:r>
              <a:rPr lang="ru-RU" sz="2000" dirty="0" err="1" smtClean="0"/>
              <a:t>Length</a:t>
            </a:r>
            <a:r>
              <a:rPr lang="ru-RU" sz="2000" dirty="0" smtClean="0"/>
              <a:t> шириной 16 бит, указывающее количество микросекунд (из диапазона 16-216 _ 1), необходимое для передачи части MAC-фрейма. </a:t>
            </a:r>
          </a:p>
          <a:p>
            <a:pPr lvl="0" fontAlgn="base"/>
            <a:r>
              <a:rPr lang="ru-RU" sz="2000" dirty="0" smtClean="0"/>
              <a:t>Подполе CRC. 16-битная контрольная сумма.</a:t>
            </a:r>
          </a:p>
          <a:p>
            <a:pPr lvl="0" fontAlgn="base">
              <a:buNone/>
            </a:pPr>
            <a:endParaRPr lang="ru-RU" sz="1900" dirty="0" smtClean="0"/>
          </a:p>
          <a:p>
            <a:endParaRPr lang="ru-RU" dirty="0"/>
          </a:p>
        </p:txBody>
      </p:sp>
      <p:pic>
        <p:nvPicPr>
          <p:cNvPr id="6" name="image3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85786" y="571480"/>
            <a:ext cx="7215238" cy="1571636"/>
          </a:xfrm>
          <a:prstGeom prst="rect">
            <a:avLst/>
          </a:prstGeom>
          <a:ln/>
        </p:spPr>
      </p:pic>
      <p:sp>
        <p:nvSpPr>
          <p:cNvPr id="7" name="Прямоугольник 6"/>
          <p:cNvSpPr/>
          <p:nvPr/>
        </p:nvSpPr>
        <p:spPr>
          <a:xfrm>
            <a:off x="2143108" y="214290"/>
            <a:ext cx="39497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Формат фрейма DSSS подуровня PLCP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1453</Words>
  <Application>Microsoft Office PowerPoint</Application>
  <PresentationFormat>Экран (4:3)</PresentationFormat>
  <Paragraphs>249</Paragraphs>
  <Slides>31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Тема Office</vt:lpstr>
      <vt:lpstr>Лекция  5. Стандарты IEEE 802.11 </vt:lpstr>
      <vt:lpstr>Слайд 2</vt:lpstr>
      <vt:lpstr>Слайд 3</vt:lpstr>
      <vt:lpstr>Слайд 4</vt:lpstr>
      <vt:lpstr>IEEE 802.11 </vt:lpstr>
      <vt:lpstr>Слайд 6</vt:lpstr>
      <vt:lpstr>Слайд 7</vt:lpstr>
      <vt:lpstr>Слайд 8</vt:lpstr>
      <vt:lpstr>Слайд 9</vt:lpstr>
      <vt:lpstr>IEEE 802.11b </vt:lpstr>
      <vt:lpstr>В стандарте IEEE 802.11b предусмотрено два типа заголовков: длинный и короткий</vt:lpstr>
      <vt:lpstr>Слайд 12</vt:lpstr>
      <vt:lpstr>Слайд 13</vt:lpstr>
      <vt:lpstr>Слайд 14</vt:lpstr>
      <vt:lpstr>Слайд 15</vt:lpstr>
      <vt:lpstr>Слайд 16</vt:lpstr>
      <vt:lpstr>Слайд 17</vt:lpstr>
      <vt:lpstr>IEEE 802.11g </vt:lpstr>
      <vt:lpstr>Информация в сетях 802.11 передается кадрами. Каждый информационный кадр включает два основных поля: преамбулу с заголовком и информационное поле </vt:lpstr>
      <vt:lpstr>Слайд 20</vt:lpstr>
      <vt:lpstr>Зависимость скорости передачи от расстояния для различных технологий передачи. Расстояние приведено в процентах, 100% - дальность передачи с модуляцией ССК на скорости 11 Мбит/с </vt:lpstr>
      <vt:lpstr>Стандарт 802.11n </vt:lpstr>
      <vt:lpstr>Многоканальный вход/выход (MIMO) </vt:lpstr>
      <vt:lpstr>  Ширина полосы пропускания канала 40 МГц   </vt:lpstr>
      <vt:lpstr>Режимы работы 802.11n </vt:lpstr>
      <vt:lpstr>Индекс модуляции и схемы кодирования (MCS) </vt:lpstr>
      <vt:lpstr>802.11ac</vt:lpstr>
      <vt:lpstr>Слайд 28</vt:lpstr>
      <vt:lpstr>Слайд 29</vt:lpstr>
      <vt:lpstr>Слайд 30</vt:lpstr>
      <vt:lpstr>Слайд 31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 5. Стандарты IEEE 802.11</dc:title>
  <dc:creator>raz</dc:creator>
  <cp:lastModifiedBy>raz</cp:lastModifiedBy>
  <cp:revision>17</cp:revision>
  <dcterms:created xsi:type="dcterms:W3CDTF">2018-02-26T19:35:21Z</dcterms:created>
  <dcterms:modified xsi:type="dcterms:W3CDTF">2018-02-27T07:37:31Z</dcterms:modified>
</cp:coreProperties>
</file>