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2" r:id="rId3"/>
    <p:sldId id="257" r:id="rId4"/>
    <p:sldId id="263" r:id="rId5"/>
    <p:sldId id="258" r:id="rId6"/>
    <p:sldId id="259" r:id="rId7"/>
    <p:sldId id="260" r:id="rId8"/>
    <p:sldId id="264" r:id="rId9"/>
    <p:sldId id="261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896" autoAdjust="0"/>
    <p:restoredTop sz="94660"/>
  </p:normalViewPr>
  <p:slideViewPr>
    <p:cSldViewPr>
      <p:cViewPr varScale="1">
        <p:scale>
          <a:sx n="69" d="100"/>
          <a:sy n="69" d="100"/>
        </p:scale>
        <p:origin x="-13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5EEA2-8E4E-47FB-B811-E2010530727D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8DF78E-1FF8-47DB-A682-F82A62FA07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DF78E-1FF8-47DB-A682-F82A62FA078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7116-44D3-4741-BEC1-E3296625A0D6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E141-5B17-4713-8E09-771BEB7703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7116-44D3-4741-BEC1-E3296625A0D6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E141-5B17-4713-8E09-771BEB7703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7116-44D3-4741-BEC1-E3296625A0D6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E141-5B17-4713-8E09-771BEB7703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7116-44D3-4741-BEC1-E3296625A0D6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E141-5B17-4713-8E09-771BEB7703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7116-44D3-4741-BEC1-E3296625A0D6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E141-5B17-4713-8E09-771BEB7703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7116-44D3-4741-BEC1-E3296625A0D6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E141-5B17-4713-8E09-771BEB7703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7116-44D3-4741-BEC1-E3296625A0D6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E141-5B17-4713-8E09-771BEB7703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7116-44D3-4741-BEC1-E3296625A0D6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E141-5B17-4713-8E09-771BEB7703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7116-44D3-4741-BEC1-E3296625A0D6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E141-5B17-4713-8E09-771BEB7703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7116-44D3-4741-BEC1-E3296625A0D6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E141-5B17-4713-8E09-771BEB7703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C7116-44D3-4741-BEC1-E3296625A0D6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E141-5B17-4713-8E09-771BEB7703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C7116-44D3-4741-BEC1-E3296625A0D6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FE141-5B17-4713-8E09-771BEB77036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Технология  </a:t>
            </a:r>
            <a:r>
              <a:rPr lang="en-US" b="1" dirty="0" err="1" smtClean="0"/>
              <a:t>HomePNA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(Home </a:t>
            </a:r>
            <a:r>
              <a:rPr lang="en-US" b="1" dirty="0" err="1" smtClean="0"/>
              <a:t>Phoneline</a:t>
            </a:r>
            <a:r>
              <a:rPr lang="en-US" b="1" dirty="0" smtClean="0"/>
              <a:t> Networking Alliance)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5214950"/>
            <a:ext cx="83582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Пример стека управляемых коммутаторов с одним ведущим устройством, оснащенным встроенным SNMP-агентом, и несколькими подчиненными </a:t>
            </a:r>
            <a:endParaRPr lang="ru-RU" sz="2400" dirty="0"/>
          </a:p>
        </p:txBody>
      </p:sp>
      <p:pic>
        <p:nvPicPr>
          <p:cNvPr id="24578" name="Picture 2" descr="ok6_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0"/>
            <a:ext cx="6715140" cy="520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HomePNA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3.0 была одобрена в ITU как глобальные стандартизированные рекомендации G.9954 (02/05)в феврале 2005.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HomePNA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3.1 была одобрена в ITU как глобальные стандартизированные рекомендации G.9954 (01/07)в январе. 2007.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9144000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Требования для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HomePNA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3.1: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Стандартный телефонный или коаксиальный кабель (тот, который используется сейчас для цифрового телевидения)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Оборудование, сертифицированное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HomePNA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Новейшая продукция предлагает скорость передачи данных до 320Мб/с, обеспечивая возможность поддержки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телесигнала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высокой чёткости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High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Definition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TV HDTV) и стандартного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телесигнала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Standart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Definition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TV SDTV).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Гарантированное качество обслуживания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QoS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устраняет сетевые «коллизии», возникающие при использовании технологии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Ethernet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Это позволяет потокам информации в реальном времени, таким как IPTV, быть доставленными к клиенту без прерываний.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Максимальное количество подключаемых устройств — 64.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Устройства могут быть расположены на расстоянии 300 м друг от друга на телефонной линии и на расстоянии более километра друг от друга на коаксиальном кабеле.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714356"/>
            <a:ext cx="81439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 </a:t>
            </a:r>
            <a:r>
              <a:rPr lang="ru-RU" sz="2400" dirty="0" err="1" smtClean="0"/>
              <a:t>HomePNA</a:t>
            </a:r>
            <a:r>
              <a:rPr lang="ru-RU" sz="2400" dirty="0" smtClean="0"/>
              <a:t> 1.0 используется PPM-кодировка (</a:t>
            </a:r>
            <a:r>
              <a:rPr lang="ru-RU" sz="2400" dirty="0" err="1" smtClean="0"/>
              <a:t>Pulse</a:t>
            </a:r>
            <a:r>
              <a:rPr lang="ru-RU" sz="2400" dirty="0" smtClean="0"/>
              <a:t> </a:t>
            </a:r>
            <a:r>
              <a:rPr lang="ru-RU" sz="2400" dirty="0" err="1" smtClean="0"/>
              <a:t>Position</a:t>
            </a:r>
            <a:r>
              <a:rPr lang="ru-RU" sz="2400" dirty="0" smtClean="0"/>
              <a:t> </a:t>
            </a:r>
            <a:r>
              <a:rPr lang="ru-RU" sz="2400" dirty="0" err="1" smtClean="0"/>
              <a:t>Modulation</a:t>
            </a:r>
            <a:r>
              <a:rPr lang="ru-RU" sz="2400" dirty="0" smtClean="0"/>
              <a:t>), которая требует около 6 битов для передачи одного символа.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ru-RU" sz="2400" dirty="0" smtClean="0"/>
              <a:t>В роли топологии была избрана схема "звезда" со стандартной длиной сегмента 150 м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ru-RU" sz="2400" dirty="0" err="1" smtClean="0"/>
              <a:t>HomePNA</a:t>
            </a:r>
            <a:r>
              <a:rPr lang="ru-RU" sz="2400" dirty="0" smtClean="0"/>
              <a:t> 1.1  повысили мощность передатчиков, чтобы увеличить максимальную длину сегмента до 800 метров. 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57290" y="285728"/>
            <a:ext cx="66437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Совместимость частот различных технологий передачи данных</a:t>
            </a:r>
            <a:endParaRPr lang="ru-RU" sz="2800" b="1" dirty="0"/>
          </a:p>
        </p:txBody>
      </p:sp>
      <p:pic>
        <p:nvPicPr>
          <p:cNvPr id="5" name="Рисунок 4" descr="homepna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1428736"/>
            <a:ext cx="8898247" cy="528641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100778"/>
            <a:ext cx="778674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err="1" smtClean="0"/>
              <a:t>HomePNA</a:t>
            </a:r>
            <a:r>
              <a:rPr lang="ru-RU" sz="2200" dirty="0" smtClean="0"/>
              <a:t> 2.0   основана на  архитектуре типа </a:t>
            </a:r>
            <a:r>
              <a:rPr lang="en-US" sz="2200" dirty="0" smtClean="0"/>
              <a:t>“</a:t>
            </a:r>
            <a:r>
              <a:rPr lang="ru-RU" sz="2200" dirty="0" smtClean="0"/>
              <a:t>шина</a:t>
            </a:r>
            <a:r>
              <a:rPr lang="en-US" sz="2200" dirty="0" smtClean="0"/>
              <a:t>”</a:t>
            </a:r>
          </a:p>
          <a:p>
            <a:endParaRPr lang="en-US" sz="2200" dirty="0" smtClean="0"/>
          </a:p>
          <a:p>
            <a:r>
              <a:rPr lang="ru-RU" sz="2200" dirty="0" smtClean="0"/>
              <a:t>Базовая пропускная способность сети выросла до 10 </a:t>
            </a:r>
            <a:r>
              <a:rPr lang="ru-RU" sz="2200" dirty="0" err="1" smtClean="0"/>
              <a:t>Mbps</a:t>
            </a:r>
            <a:r>
              <a:rPr lang="ru-RU" sz="2200" dirty="0" smtClean="0"/>
              <a:t>, в то время как максимальная –достигла 32 </a:t>
            </a:r>
            <a:r>
              <a:rPr lang="ru-RU" sz="2200" dirty="0" err="1" smtClean="0"/>
              <a:t>Mbps</a:t>
            </a:r>
            <a:r>
              <a:rPr lang="ru-RU" sz="2200" dirty="0" smtClean="0"/>
              <a:t>. </a:t>
            </a:r>
          </a:p>
          <a:p>
            <a:endParaRPr lang="ru-RU" sz="2400" dirty="0" smtClean="0"/>
          </a:p>
          <a:p>
            <a:endParaRPr lang="ru-RU" sz="2400" dirty="0"/>
          </a:p>
        </p:txBody>
      </p:sp>
      <p:pic>
        <p:nvPicPr>
          <p:cNvPr id="5" name="Рисунок 4" descr="Зависимость скорости передачи данных от расстояния для HomePNA 2.0 в случае использования в качестве среды передачи кабеля ТРП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571612"/>
            <a:ext cx="4786346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71472" y="3929066"/>
            <a:ext cx="821537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/>
              <a:t>В одном сегменте разрешается размещать до 35 активных устройств.</a:t>
            </a:r>
            <a:endParaRPr lang="en-US" sz="2200" dirty="0" smtClean="0"/>
          </a:p>
          <a:p>
            <a:endParaRPr lang="en-US" sz="2200" dirty="0" smtClean="0"/>
          </a:p>
          <a:p>
            <a:r>
              <a:rPr lang="ru-RU" sz="2200" dirty="0" smtClean="0"/>
              <a:t>кодировку PPM сменила более совершенная QAM (</a:t>
            </a:r>
            <a:r>
              <a:rPr lang="ru-RU" sz="2200" dirty="0" err="1" smtClean="0"/>
              <a:t>Quadrature</a:t>
            </a:r>
            <a:r>
              <a:rPr lang="ru-RU" sz="2200" dirty="0" smtClean="0"/>
              <a:t> </a:t>
            </a:r>
            <a:r>
              <a:rPr lang="ru-RU" sz="2200" dirty="0" err="1" smtClean="0"/>
              <a:t>Amplitude</a:t>
            </a:r>
            <a:r>
              <a:rPr lang="ru-RU" sz="2200" dirty="0" smtClean="0"/>
              <a:t> </a:t>
            </a:r>
            <a:r>
              <a:rPr lang="ru-RU" sz="2200" dirty="0" err="1" smtClean="0"/>
              <a:t>Modulation</a:t>
            </a:r>
            <a:r>
              <a:rPr lang="ru-RU" sz="2200" dirty="0" smtClean="0"/>
              <a:t>). Согласно "установкам по умолчанию" каждый символ несет информацию о двух битах, что в совокупности с минимальной скоростью передачи символов - 2 </a:t>
            </a:r>
            <a:r>
              <a:rPr lang="ru-RU" sz="2200" dirty="0" err="1" smtClean="0"/>
              <a:t>Mbaud</a:t>
            </a:r>
            <a:r>
              <a:rPr lang="ru-RU" sz="2200" dirty="0" smtClean="0"/>
              <a:t> - дает пропускную способность 4 </a:t>
            </a:r>
            <a:r>
              <a:rPr lang="ru-RU" sz="2200" dirty="0" err="1" smtClean="0"/>
              <a:t>Mbps</a:t>
            </a:r>
            <a:endParaRPr lang="ru-RU" sz="2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86116" y="214290"/>
            <a:ext cx="2614602" cy="471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Формат пакета</a:t>
            </a:r>
            <a:endParaRPr lang="ru-RU" sz="2400" dirty="0"/>
          </a:p>
        </p:txBody>
      </p:sp>
      <p:pic>
        <p:nvPicPr>
          <p:cNvPr id="1026" name="Picture 2" descr="ok6_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794"/>
            <a:ext cx="9053644" cy="2384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28596" y="3357562"/>
            <a:ext cx="85011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 основе протокола </a:t>
            </a:r>
            <a:r>
              <a:rPr lang="ru-RU" sz="2400" dirty="0" err="1" smtClean="0"/>
              <a:t>HomePNA</a:t>
            </a:r>
            <a:r>
              <a:rPr lang="ru-RU" sz="2400" dirty="0" smtClean="0"/>
              <a:t> лежат инкапсулированные фреймы </a:t>
            </a:r>
            <a:r>
              <a:rPr lang="ru-RU" sz="2400" dirty="0" err="1" smtClean="0"/>
              <a:t>Ethernet</a:t>
            </a:r>
            <a:endParaRPr lang="en-US" sz="2400" dirty="0" smtClean="0"/>
          </a:p>
          <a:p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ok6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9144000" cy="2407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14282" y="3500438"/>
            <a:ext cx="85011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Межфреймовый</a:t>
            </a:r>
            <a:r>
              <a:rPr lang="ru-RU" sz="2400" dirty="0" smtClean="0"/>
              <a:t> промежуток, отделяющий кадры </a:t>
            </a:r>
            <a:r>
              <a:rPr lang="ru-RU" sz="2400" dirty="0" err="1" smtClean="0"/>
              <a:t>HomePNA-Ethernet</a:t>
            </a:r>
            <a:r>
              <a:rPr lang="ru-RU" sz="2400" dirty="0" smtClean="0"/>
              <a:t> один от другого, разделили на семь интервалов, отвечающих возможным уровням приоритета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ok6_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794"/>
            <a:ext cx="9152171" cy="2410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28596" y="3643314"/>
            <a:ext cx="80724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После коллизии устройство может выбирать из трех уровней глубины отката (паузы) - S0, S1 или S2.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28596" y="357166"/>
            <a:ext cx="81439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dirty="0" smtClean="0"/>
              <a:t>Предотвращение ошибок при передаче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Для борьбы с импульсными помехами в </a:t>
            </a:r>
            <a:r>
              <a:rPr lang="ru-RU" sz="2400" dirty="0" err="1" smtClean="0"/>
              <a:t>HomePNA</a:t>
            </a:r>
            <a:r>
              <a:rPr lang="ru-RU" sz="2400" dirty="0" smtClean="0"/>
              <a:t> используется протокол LARQ (</a:t>
            </a:r>
            <a:r>
              <a:rPr lang="ru-RU" sz="2400" dirty="0" err="1" smtClean="0"/>
              <a:t>Limited</a:t>
            </a:r>
            <a:r>
              <a:rPr lang="ru-RU" sz="2400" dirty="0" smtClean="0"/>
              <a:t> </a:t>
            </a:r>
            <a:r>
              <a:rPr lang="ru-RU" sz="2400" dirty="0" err="1" smtClean="0"/>
              <a:t>Automatic</a:t>
            </a:r>
            <a:r>
              <a:rPr lang="ru-RU" sz="2400" dirty="0" smtClean="0"/>
              <a:t> </a:t>
            </a:r>
            <a:r>
              <a:rPr lang="ru-RU" sz="2400" dirty="0" err="1" smtClean="0"/>
              <a:t>Repeat</a:t>
            </a:r>
            <a:r>
              <a:rPr lang="ru-RU" sz="2400" dirty="0" smtClean="0"/>
              <a:t> </a:t>
            </a:r>
            <a:r>
              <a:rPr lang="ru-RU" sz="2400" dirty="0" err="1" smtClean="0"/>
              <a:t>Request</a:t>
            </a:r>
            <a:r>
              <a:rPr lang="ru-RU" sz="2400" dirty="0" smtClean="0"/>
              <a:t>)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Link</a:t>
            </a:r>
            <a:r>
              <a:rPr lang="ru-RU" sz="2400" dirty="0" smtClean="0"/>
              <a:t> </a:t>
            </a:r>
            <a:r>
              <a:rPr lang="ru-RU" sz="2400" dirty="0" err="1" smtClean="0"/>
              <a:t>Integrity</a:t>
            </a:r>
            <a:r>
              <a:rPr lang="ru-RU" sz="2400" dirty="0" smtClean="0"/>
              <a:t> </a:t>
            </a:r>
            <a:r>
              <a:rPr lang="ru-RU" sz="2400" dirty="0" err="1" smtClean="0"/>
              <a:t>Mechanism</a:t>
            </a:r>
            <a:r>
              <a:rPr lang="ru-RU" sz="2400" dirty="0" smtClean="0"/>
              <a:t> идея заключается в периодическом обмене служебными пакетами между установившими соединение устройствами</a:t>
            </a:r>
          </a:p>
          <a:p>
            <a:pPr>
              <a:buNone/>
            </a:pPr>
            <a:endParaRPr lang="ru-RU" sz="24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7158" y="5214950"/>
            <a:ext cx="85011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Стандартные схемы подключения домов и офисов к широкополосным коммуникациям с помощью </a:t>
            </a:r>
            <a:r>
              <a:rPr lang="ru-RU" sz="2400" dirty="0" err="1" smtClean="0"/>
              <a:t>HomePNA</a:t>
            </a:r>
            <a:r>
              <a:rPr lang="ru-RU" sz="2400" dirty="0" smtClean="0"/>
              <a:t> 1.0/1.1</a:t>
            </a:r>
            <a:endParaRPr lang="ru-RU" sz="2400" dirty="0"/>
          </a:p>
        </p:txBody>
      </p:sp>
      <p:pic>
        <p:nvPicPr>
          <p:cNvPr id="4098" name="Picture 2" descr="ok6_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0"/>
            <a:ext cx="4929222" cy="4870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406</Words>
  <Application>Microsoft Office PowerPoint</Application>
  <PresentationFormat>Экран (4:3)</PresentationFormat>
  <Paragraphs>46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Технология  HomePNA (Home Phoneline Networking Alliance)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 HomePNA</dc:title>
  <dc:creator>Ray</dc:creator>
  <cp:lastModifiedBy>Artem Antonov</cp:lastModifiedBy>
  <cp:revision>12</cp:revision>
  <dcterms:created xsi:type="dcterms:W3CDTF">2012-11-20T11:56:49Z</dcterms:created>
  <dcterms:modified xsi:type="dcterms:W3CDTF">2020-05-22T07:05:15Z</dcterms:modified>
</cp:coreProperties>
</file>