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D8347-C93A-4482-942B-56F87BAECFEA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AF90B-5238-4BFF-B6E1-A9C8B9AF90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D8347-C93A-4482-942B-56F87BAECFEA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AF90B-5238-4BFF-B6E1-A9C8B9AF90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D8347-C93A-4482-942B-56F87BAECFEA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AF90B-5238-4BFF-B6E1-A9C8B9AF90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D8347-C93A-4482-942B-56F87BAECFEA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AF90B-5238-4BFF-B6E1-A9C8B9AF90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D8347-C93A-4482-942B-56F87BAECFEA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AF90B-5238-4BFF-B6E1-A9C8B9AF90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D8347-C93A-4482-942B-56F87BAECFEA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AF90B-5238-4BFF-B6E1-A9C8B9AF90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D8347-C93A-4482-942B-56F87BAECFEA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AF90B-5238-4BFF-B6E1-A9C8B9AF90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D8347-C93A-4482-942B-56F87BAECFEA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AF90B-5238-4BFF-B6E1-A9C8B9AF90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D8347-C93A-4482-942B-56F87BAECFEA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AF90B-5238-4BFF-B6E1-A9C8B9AF90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D8347-C93A-4482-942B-56F87BAECFEA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AF90B-5238-4BFF-B6E1-A9C8B9AF90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D8347-C93A-4482-942B-56F87BAECFEA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AF90B-5238-4BFF-B6E1-A9C8B9AF90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4D8347-C93A-4482-942B-56F87BAECFEA}" type="datetimeFigureOut">
              <a:rPr lang="ru-RU" smtClean="0"/>
              <a:pPr/>
              <a:t>21.03.2021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AF90B-5238-4BFF-B6E1-A9C8B9AF906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/>
              <a:t>Из чего состоит и как работает браузер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habrastorage.org/files/4d2/fd8/33a/4d2fd833adac47babefc9dcf8f745fb7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480"/>
            <a:ext cx="9144000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428604"/>
            <a:ext cx="9144000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Способы подключения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скриптов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 и стилей.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&lt;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E45649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html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&gt;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&lt;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E45649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head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&gt;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&lt;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E45649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script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src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=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"script1.js"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&gt;&lt;/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E45649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script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&gt;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&lt;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E45649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script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src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=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"http://site.com/script3.js"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&gt;&lt;/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E45649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script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&gt;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&lt;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E45649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script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defer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src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=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"script4.js"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&gt;&lt;/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E45649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script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&gt;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&lt;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E45649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script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async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src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=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"script5.js"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&gt;&lt;/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E45649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script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&gt;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&lt;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E45649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link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rel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=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"style"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src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=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"style.css"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&gt;&lt;/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E45649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link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&gt;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&lt;/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E45649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head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&gt;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&lt;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E45649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body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&gt;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...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&lt;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E45649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script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src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=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"script2.js"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&gt;&lt;/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E45649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script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&gt;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&lt;/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E45649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body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&gt;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&lt;/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E45649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html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&gt;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habrastorage.org/files/530/374/e6c/530374e6cee4457a9fc6d022e6a4296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4" y="1071546"/>
            <a:ext cx="8715404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5384"/>
            <a:ext cx="9144000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Компоновка окон — это этап компоновки дерева отображения. Я думаю многим верстальщикам знакома эта схема, она называется “</a:t>
            </a:r>
            <a:r>
              <a:rPr lang="ru-RU" sz="2000" dirty="0" err="1"/>
              <a:t>Box</a:t>
            </a:r>
            <a:r>
              <a:rPr lang="ru-RU" sz="2000" dirty="0"/>
              <a:t> </a:t>
            </a:r>
            <a:r>
              <a:rPr lang="ru-RU" sz="2000" dirty="0" err="1"/>
              <a:t>model</a:t>
            </a:r>
            <a:r>
              <a:rPr lang="ru-RU" sz="2000" dirty="0"/>
              <a:t>”. Я не буду подробно на ней останавливаться.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При компоновке окон учитываются следующее факторы: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/>
              <a:t>CSS-свойство </a:t>
            </a:r>
            <a:r>
              <a:rPr lang="ru-RU" sz="2000" b="1" dirty="0" err="1"/>
              <a:t>display</a:t>
            </a:r>
            <a:r>
              <a:rPr lang="ru-RU" sz="2000" b="1" dirty="0"/>
              <a:t>.</a:t>
            </a:r>
            <a:r>
              <a:rPr lang="ru-RU" sz="2000" dirty="0"/>
              <a:t> Два основных типа — </a:t>
            </a:r>
            <a:r>
              <a:rPr lang="ru-RU" sz="2000" dirty="0" err="1"/>
              <a:t>inline</a:t>
            </a:r>
            <a:r>
              <a:rPr lang="ru-RU" sz="2000" dirty="0"/>
              <a:t> и </a:t>
            </a:r>
            <a:r>
              <a:rPr lang="ru-RU" sz="2000" dirty="0" err="1"/>
              <a:t>block</a:t>
            </a:r>
            <a:r>
              <a:rPr lang="ru-RU" sz="2000" dirty="0"/>
              <a:t>. Другие, такие как </a:t>
            </a:r>
            <a:r>
              <a:rPr lang="ru-RU" sz="2000" dirty="0" err="1"/>
              <a:t>inline-block</a:t>
            </a:r>
            <a:r>
              <a:rPr lang="ru-RU" sz="2000" dirty="0"/>
              <a:t> </a:t>
            </a:r>
            <a:r>
              <a:rPr lang="ru-RU" sz="2000" dirty="0" err="1"/>
              <a:t>table</a:t>
            </a:r>
            <a:r>
              <a:rPr lang="ru-RU" sz="2000" dirty="0"/>
              <a:t> и прочие, появились уже позже. Отличие в том, что </a:t>
            </a:r>
            <a:r>
              <a:rPr lang="ru-RU" sz="2000" dirty="0" err="1"/>
              <a:t>display:block</a:t>
            </a:r>
            <a:r>
              <a:rPr lang="ru-RU" sz="2000" dirty="0"/>
              <a:t>, указывает, что ширина прямоугольника будет вычисляться в зависимости от ширины «родителя». А </a:t>
            </a:r>
            <a:r>
              <a:rPr lang="ru-RU" sz="2000" dirty="0" err="1"/>
              <a:t>display:inline</a:t>
            </a:r>
            <a:r>
              <a:rPr lang="ru-RU" sz="2000" dirty="0"/>
              <a:t> указывает, что ширина прямоугольника будет вычисляться в зависимости от его содержимого. Если в элементе два слова, ширина прямоугольника будет равна ширине, необходимой для вывода этих слов. Inline-элементы выстраиваются друг за другом. А блочные элементы — друг под другом.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Следующее, что влияет на компоновку элемента, — свойства </a:t>
            </a:r>
            <a:r>
              <a:rPr lang="ru-RU" sz="2000" dirty="0" err="1"/>
              <a:t>position</a:t>
            </a:r>
            <a:r>
              <a:rPr lang="ru-RU" sz="2000" dirty="0"/>
              <a:t> и </a:t>
            </a:r>
            <a:r>
              <a:rPr lang="ru-RU" sz="2000" dirty="0" err="1"/>
              <a:t>float</a:t>
            </a:r>
            <a:r>
              <a:rPr lang="ru-RU" sz="2000" dirty="0"/>
              <a:t>. </a:t>
            </a:r>
            <a:r>
              <a:rPr lang="ru-RU" sz="2000" dirty="0" err="1"/>
              <a:t>Position</a:t>
            </a:r>
            <a:r>
              <a:rPr lang="ru-RU" sz="2000" dirty="0"/>
              <a:t> по умолчанию </a:t>
            </a:r>
            <a:r>
              <a:rPr lang="ru-RU" sz="2000" dirty="0" err="1"/>
              <a:t>static</a:t>
            </a:r>
            <a:r>
              <a:rPr lang="ru-RU" sz="2000" dirty="0"/>
              <a:t>, при этом прямоугольник идет в стандартном потоке компоновки. Также есть </a:t>
            </a:r>
            <a:r>
              <a:rPr lang="ru-RU" sz="2000" dirty="0" err="1"/>
              <a:t>position:relative</a:t>
            </a:r>
            <a:r>
              <a:rPr lang="ru-RU" sz="2000" dirty="0"/>
              <a:t> и </a:t>
            </a:r>
            <a:r>
              <a:rPr lang="ru-RU" sz="2000" dirty="0" err="1"/>
              <a:t>position:absolute</a:t>
            </a:r>
            <a:r>
              <a:rPr lang="ru-RU" sz="2000" dirty="0"/>
              <a:t>. </a:t>
            </a:r>
            <a:r>
              <a:rPr lang="ru-RU" sz="2000" dirty="0" err="1"/>
              <a:t>Position:relative</a:t>
            </a:r>
            <a:r>
              <a:rPr lang="ru-RU" sz="2000" dirty="0"/>
              <a:t> указывает, что прямоугольнику выделяется место в стандартном потоке компоновки. При этом позиция элемента может быть сдвинута относительно этого места: влево, вправо, вверх, вниз с помощью соответствующего свойства.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9144000" cy="7232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Какие действия вызывают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reflow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и/или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repaint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Calibri" pitchFamily="34" charset="0"/>
              <a:ea typeface="Times New Roman" pitchFamily="18" charset="0"/>
              <a:cs typeface="Segoe UI" pitchFamily="34" charset="0"/>
            </a:endParaRPr>
          </a:p>
          <a:p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1) Добавление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, обновление, удаление DOM-узла.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 Потому что при этих событиях нужно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перерасчитывать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 дерево отображения.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2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) Скрытие DOM-узла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 с помощью 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display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: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none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 (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reflow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 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repaint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) или 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visibility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: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hidden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 (только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repaint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, потому что нет геометрических изменений).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3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) Перемещение, анимация DOM-узла.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4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) Добавление/изменение CSS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5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) Пользовательские действия: изменение размеров окна (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resize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), изменение шрифта, прокрутка(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scroll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),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drag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and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drop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r>
              <a:rPr lang="ru-RU" sz="2000" dirty="0" smtClean="0">
                <a:solidFill>
                  <a:srgbClr val="222222"/>
                </a:solidFill>
                <a:latin typeface="Calibri" pitchFamily="34" charset="0"/>
                <a:ea typeface="Times New Roman" pitchFamily="18" charset="0"/>
                <a:cs typeface="Segoe UI" pitchFamily="34" charset="0"/>
              </a:rPr>
              <a:t>Пример: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Calibri" pitchFamily="34" charset="0"/>
              <a:ea typeface="Times New Roman" pitchFamily="18" charset="0"/>
              <a:cs typeface="Segoe UI" pitchFamily="34" charset="0"/>
            </a:endParaRPr>
          </a:p>
          <a:p>
            <a:r>
              <a:rPr lang="en-US" sz="2000" dirty="0" err="1" smtClean="0"/>
              <a:t>var</a:t>
            </a:r>
            <a:r>
              <a:rPr lang="en-US" sz="2000" dirty="0" smtClean="0"/>
              <a:t> </a:t>
            </a:r>
            <a:r>
              <a:rPr lang="en-US" sz="2000" dirty="0" err="1" smtClean="0"/>
              <a:t>bstyle</a:t>
            </a:r>
            <a:r>
              <a:rPr lang="ru-RU" sz="2000" dirty="0" smtClean="0"/>
              <a:t> = </a:t>
            </a:r>
            <a:r>
              <a:rPr lang="en-US" sz="2000" dirty="0" smtClean="0"/>
              <a:t>document</a:t>
            </a:r>
            <a:r>
              <a:rPr lang="ru-RU" sz="2000" dirty="0" smtClean="0"/>
              <a:t>.</a:t>
            </a:r>
            <a:r>
              <a:rPr lang="en-US" sz="2000" dirty="0" smtClean="0"/>
              <a:t>body</a:t>
            </a:r>
            <a:r>
              <a:rPr lang="ru-RU" sz="2000" dirty="0" smtClean="0"/>
              <a:t>.</a:t>
            </a:r>
            <a:r>
              <a:rPr lang="en-US" sz="2000" dirty="0" smtClean="0"/>
              <a:t>style</a:t>
            </a:r>
            <a:r>
              <a:rPr lang="ru-RU" sz="2000" dirty="0" smtClean="0"/>
              <a:t>; // </a:t>
            </a:r>
            <a:r>
              <a:rPr lang="en-US" sz="2000" dirty="0" smtClean="0"/>
              <a:t>cache</a:t>
            </a:r>
            <a:endParaRPr lang="ru-RU" sz="2000" dirty="0" smtClean="0"/>
          </a:p>
          <a:p>
            <a:pPr latinLnBrk="1"/>
            <a:r>
              <a:rPr lang="ru-RU" sz="2000" dirty="0" smtClean="0"/>
              <a:t> </a:t>
            </a:r>
            <a:r>
              <a:rPr lang="en-US" sz="2000" dirty="0" err="1" smtClean="0"/>
              <a:t>bstyle.padding</a:t>
            </a:r>
            <a:r>
              <a:rPr lang="en-US" sz="2000" dirty="0" smtClean="0"/>
              <a:t> </a:t>
            </a:r>
            <a:r>
              <a:rPr lang="en-US" sz="2000" dirty="0" smtClean="0"/>
              <a:t>= "20px"; // reflow, repaint</a:t>
            </a:r>
            <a:endParaRPr lang="ru-RU" sz="2000" dirty="0" smtClean="0"/>
          </a:p>
          <a:p>
            <a:pPr latinLnBrk="1"/>
            <a:r>
              <a:rPr lang="en-US" sz="2000" dirty="0" err="1" smtClean="0"/>
              <a:t>bstyle.border</a:t>
            </a:r>
            <a:r>
              <a:rPr lang="en-US" sz="2000" dirty="0" smtClean="0"/>
              <a:t> = "10px solid red"; // another reflow and a repaint</a:t>
            </a:r>
            <a:endParaRPr lang="ru-RU" sz="2000" dirty="0" smtClean="0"/>
          </a:p>
          <a:p>
            <a:pPr latinLnBrk="1"/>
            <a:r>
              <a:rPr lang="en-US" sz="2000" dirty="0" err="1" smtClean="0"/>
              <a:t>bstyle.color</a:t>
            </a:r>
            <a:r>
              <a:rPr lang="en-US" sz="2000" dirty="0" smtClean="0"/>
              <a:t> </a:t>
            </a:r>
            <a:r>
              <a:rPr lang="en-US" sz="2000" dirty="0" smtClean="0"/>
              <a:t>= "blue"; // repaint only, no dimensions changed</a:t>
            </a:r>
            <a:endParaRPr lang="ru-RU" sz="2000" dirty="0" smtClean="0"/>
          </a:p>
          <a:p>
            <a:pPr latinLnBrk="1"/>
            <a:r>
              <a:rPr lang="en-US" sz="2000" dirty="0" err="1" smtClean="0"/>
              <a:t>bstyle.backgroundColor</a:t>
            </a:r>
            <a:r>
              <a:rPr lang="en-US" sz="2000" dirty="0" smtClean="0"/>
              <a:t> = "#fad"; // repaint</a:t>
            </a:r>
            <a:endParaRPr lang="ru-RU" sz="2000" dirty="0" smtClean="0"/>
          </a:p>
          <a:p>
            <a:pPr latinLnBrk="1"/>
            <a:r>
              <a:rPr lang="en-US" sz="2000" dirty="0" smtClean="0"/>
              <a:t> </a:t>
            </a:r>
            <a:r>
              <a:rPr lang="en-US" sz="2000" dirty="0" err="1" smtClean="0"/>
              <a:t>bstyle.fontSize</a:t>
            </a:r>
            <a:r>
              <a:rPr lang="en-US" sz="2000" dirty="0" smtClean="0"/>
              <a:t> </a:t>
            </a:r>
            <a:r>
              <a:rPr lang="en-US" sz="2000" dirty="0" smtClean="0"/>
              <a:t>= "2em"; // reflow, repaint</a:t>
            </a:r>
            <a:endParaRPr lang="ru-RU" sz="2000" dirty="0" smtClean="0"/>
          </a:p>
          <a:p>
            <a:pPr latinLnBrk="1"/>
            <a:r>
              <a:rPr lang="en-US" sz="2000" dirty="0" smtClean="0"/>
              <a:t> </a:t>
            </a:r>
            <a:endParaRPr lang="ru-RU" sz="2000" dirty="0" smtClean="0"/>
          </a:p>
          <a:p>
            <a:pPr latinLnBrk="1"/>
            <a:r>
              <a:rPr lang="en-US" sz="2000" dirty="0" smtClean="0"/>
              <a:t>// new DOM element - reflow, repaint</a:t>
            </a:r>
            <a:endParaRPr lang="ru-RU" sz="2000" dirty="0" smtClean="0"/>
          </a:p>
          <a:p>
            <a:pPr latinLnBrk="1"/>
            <a:r>
              <a:rPr lang="en-US" sz="2000" dirty="0" err="1" smtClean="0"/>
              <a:t>document.body.appendChild</a:t>
            </a:r>
            <a:r>
              <a:rPr lang="en-US" sz="2000" dirty="0" smtClean="0"/>
              <a:t>(</a:t>
            </a:r>
            <a:r>
              <a:rPr lang="en-US" sz="2000" dirty="0" err="1" smtClean="0"/>
              <a:t>document.createTextNode</a:t>
            </a:r>
            <a:r>
              <a:rPr lang="en-US" sz="2000" dirty="0" smtClean="0"/>
              <a:t>('dude!'));</a:t>
            </a:r>
            <a:endParaRPr lang="ru-RU" sz="2000" dirty="0" smtClean="0"/>
          </a:p>
          <a:p>
            <a:pPr latinLnBrk="1"/>
            <a:r>
              <a:rPr lang="en-US" sz="2000" dirty="0" smtClean="0"/>
              <a:t> </a:t>
            </a:r>
            <a:endParaRPr lang="ru-RU" sz="2000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738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Советы по оптимизации кода для учета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repaint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и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reflow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Calibri" pitchFamily="34" charset="0"/>
              <a:ea typeface="Times New Roman" pitchFamily="18" charset="0"/>
              <a:cs typeface="Segoe UI" pitchFamily="34" charset="0"/>
            </a:endParaRPr>
          </a:p>
          <a:p>
            <a:pPr latinLnBrk="1"/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Calibri" pitchFamily="34" charset="0"/>
              <a:ea typeface="Times New Roman" pitchFamily="18" charset="0"/>
              <a:cs typeface="Segoe UI" pitchFamily="34" charset="0"/>
            </a:endParaRPr>
          </a:p>
          <a:p>
            <a:pPr latinLnBrk="1"/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I. Не меняйте стили элемента напрямую в коде, используйте css-классы для переключения внешнего вида элемента. Или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используйте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свойство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cssText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.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r>
              <a:rPr lang="en-US" sz="1400" dirty="0" smtClean="0"/>
              <a:t>// bad</a:t>
            </a:r>
            <a:endParaRPr lang="ru-RU" sz="1400" dirty="0" smtClean="0"/>
          </a:p>
          <a:p>
            <a:pPr latinLnBrk="1"/>
            <a:r>
              <a:rPr lang="en-US" sz="1400" dirty="0" err="1" smtClean="0"/>
              <a:t>var</a:t>
            </a:r>
            <a:r>
              <a:rPr lang="en-US" sz="1400" dirty="0" smtClean="0"/>
              <a:t> left = 10,</a:t>
            </a:r>
            <a:endParaRPr lang="ru-RU" sz="1400" dirty="0" smtClean="0"/>
          </a:p>
          <a:p>
            <a:pPr latinLnBrk="1"/>
            <a:r>
              <a:rPr lang="en-US" sz="1400" dirty="0" smtClean="0"/>
              <a:t>    top = 10;</a:t>
            </a:r>
            <a:endParaRPr lang="ru-RU" sz="1400" dirty="0" smtClean="0"/>
          </a:p>
          <a:p>
            <a:pPr latinLnBrk="1"/>
            <a:r>
              <a:rPr lang="en-US" sz="1400" dirty="0" err="1" smtClean="0"/>
              <a:t>el.style.left</a:t>
            </a:r>
            <a:r>
              <a:rPr lang="en-US" sz="1400" dirty="0" smtClean="0"/>
              <a:t> = left + "</a:t>
            </a:r>
            <a:r>
              <a:rPr lang="en-US" sz="1400" dirty="0" err="1" smtClean="0"/>
              <a:t>px</a:t>
            </a:r>
            <a:r>
              <a:rPr lang="en-US" sz="1400" dirty="0" smtClean="0"/>
              <a:t>";</a:t>
            </a:r>
            <a:endParaRPr lang="ru-RU" sz="1400" dirty="0" smtClean="0"/>
          </a:p>
          <a:p>
            <a:pPr latinLnBrk="1"/>
            <a:r>
              <a:rPr lang="en-US" sz="1400" dirty="0" err="1" smtClean="0"/>
              <a:t>el.style.top</a:t>
            </a:r>
            <a:r>
              <a:rPr lang="en-US" sz="1400" dirty="0" smtClean="0"/>
              <a:t>  = top  + "</a:t>
            </a:r>
            <a:r>
              <a:rPr lang="en-US" sz="1400" dirty="0" err="1" smtClean="0"/>
              <a:t>px</a:t>
            </a:r>
            <a:r>
              <a:rPr lang="en-US" sz="1400" dirty="0" smtClean="0"/>
              <a:t>";</a:t>
            </a:r>
            <a:endParaRPr lang="ru-RU" sz="1400" dirty="0" smtClean="0"/>
          </a:p>
          <a:p>
            <a:pPr latinLnBrk="1"/>
            <a:r>
              <a:rPr lang="en-US" sz="1400" dirty="0" smtClean="0"/>
              <a:t> </a:t>
            </a:r>
            <a:endParaRPr lang="ru-RU" sz="1400" dirty="0" smtClean="0"/>
          </a:p>
          <a:p>
            <a:pPr latinLnBrk="1"/>
            <a:r>
              <a:rPr lang="en-US" sz="1400" dirty="0" smtClean="0"/>
              <a:t>// better </a:t>
            </a:r>
            <a:endParaRPr lang="ru-RU" sz="1400" dirty="0" smtClean="0"/>
          </a:p>
          <a:p>
            <a:pPr latinLnBrk="1"/>
            <a:r>
              <a:rPr lang="en-US" sz="1400" dirty="0" err="1" smtClean="0"/>
              <a:t>el.className</a:t>
            </a:r>
            <a:r>
              <a:rPr lang="en-US" sz="1400" dirty="0" smtClean="0"/>
              <a:t> += " </a:t>
            </a:r>
            <a:r>
              <a:rPr lang="en-US" sz="1400" dirty="0" err="1" smtClean="0"/>
              <a:t>theclassname</a:t>
            </a:r>
            <a:r>
              <a:rPr lang="en-US" sz="1400" dirty="0" smtClean="0"/>
              <a:t>";</a:t>
            </a:r>
            <a:endParaRPr lang="ru-RU" sz="1400" dirty="0" smtClean="0"/>
          </a:p>
          <a:p>
            <a:pPr latinLnBrk="1"/>
            <a:r>
              <a:rPr lang="en-US" sz="1400" dirty="0" smtClean="0"/>
              <a:t> </a:t>
            </a:r>
            <a:endParaRPr lang="ru-RU" sz="1400" dirty="0" smtClean="0"/>
          </a:p>
          <a:p>
            <a:pPr latinLnBrk="1"/>
            <a:r>
              <a:rPr lang="en-US" sz="1400" dirty="0" smtClean="0"/>
              <a:t>// or when top and left are calculated dynamically...</a:t>
            </a:r>
            <a:endParaRPr lang="ru-RU" sz="1400" dirty="0" smtClean="0"/>
          </a:p>
          <a:p>
            <a:pPr latinLnBrk="1"/>
            <a:r>
              <a:rPr lang="en-US" sz="1400" dirty="0" smtClean="0"/>
              <a:t> </a:t>
            </a:r>
            <a:endParaRPr lang="ru-RU" sz="1400" dirty="0" smtClean="0"/>
          </a:p>
          <a:p>
            <a:pPr latinLnBrk="1"/>
            <a:r>
              <a:rPr lang="en-US" sz="1400" dirty="0" smtClean="0"/>
              <a:t>// better</a:t>
            </a:r>
            <a:endParaRPr lang="ru-RU" sz="1400" dirty="0" smtClean="0"/>
          </a:p>
          <a:p>
            <a:pPr latinLnBrk="1"/>
            <a:r>
              <a:rPr lang="en-US" sz="1400" dirty="0" err="1" smtClean="0"/>
              <a:t>el.style.cssText</a:t>
            </a:r>
            <a:r>
              <a:rPr lang="en-US" sz="1400" dirty="0" smtClean="0"/>
              <a:t> += "; left: " + left + "</a:t>
            </a:r>
            <a:r>
              <a:rPr lang="en-US" sz="1400" dirty="0" err="1" smtClean="0"/>
              <a:t>px</a:t>
            </a:r>
            <a:r>
              <a:rPr lang="en-US" sz="1400" dirty="0" smtClean="0"/>
              <a:t>; top: " + top + "</a:t>
            </a:r>
            <a:r>
              <a:rPr lang="en-US" sz="1400" dirty="0" err="1" smtClean="0"/>
              <a:t>px</a:t>
            </a:r>
            <a:r>
              <a:rPr lang="en-US" sz="1400" dirty="0" smtClean="0"/>
              <a:t>;";</a:t>
            </a:r>
            <a:endParaRPr lang="ru-RU" sz="1400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Calibri" pitchFamily="34" charset="0"/>
              <a:ea typeface="Times New Roman" pitchFamily="18" charset="0"/>
              <a:cs typeface="Segoe UI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/>
              <a:t>II. Объединяйте манипуляции с DOM и выполняйте их отдельно от обновления DOM</a:t>
            </a:r>
            <a:r>
              <a:rPr lang="ru-RU" sz="2000" b="1" dirty="0" smtClean="0"/>
              <a:t>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Сделать это можно несколькими способами:</a:t>
            </a:r>
            <a:br>
              <a:rPr lang="ru-RU" dirty="0" smtClean="0"/>
            </a:br>
            <a:r>
              <a:rPr lang="ru-RU" dirty="0" smtClean="0"/>
              <a:t>• Используйте </a:t>
            </a:r>
            <a:r>
              <a:rPr lang="ru-RU" dirty="0" err="1" smtClean="0"/>
              <a:t>documentFragment</a:t>
            </a:r>
            <a:r>
              <a:rPr lang="ru-RU" dirty="0" smtClean="0"/>
              <a:t>, который предназначен для оптимизации работы с DOM-узлами.</a:t>
            </a:r>
            <a:br>
              <a:rPr lang="ru-RU" dirty="0" smtClean="0"/>
            </a:br>
            <a:r>
              <a:rPr lang="ru-RU" dirty="0" smtClean="0"/>
              <a:t>• Создайте клон DOM-узла, работайте с ним, а по окончании замените им оригинальный DOM-узел. Это также оптимизирует количество </a:t>
            </a:r>
            <a:r>
              <a:rPr lang="ru-RU" dirty="0" err="1" smtClean="0"/>
              <a:t>reflow</a:t>
            </a:r>
            <a:r>
              <a:rPr lang="ru-RU" dirty="0" smtClean="0"/>
              <a:t> и </a:t>
            </a:r>
            <a:r>
              <a:rPr lang="ru-RU" dirty="0" err="1" smtClean="0"/>
              <a:t>repaint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• Используйте </a:t>
            </a:r>
            <a:r>
              <a:rPr lang="ru-RU" dirty="0" err="1" smtClean="0"/>
              <a:t>display</a:t>
            </a:r>
            <a:r>
              <a:rPr lang="ru-RU" dirty="0" smtClean="0"/>
              <a:t>: </a:t>
            </a:r>
            <a:r>
              <a:rPr lang="ru-RU" dirty="0" err="1" smtClean="0"/>
              <a:t>none</a:t>
            </a:r>
            <a:r>
              <a:rPr lang="ru-RU" dirty="0" smtClean="0"/>
              <a:t> (1 </a:t>
            </a:r>
            <a:r>
              <a:rPr lang="ru-RU" dirty="0" err="1" smtClean="0"/>
              <a:t>reflow</a:t>
            </a:r>
            <a:r>
              <a:rPr lang="ru-RU" dirty="0" smtClean="0"/>
              <a:t>, </a:t>
            </a:r>
            <a:r>
              <a:rPr lang="ru-RU" dirty="0" err="1" smtClean="0"/>
              <a:t>repaint</a:t>
            </a:r>
            <a:r>
              <a:rPr lang="ru-RU" dirty="0" smtClean="0"/>
              <a:t>), внесите 100 изменений, восстановите </a:t>
            </a:r>
            <a:r>
              <a:rPr lang="ru-RU" dirty="0" err="1" smtClean="0"/>
              <a:t>display</a:t>
            </a:r>
            <a:r>
              <a:rPr lang="ru-RU" dirty="0" smtClean="0"/>
              <a:t> (1 </a:t>
            </a:r>
            <a:r>
              <a:rPr lang="ru-RU" dirty="0" err="1" smtClean="0"/>
              <a:t>reflow</a:t>
            </a:r>
            <a:r>
              <a:rPr lang="ru-RU" dirty="0" smtClean="0"/>
              <a:t>, </a:t>
            </a:r>
            <a:r>
              <a:rPr lang="ru-RU" dirty="0" err="1" smtClean="0"/>
              <a:t>repaint</a:t>
            </a:r>
            <a:r>
              <a:rPr lang="ru-RU" dirty="0" smtClean="0"/>
              <a:t>). Это лучше, чем вызывать по одному </a:t>
            </a:r>
            <a:r>
              <a:rPr lang="ru-RU" dirty="0" err="1" smtClean="0"/>
              <a:t>reflow</a:t>
            </a:r>
            <a:r>
              <a:rPr lang="ru-RU" dirty="0" smtClean="0"/>
              <a:t> на каждое изменение из 100.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9144000" cy="57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III. Не запрашивайте вычисляемые стили слишком часто.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 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// no-no!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for(big; loop; here) {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 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el.style.left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=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el.offsetLeft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+ 10 + "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px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";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 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el.style.top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=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el.offsetTop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+ 10 + "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px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";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}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// better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var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left =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el.offsetLeft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  top  =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el.offsetTop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 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esty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=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el.style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for(big; loop; here) {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  left += 10;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  top  += 10;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 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esty.left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= left + "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px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";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esty.top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=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top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+ "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px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";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}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Calibri" pitchFamily="34" charset="0"/>
              <a:ea typeface="Times New Roman" pitchFamily="18" charset="0"/>
              <a:cs typeface="Segoe U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222222"/>
                </a:solidFill>
                <a:latin typeface="Calibri" pitchFamily="34" charset="0"/>
                <a:ea typeface="Times New Roman" pitchFamily="18" charset="0"/>
                <a:cs typeface="Segoe UI" pitchFamily="34" charset="0"/>
              </a:rPr>
              <a:t>IV. Думайте о дереве отображения и пытайтесь понять, как много изменений вы вызываете в нем</a:t>
            </a:r>
            <a:r>
              <a:rPr lang="ru-RU" b="1" dirty="0" smtClean="0">
                <a:solidFill>
                  <a:srgbClr val="222222"/>
                </a:solidFill>
                <a:latin typeface="Calibri" pitchFamily="34" charset="0"/>
                <a:ea typeface="Times New Roman" pitchFamily="18" charset="0"/>
                <a:cs typeface="Segoe UI" pitchFamily="34" charset="0"/>
              </a:rPr>
              <a:t>.</a:t>
            </a:r>
          </a:p>
          <a:p>
            <a:endParaRPr lang="ru-RU" b="1" dirty="0" smtClean="0">
              <a:solidFill>
                <a:srgbClr val="222222"/>
              </a:solidFill>
              <a:latin typeface="Calibri" pitchFamily="34" charset="0"/>
              <a:cs typeface="Segoe UI" pitchFamily="34" charset="0"/>
            </a:endParaRPr>
          </a:p>
          <a:p>
            <a:endParaRPr lang="ru-RU" dirty="0"/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0" y="857232"/>
            <a:ext cx="91440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&lt;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E45649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div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class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=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"five red"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&gt;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  &lt;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E45649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div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class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=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"four yellow"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&gt;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      &lt;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E45649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div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class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=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"three green"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&gt;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          &lt;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E45649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div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class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=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"two blue"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&gt;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              &lt;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E45649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div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class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=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"one purple"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&gt;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              &lt;/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E45649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div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&gt;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      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&lt;/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E45649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div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&gt;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      &lt;/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E45649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div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&gt;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  &lt;/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E45649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div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&gt;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&lt;/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E45649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div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&gt;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https://habrastorage.org/files/993/d42/384/993d423849e0486eb3ef6fa2b7be79b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2357430"/>
            <a:ext cx="7072362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habrastorage.org/files/e14/abd/172/e14abd1724cd44b49430f2a2e3d5f347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5868670" cy="306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habrastorage.org/files/f07/4ac/4e4/f074ac4e4a034000aad01c33f01c0c61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3500438"/>
            <a:ext cx="5943601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0"/>
            <a:ext cx="15351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Event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loop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https://habrastorage.org/files/219/72d/34c/21972d34c7a84fc5be9bbe8e27aeb68f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071546"/>
            <a:ext cx="6500858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habrastorage.org/files/070/5e4/e0c/0705e4e0cd7d4e3d96903247c97095e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428604"/>
            <a:ext cx="8001056" cy="5929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На клиентской стороне есть три типа асинхронных действий: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1. Таймер.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setTimeout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(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function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4078F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timerFn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(){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 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console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.log(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'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timerFn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'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);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},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100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2. Ajax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$.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ajax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({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url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: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'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someUrl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'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success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: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function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4078F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ajaxFn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(data) {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    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console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.log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(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'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ajaxFn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'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}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});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3. Пользовательское действие.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</a:b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$(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'something'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).on(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'click'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,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 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A626A4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function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4078F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clickFn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(){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    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C18401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console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.log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(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'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clickFn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'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  }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habrastorage.org/files/54a/d92/13e/54ad9213ee5342338ad79652a8e336e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857232"/>
            <a:ext cx="7358114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habrastorage.org/files/303/729/aed/303729aed97f43358d528031b0bee7ad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357298"/>
            <a:ext cx="8215370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428604"/>
            <a:ext cx="84296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DOM-дерево</a:t>
            </a:r>
            <a:r>
              <a:rPr lang="ru-RU" sz="2400" dirty="0"/>
              <a:t> — </a:t>
            </a:r>
            <a:r>
              <a:rPr lang="ru-RU" sz="2400" dirty="0" err="1"/>
              <a:t>document</a:t>
            </a:r>
            <a:r>
              <a:rPr lang="ru-RU" sz="2400" dirty="0"/>
              <a:t> </a:t>
            </a:r>
            <a:r>
              <a:rPr lang="ru-RU" sz="2400" dirty="0" err="1"/>
              <a:t>object</a:t>
            </a:r>
            <a:r>
              <a:rPr lang="ru-RU" sz="2400" dirty="0"/>
              <a:t> </a:t>
            </a:r>
            <a:r>
              <a:rPr lang="ru-RU" sz="2400" dirty="0" err="1"/>
              <a:t>model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«Интерфейс</a:t>
            </a:r>
            <a:r>
              <a:rPr lang="ru-RU" sz="2400" dirty="0"/>
              <a:t>», который предоставляет браузер JS-движку для работы с тем или иным html-документом. На основе DOM-дерева происходит конструирование дерева отображения (</a:t>
            </a:r>
            <a:r>
              <a:rPr lang="ru-RU" sz="2400" dirty="0" err="1"/>
              <a:t>render</a:t>
            </a:r>
            <a:r>
              <a:rPr lang="ru-RU" sz="2400" dirty="0"/>
              <a:t> </a:t>
            </a:r>
            <a:r>
              <a:rPr lang="ru-RU" sz="2400" dirty="0" err="1"/>
              <a:t>tree</a:t>
            </a:r>
            <a:r>
              <a:rPr lang="ru-RU" sz="2400" dirty="0"/>
              <a:t>). </a:t>
            </a:r>
            <a:endParaRPr lang="ru-RU" sz="2400" dirty="0" smtClean="0"/>
          </a:p>
          <a:p>
            <a:endParaRPr lang="ru-RU" sz="2400" dirty="0"/>
          </a:p>
          <a:p>
            <a:r>
              <a:rPr lang="ru-RU" sz="2400" b="1" dirty="0"/>
              <a:t>Дерево отображения</a:t>
            </a:r>
            <a:r>
              <a:rPr lang="ru-RU" sz="2400" dirty="0"/>
              <a:t> служит для того, чтобы браузер понимал, что выводить на экран. Оно содержит информацию о том, из каких блоков состоит страница.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habrastorage.org/files/67b/0e5/cfb/67b0e5cfbd1147caa50a7d8d53f36a8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714356"/>
            <a:ext cx="8001056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habrastorage.org/files/05b/a2f/191/05ba2f191a4e4f4caf63a22fa591a3ee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857232"/>
            <a:ext cx="8001056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habrastorage.org/files/77c/02e/89d/77c02e89d306406fb49b2d36f1c9225d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4214842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643438" y="928670"/>
            <a:ext cx="442912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itchFamily="34" charset="0"/>
                <a:ea typeface="Times New Roman" pitchFamily="18" charset="0"/>
                <a:cs typeface="Segoe UI" pitchFamily="34" charset="0"/>
              </a:rPr>
              <a:t>есть теги: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&lt;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E45649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head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&gt;, &lt;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E45649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&gt;,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есть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&lt;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E45649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div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style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=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50A14F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”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display: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none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”&gt;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383A42"/>
              </a:solidFill>
              <a:effectLst/>
              <a:latin typeface="Calibri" pitchFamily="34" charset="0"/>
              <a:ea typeface="Times New Roman" pitchFamily="18" charset="0"/>
              <a:cs typeface="Courier New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383A42"/>
              </a:solidFill>
              <a:effectLst/>
              <a:latin typeface="Calibri" pitchFamily="34" charset="0"/>
              <a:ea typeface="Times New Roman" pitchFamily="18" charset="0"/>
              <a:cs typeface="Courier New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&lt;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E45649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div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&gt;&lt;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E45649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img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986801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src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&gt;”…”/&gt;&lt;/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E45649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div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83A42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&gt;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habrastorage.org/files/cd2/2a2/5e0/cd22a25e0a914831b5e037d252da94ea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3" y="785795"/>
            <a:ext cx="7358113" cy="5143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habrastorage.org/files/f8b/efd/ac0/f8befdac02e04eab9eb3ed56e483f4bc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" y="714356"/>
            <a:ext cx="9144000" cy="557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214</Words>
  <Application>Microsoft Office PowerPoint</Application>
  <PresentationFormat>Экран (4:3)</PresentationFormat>
  <Paragraphs>102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Из чего состоит и как работает браузер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 чего состоит и как работает браузер</dc:title>
  <dc:creator>Artem Antonov</dc:creator>
  <cp:lastModifiedBy>Artem Antonov</cp:lastModifiedBy>
  <cp:revision>13</cp:revision>
  <dcterms:created xsi:type="dcterms:W3CDTF">2021-03-21T19:04:24Z</dcterms:created>
  <dcterms:modified xsi:type="dcterms:W3CDTF">2021-03-21T20:39:27Z</dcterms:modified>
</cp:coreProperties>
</file>