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7.xml"/>
  <Override ContentType="application/vnd.openxmlformats-officedocument.presentationml.slide+xml" PartName="/ppt/slides/slide12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8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autoCompressPictures="0" embedTrueTypeFonts="1" strictFirstAndLastChars="0" saveSubsetFonts="1">
  <p:sldMasterIdLst>
    <p:sldMasterId id="2147483659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</p:sldIdLst>
  <p:sldSz cy="5143500" cx="9144000"/>
  <p:notesSz cx="6858000" cy="9144000"/>
  <p:embeddedFontLst>
    <p:embeddedFont>
      <p:font typeface="PT Sans"/>
      <p:regular r:id="rId19"/>
      <p:bold r:id="rId20"/>
      <p:italic r:id="rId21"/>
      <p:boldItalic r:id="rId2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/>
</file>

<file path=ppt/tableStyles.xml><?xml version="1.0" encoding="utf-8"?>
<a:tblStyleLst xmlns:a="http://schemas.openxmlformats.org/drawingml/2006/main" xmlns:r="http://schemas.openxmlformats.org/officeDocument/2006/relationships" def="{2B18D846-BD13-4583-BDF8-DE1B34B14E12}">
  <a:tblStyle styleId="{2B18D846-BD13-4583-BDF8-DE1B34B14E1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med" w="med" type="none"/>
              <a:tailEnd len="med" w="med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PTSans-bold.fntdata"/><Relationship Id="rId11" Type="http://schemas.openxmlformats.org/officeDocument/2006/relationships/slide" Target="slides/slide6.xml"/><Relationship Id="rId22" Type="http://schemas.openxmlformats.org/officeDocument/2006/relationships/font" Target="fonts/PTSans-boldItalic.fntdata"/><Relationship Id="rId10" Type="http://schemas.openxmlformats.org/officeDocument/2006/relationships/slide" Target="slides/slide5.xml"/><Relationship Id="rId21" Type="http://schemas.openxmlformats.org/officeDocument/2006/relationships/font" Target="fonts/PTSans-italic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tableStyles" Target="tableStyle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5" Type="http://schemas.openxmlformats.org/officeDocument/2006/relationships/notesMaster" Target="notesMasters/notesMaster1.xml"/><Relationship Id="rId19" Type="http://schemas.openxmlformats.org/officeDocument/2006/relationships/font" Target="fonts/PTSans-regular.fntdata"/><Relationship Id="rId6" Type="http://schemas.openxmlformats.org/officeDocument/2006/relationships/slide" Target="slides/slide1.xml"/><Relationship Id="rId18" Type="http://schemas.openxmlformats.org/officeDocument/2006/relationships/slide" Target="slides/slide13.xml"/><Relationship Id="rId7" Type="http://schemas.openxmlformats.org/officeDocument/2006/relationships/slide" Target="slides/slide2.xml"/><Relationship Id="rId8" Type="http://schemas.openxmlformats.org/officeDocument/2006/relationships/slide" Target="slides/slide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hape 3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med" w="med" type="none"/>
            <a:tailEnd len="med" w="med" type="none"/>
          </a:ln>
        </p:spPr>
      </p:sp>
      <p:sp>
        <p:nvSpPr>
          <p:cNvPr id="4" name="Shape 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Shape 5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Shape 5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3" name="Shape 103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Shape 108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Shape 109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2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Shape 11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4" name="Shape 11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118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Shape 11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0" name="Shape 12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Shape 5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Shape 5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Shape 63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Shape 64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Shape 69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0" name="Shape 70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6" name="Shape 76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Shape 80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Shape 81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85" name="Shape 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Shape 86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7" name="Shape 87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0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Shape 91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Shape 92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showMasterPhAnim="0" showMasterSp="0">
  <p:cSld>
    <p:spTree>
      <p:nvGrpSpPr>
        <p:cNvPr id="96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" name="Shape 97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8" name="Shape 98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hape 10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Shape 11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Shape 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Shape 45"/>
          <p:cNvSpPr txBox="1"/>
          <p:nvPr>
            <p:ph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/>
        </p:txBody>
      </p:sp>
      <p:sp>
        <p:nvSpPr>
          <p:cNvPr id="46" name="Shape 46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Shape 4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Shape 4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Shape 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hape 17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Shape 18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Shape 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Shape 2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Shape 22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Shape 23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Shape 2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Shape 2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Shape 2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Shape 29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Shape 30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160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160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160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1600"/>
              </a:spcBef>
              <a:spcAft>
                <a:spcPts val="160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Shape 3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Shape 33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Shape 3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Shape 36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Shape 37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/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Shape 38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/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Shape 3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Shape 4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Shape 42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/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Shape 4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Autofit/>
          </a:bodyPr>
          <a:lstStyle>
            <a:lvl1pPr lvl="0">
              <a:spcBef>
                <a:spcPts val="0"/>
              </a:spcBef>
              <a:buNone/>
              <a:defRPr/>
            </a:lvl1pPr>
            <a:lvl2pPr lvl="1">
              <a:spcBef>
                <a:spcPts val="0"/>
              </a:spcBef>
              <a:buNone/>
              <a:defRPr/>
            </a:lvl2pPr>
            <a:lvl3pPr lvl="2">
              <a:spcBef>
                <a:spcPts val="0"/>
              </a:spcBef>
              <a:buNone/>
              <a:defRPr/>
            </a:lvl3pPr>
            <a:lvl4pPr lvl="3">
              <a:spcBef>
                <a:spcPts val="0"/>
              </a:spcBef>
              <a:buNone/>
              <a:defRPr/>
            </a:lvl4pPr>
            <a:lvl5pPr lvl="4">
              <a:spcBef>
                <a:spcPts val="0"/>
              </a:spcBef>
              <a:buNone/>
              <a:defRPr/>
            </a:lvl5pPr>
            <a:lvl6pPr lvl="5">
              <a:spcBef>
                <a:spcPts val="0"/>
              </a:spcBef>
              <a:buNone/>
              <a:defRPr/>
            </a:lvl6pPr>
            <a:lvl7pPr lvl="6">
              <a:spcBef>
                <a:spcPts val="0"/>
              </a:spcBef>
              <a:buNone/>
              <a:defRPr/>
            </a:lvl7pPr>
            <a:lvl8pPr lvl="7">
              <a:spcBef>
                <a:spcPts val="0"/>
              </a:spcBef>
              <a:buNone/>
              <a:defRPr/>
            </a:lvl8pPr>
            <a:lvl9pPr lvl="8">
              <a:spcBef>
                <a:spcPts val="0"/>
              </a:spcBef>
              <a:buNone/>
              <a:defRPr/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Shape 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Shape 7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/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Shape 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>
            <a:lvl1pPr lvl="0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1pPr>
            <a:lvl2pPr lvl="1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2pPr>
            <a:lvl3pPr lvl="2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3pPr>
            <a:lvl4pPr lvl="3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4pPr>
            <a:lvl5pPr lvl="4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5pPr>
            <a:lvl6pPr lvl="5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6pPr>
            <a:lvl7pPr lvl="6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7pPr>
            <a:lvl8pPr lvl="7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8pPr>
            <a:lvl9pPr lvl="8" algn="r">
              <a:spcBef>
                <a:spcPts val="0"/>
              </a:spcBef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.jp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.jp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jp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Shape 54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дальности действия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55" name="Shape 55"/>
          <p:cNvSpPr txBox="1"/>
          <p:nvPr>
            <p:ph idx="1" type="body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персональные сети (WPAN — Wireless Personal Area Networks). Радиус – несколько метров. Bluetooth, NFC.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локальные сети (WLAN — Wireless Local Area Networks). Радиус – несколько десятков метров. Wi-Fi, ZigBee.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Беспроводные глобальные сети (WWAN — Wireless Wide Area Network). Радиус – несколько километров. GSM, LTE, WiMAX.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Shape 105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4</a:t>
            </a: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106" name="Shape 106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Пакетная передача данных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до 300 Мбит/сек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LTE-A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Releases 10, 11, 12, 13, 14.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0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1" name="Shape 11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15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5</a:t>
            </a: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117" name="Shape 117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2018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Передача данных в миллиметровом диапазоне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1 Гбит/сек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" name="Shape 1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0" y="428625"/>
            <a:ext cx="7620000" cy="42862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Shape 60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мобильности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1" name="Shape 61"/>
          <p:cNvSpPr txBox="1"/>
          <p:nvPr>
            <p:ph idx="1" type="body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Не мобильные</a:t>
            </a: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. Wi-Fi.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Мобильные. GSM, LTE.</a:t>
            </a:r>
            <a:endParaRPr>
              <a:solidFill>
                <a:srgbClr val="000000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Shape 66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По топологии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sp>
        <p:nvSpPr>
          <p:cNvPr id="67" name="Shape 67"/>
          <p:cNvSpPr txBox="1"/>
          <p:nvPr>
            <p:ph idx="1" type="body"/>
          </p:nvPr>
        </p:nvSpPr>
        <p:spPr>
          <a:xfrm>
            <a:off x="364975" y="1212775"/>
            <a:ext cx="8467200" cy="3385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Централизованные</a:t>
            </a: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. GSM, LTE, WiMAX.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Децентрализованные. Меш-сети на основе Bluetooth и WiFi.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  <a:p>
            <a:pPr indent="-342900" lvl="0" marL="4572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T Sans"/>
              <a:buChar char="●"/>
            </a:pPr>
            <a:r>
              <a:rPr lang="en-GB">
                <a:solidFill>
                  <a:schemeClr val="dk1"/>
                </a:solidFill>
                <a:latin typeface="PT Sans"/>
                <a:ea typeface="PT Sans"/>
                <a:cs typeface="PT Sans"/>
                <a:sym typeface="PT Sans"/>
              </a:rPr>
              <a:t>Точка-точка. Bluetooth, NFC.</a:t>
            </a:r>
            <a:endParaRPr>
              <a:solidFill>
                <a:schemeClr val="dk1"/>
              </a:solidFill>
              <a:latin typeface="PT Sans"/>
              <a:ea typeface="PT Sans"/>
              <a:cs typeface="PT Sans"/>
              <a:sym typeface="PT Sans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Shape 72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1G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73" name="Shape 73"/>
          <p:cNvGraphicFramePr/>
          <p:nvPr/>
        </p:nvGraphicFramePr>
        <p:xfrm>
          <a:off x="952500" y="1449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2280250"/>
                <a:gridCol w="49587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1970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1984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Аналоговая радио-телефония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2 кбит/сек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Протоколы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AMPS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Shape 7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52400"/>
            <a:ext cx="8839200" cy="480263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2</a:t>
            </a: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84" name="Shape 84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1980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1991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Цифровая передача данных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10 – 400 кбит/сек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Протоколы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GSM, CDMA, PDC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Расширения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GPRS, EDGE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Phase 1, Phase 2, Releases 96, 97, 98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9" name="Shape 8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52650" y="152400"/>
            <a:ext cx="4838700" cy="4838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3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Shape 94"/>
          <p:cNvSpPr txBox="1"/>
          <p:nvPr>
            <p:ph type="title"/>
          </p:nvPr>
        </p:nvSpPr>
        <p:spPr>
          <a:xfrm>
            <a:off x="364975" y="445025"/>
            <a:ext cx="84672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3</a:t>
            </a:r>
            <a:r>
              <a:rPr lang="en-GB">
                <a:solidFill>
                  <a:srgbClr val="000000"/>
                </a:solidFill>
                <a:latin typeface="PT Sans"/>
                <a:ea typeface="PT Sans"/>
                <a:cs typeface="PT Sans"/>
                <a:sym typeface="PT Sans"/>
              </a:rPr>
              <a:t>G</a:t>
            </a:r>
            <a:endParaRPr>
              <a:latin typeface="PT Sans"/>
              <a:ea typeface="PT Sans"/>
              <a:cs typeface="PT Sans"/>
              <a:sym typeface="PT Sans"/>
            </a:endParaRPr>
          </a:p>
        </p:txBody>
      </p:sp>
      <p:graphicFrame>
        <p:nvGraphicFramePr>
          <p:cNvPr id="95" name="Shape 95"/>
          <p:cNvGraphicFramePr/>
          <p:nvPr/>
        </p:nvGraphicFramePr>
        <p:xfrm>
          <a:off x="952500" y="1047750"/>
          <a:ext cx="3000000" cy="3000000"/>
        </p:xfrm>
        <a:graphic>
          <a:graphicData uri="http://schemas.openxmlformats.org/drawingml/2006/table">
            <a:tbl>
              <a:tblPr>
                <a:noFill/>
                <a:tableStyleId>{2B18D846-BD13-4583-BDF8-DE1B34B14E12}</a:tableStyleId>
              </a:tblPr>
              <a:tblGrid>
                <a:gridCol w="1796650"/>
                <a:gridCol w="5442350"/>
              </a:tblGrid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Начало разработки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1990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Внедрение</a:t>
                      </a:r>
                      <a:endParaRPr/>
                    </a:p>
                  </a:txBody>
                  <a:tcPr marT="91425" marB="91425" marR="91425" marL="91425"/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2002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Ключевой признак</a:t>
                      </a:r>
                      <a:endParaRPr/>
                    </a:p>
                  </a:txBody>
                  <a:tcPr marT="91425" marB="91425" marR="91425" marL="91425"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Совмещение временного и кодового разделения</a:t>
                      </a:r>
                      <a:endParaRPr/>
                    </a:p>
                  </a:txBody>
                  <a:tcPr marT="91425" marB="91425" marR="91425" marL="91425"/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Пропускная способность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~ 2 – 40 Мбит/сек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Протокол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UMTS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Расширения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HSPA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  <a:tr h="381000"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3GPP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  <a:lnR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R>
                    <a:lnT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T>
                    <a:lnB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B>
                  </a:tcPr>
                </a:tc>
                <a:tc>
                  <a:txBody>
                    <a:bodyPr>
                      <a:noAutofit/>
                    </a:bodyPr>
                    <a:lstStyle/>
                    <a:p>
                      <a:pPr indent="0" lvl="0" marL="0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GB"/>
                        <a:t>Releases 99, 4, 5, 6, 7, 8, 9.</a:t>
                      </a:r>
                      <a:endParaRPr/>
                    </a:p>
                  </a:txBody>
                  <a:tcPr marT="91425" marB="91425" marR="91425" marL="91425">
                    <a:lnL cap="flat" cmpd="sng" w="9525">
                      <a:solidFill>
                        <a:srgbClr val="9E9E9E"/>
                      </a:solidFill>
                      <a:prstDash val="solid"/>
                      <a:round/>
                      <a:headEnd len="med" w="med" type="none"/>
                      <a:tailEnd len="med" w="med" type="none"/>
                    </a:lnL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>
  <p:cSld>
    <p:spTree>
      <p:nvGrpSpPr>
        <p:cNvPr id="99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0" name="Shape 10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292725" y="85450"/>
            <a:ext cx="2558545" cy="483869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Custom Theme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