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T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B18D846-BD13-4583-BDF8-DE1B34B14E12}">
  <a:tblStyle styleId="{2B18D846-BD13-4583-BDF8-DE1B34B14E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-bold.fntdata"/><Relationship Id="rId11" Type="http://schemas.openxmlformats.org/officeDocument/2006/relationships/slide" Target="slides/slide6.xml"/><Relationship Id="rId22" Type="http://schemas.openxmlformats.org/officeDocument/2006/relationships/font" Target="fonts/PTSans-boldItalic.fntdata"/><Relationship Id="rId10" Type="http://schemas.openxmlformats.org/officeDocument/2006/relationships/slide" Target="slides/slide5.xml"/><Relationship Id="rId21" Type="http://schemas.openxmlformats.org/officeDocument/2006/relationships/font" Target="fonts/PT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TSans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364975" y="445025"/>
            <a:ext cx="846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По дальности действия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64975" y="1212775"/>
            <a:ext cx="8467200" cy="33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●"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Беспроводные персональные сети (WPAN — Wireless Personal Area Networks). Радиус – несколько метров. Bluetooth, NFC.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●"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Беспроводные локальные сети (WLAN — Wireless Local Area Networks). Радиус – несколько десятков метров. Wi-Fi, ZigBee.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●"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Беспроводные глобальные сети (WWAN — Wireless Wide Area Network). Радиус – несколько километров. GSM, LTE, WiMAX.</a:t>
            </a:r>
            <a:endParaRPr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64975" y="445025"/>
            <a:ext cx="846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4</a:t>
            </a:r>
            <a:r>
              <a:rPr lang="en-GB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G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graphicFrame>
        <p:nvGraphicFramePr>
          <p:cNvPr id="106" name="Shape 106"/>
          <p:cNvGraphicFramePr/>
          <p:nvPr/>
        </p:nvGraphicFramePr>
        <p:xfrm>
          <a:off x="952500" y="104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{2B18D846-BD13-4583-BDF8-DE1B34B14E12}</a:tableStyleId>
              </a:tblPr>
              <a:tblGrid>
                <a:gridCol w="1796650"/>
                <a:gridCol w="54423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Начало разработки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Внедрение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2008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Ключевой признак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Пакетная передача данных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Пропускная способность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~ до 300 Мбит/сек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Протокол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LTE-A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3GPP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Releases 10, 11, 12, 13, 14.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64975" y="445025"/>
            <a:ext cx="846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5</a:t>
            </a:r>
            <a:r>
              <a:rPr lang="en-GB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G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graphicFrame>
        <p:nvGraphicFramePr>
          <p:cNvPr id="117" name="Shape 117"/>
          <p:cNvGraphicFramePr/>
          <p:nvPr/>
        </p:nvGraphicFramePr>
        <p:xfrm>
          <a:off x="952500" y="104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{2B18D846-BD13-4583-BDF8-DE1B34B14E12}</a:tableStyleId>
              </a:tblPr>
              <a:tblGrid>
                <a:gridCol w="1796650"/>
                <a:gridCol w="54423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Начало разработки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2008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Внедрение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2018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Ключевой признак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Передача данных в миллиметровом диапазоне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Пропускная способность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~ 1 Гбит/сек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42862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64975" y="445025"/>
            <a:ext cx="846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По мобильности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64975" y="1212775"/>
            <a:ext cx="8467200" cy="33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●"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Не мобильные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. Wi-Fi.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●"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Мобильные. GSM, LTE.</a:t>
            </a:r>
            <a:endParaRPr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64975" y="445025"/>
            <a:ext cx="846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По топологии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64975" y="1212775"/>
            <a:ext cx="8467200" cy="33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●"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Централизованные</a:t>
            </a: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. GSM, LTE, WiMAX.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●"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Децентрализованные. Меш-сети на основе Bluetooth и WiFi.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T Sans"/>
              <a:buChar char="●"/>
            </a:pPr>
            <a:r>
              <a:rPr lang="en-GB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Точка-точка. Bluetooth, NFC.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64975" y="445025"/>
            <a:ext cx="846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1G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graphicFrame>
        <p:nvGraphicFramePr>
          <p:cNvPr id="73" name="Shape 73"/>
          <p:cNvGraphicFramePr/>
          <p:nvPr/>
        </p:nvGraphicFramePr>
        <p:xfrm>
          <a:off x="952500" y="144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{2B18D846-BD13-4583-BDF8-DE1B34B14E12}</a:tableStyleId>
              </a:tblPr>
              <a:tblGrid>
                <a:gridCol w="2280250"/>
                <a:gridCol w="49587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Начало разработки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1970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Внедрение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1984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Ключевой признак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Аналоговая радио-телефония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Пропускная способность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~ 2 кбит/сек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Протоколы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AMPS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802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64975" y="445025"/>
            <a:ext cx="846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r>
              <a:rPr lang="en-GB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G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graphicFrame>
        <p:nvGraphicFramePr>
          <p:cNvPr id="84" name="Shape 84"/>
          <p:cNvGraphicFramePr/>
          <p:nvPr/>
        </p:nvGraphicFramePr>
        <p:xfrm>
          <a:off x="952500" y="104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{2B18D846-BD13-4583-BDF8-DE1B34B14E12}</a:tableStyleId>
              </a:tblPr>
              <a:tblGrid>
                <a:gridCol w="1796650"/>
                <a:gridCol w="54423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Начало разработки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1980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Внедрение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1991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Ключевой признак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Цифровая передача данных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Пропускная способность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~ 10 – 400 кбит/сек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Протоколы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GSM, CDMA, PDC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Расширения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GPRS, EDGE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3GPP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Phase 1, Phase 2, Releases 96, 97, 98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64975" y="445025"/>
            <a:ext cx="846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r>
              <a:rPr lang="en-GB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G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graphicFrame>
        <p:nvGraphicFramePr>
          <p:cNvPr id="95" name="Shape 95"/>
          <p:cNvGraphicFramePr/>
          <p:nvPr/>
        </p:nvGraphicFramePr>
        <p:xfrm>
          <a:off x="952500" y="104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{2B18D846-BD13-4583-BDF8-DE1B34B14E12}</a:tableStyleId>
              </a:tblPr>
              <a:tblGrid>
                <a:gridCol w="1796650"/>
                <a:gridCol w="54423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Начало разработки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1990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Внедрение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2002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Ключевой признак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Совмещение временного и кодового разделения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Пропускная способность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~ 2 – 40 Мбит/сек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Протокол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UMTS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Расширения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HSPA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3GPP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Releases 99, 4, 5, 6, 7, 8, 9.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2725" y="85450"/>
            <a:ext cx="255854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