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PT Sans"/>
      <p:regular r:id="rId19"/>
      <p:bold r:id="rId20"/>
      <p:italic r:id="rId21"/>
      <p:boldItalic r:id="rId22"/>
    </p:embeddedFont>
    <p:embeddedFont>
      <p:font typeface="PT Mono"/>
      <p:regular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TSans-bold.fntdata"/><Relationship Id="rId11" Type="http://schemas.openxmlformats.org/officeDocument/2006/relationships/slide" Target="slides/slide6.xml"/><Relationship Id="rId22" Type="http://schemas.openxmlformats.org/officeDocument/2006/relationships/font" Target="fonts/PTSans-boldItalic.fntdata"/><Relationship Id="rId10" Type="http://schemas.openxmlformats.org/officeDocument/2006/relationships/slide" Target="slides/slide5.xml"/><Relationship Id="rId21" Type="http://schemas.openxmlformats.org/officeDocument/2006/relationships/font" Target="fonts/PTSans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PTMon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TSans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83e130da70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83e130da70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83e130da70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83e130da70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3e130da70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83e130da70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83e130da70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83e130da70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83e130da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83e130da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3e130da70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3e130da7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83e130da7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83e130da7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83e130da70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83e130da70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83e130da70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83e130da70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3e130da70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3e130da70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3e130da70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83e130da7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3e130da70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3e130da70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REST API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Уровень 0: Один URI, один HTTP метод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108" name="Google Shape;10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565000"/>
            <a:ext cx="4972050" cy="16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Уровень 1: Несколько URI, один HTTP метод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5" name="Google Shape;11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4972050" cy="16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Уровень 2: Несколько URI, разные HTTP методы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4972050" cy="16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Уровень 3: HATEOAS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8" name="Google Shape;128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HATEOAS  — Hypertext as the Engine of Application State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129" name="Google Shape;12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738988"/>
            <a:ext cx="5200650" cy="2428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SOA — Service Oriented Architecture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Сервис: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Представляет собой функциональность с конкретным результатом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Является самодостаточным (self-contained)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Является черным ящиком для клиентов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Может состоять из других услуг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492975"/>
            <a:ext cx="8520600" cy="407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Service Description – информация о сервисе, необходимая для взаимодействия со службой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Service Provider – люди или организации, которые предоставляют сервисы.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Service Consumer – клиенты, потребители служб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Web Service — система, предназначенная для взаимодействия машин/программ по сети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XML-RPC — XML Remote Procedure Call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311700" y="1152475"/>
            <a:ext cx="4140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Запрос: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Host: service.com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Content-Type: text/xml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Content-length: 181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&lt;?xml version="1.0"?&gt;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&lt;methodCall&gt;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&lt;methodName&gt;examples.getRegionName&lt;/methodName&gt;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&lt;params&gt;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&lt;param&gt;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   &lt;value&gt;&lt;i4&gt;77&lt;/i4&gt;&lt;/value&gt;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&lt;/param&gt;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&lt;/params&gt;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&lt;/methodCall&gt;</a:t>
            </a:r>
            <a:endParaRPr>
              <a:latin typeface="PT Mono"/>
              <a:ea typeface="PT Mono"/>
              <a:cs typeface="PT Mono"/>
              <a:sym typeface="PT Mono"/>
            </a:endParaRPr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4749850" y="1152475"/>
            <a:ext cx="4140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Ответ</a:t>
            </a:r>
            <a:r>
              <a:rPr lang="ru">
                <a:latin typeface="PT Sans"/>
                <a:ea typeface="PT Sans"/>
                <a:cs typeface="PT Sans"/>
                <a:sym typeface="PT Sans"/>
              </a:rPr>
              <a:t>: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HTTP/1.1 200 OK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Connection: close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Content-Length: 158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Content-Type: text/xml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Date: Tue, 21 Apr 2020 15:55:08 GMT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Server: nginx/1.14.2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&lt;?xml version="1.0"?&gt;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&lt;methodResponse&gt;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&lt;params&gt;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&lt;param&gt;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   &lt;value&gt;&lt;string&gt;Moscow&lt;/string&gt;&lt;/value&gt;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&lt;/param&gt;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&lt;/params&gt;</a:t>
            </a:r>
            <a:endParaRPr sz="1100">
              <a:solidFill>
                <a:schemeClr val="dk1"/>
              </a:solidFill>
              <a:latin typeface="PT Mono"/>
              <a:ea typeface="PT Mono"/>
              <a:cs typeface="PT Mono"/>
              <a:sym typeface="PT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&lt;/methodResponse&gt;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endParaRPr>
              <a:latin typeface="PT Mono"/>
              <a:ea typeface="PT Mono"/>
              <a:cs typeface="PT Mono"/>
              <a:sym typeface="PT Mon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JSON-RPC — JSON</a:t>
            </a:r>
            <a:r>
              <a:rPr lang="ru">
                <a:latin typeface="PT Sans"/>
                <a:ea typeface="PT Sans"/>
                <a:cs typeface="PT Sans"/>
                <a:sym typeface="PT Sans"/>
              </a:rPr>
              <a:t> Remote Procedure Call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способ кодирования данных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независимость от транспортного уровня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способность передачи извещений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возможность идентификации ответов при отправке нескольких запросов одновременно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SOAP — Simple Object Access Protocol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формат данных — </a:t>
            </a:r>
            <a:r>
              <a:rPr lang="ru">
                <a:latin typeface="PT Sans"/>
                <a:ea typeface="PT Sans"/>
                <a:cs typeface="PT Sans"/>
                <a:sym typeface="PT Sans"/>
              </a:rPr>
              <a:t>XML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Все SOAP службы имеют описание на языке WSDL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транспорт: TCP, UDP, HTTP, SMTP, FTP и т.д.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поддержка GET и POST методов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REST — Representational State Transfer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REST — э</a:t>
            </a:r>
            <a:r>
              <a:rPr lang="ru">
                <a:latin typeface="PT Sans"/>
                <a:ea typeface="PT Sans"/>
                <a:cs typeface="PT Sans"/>
                <a:sym typeface="PT Sans"/>
              </a:rPr>
              <a:t>то не</a:t>
            </a:r>
            <a:r>
              <a:rPr lang="ru">
                <a:latin typeface="PT Sans"/>
                <a:ea typeface="PT Sans"/>
                <a:cs typeface="PT Sans"/>
                <a:sym typeface="PT Sans"/>
              </a:rPr>
              <a:t> протокол. REST — это архитектура, набор правил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Client-Server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Stateless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Cache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Uniform Interface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Layered System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Code-On-Demand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Универсальный интерфейс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Identification of resources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Manipulation of resources through representations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Self-descriptive messages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HATEOAS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RMM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2" name="Google Shape;102;p2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Richardson Maturity Model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