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B142EF-5E89-4E52-BAA8-BB58FFADA2E2}" type="datetimeFigureOut">
              <a:rPr lang="ru-RU" smtClean="0"/>
              <a:pPr/>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361149-9081-4ACF-A3E2-AB68C5FC40A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142EF-5E89-4E52-BAA8-BB58FFADA2E2}" type="datetimeFigureOut">
              <a:rPr lang="ru-RU" smtClean="0"/>
              <a:pPr/>
              <a:t>27.03.2018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61149-9081-4ACF-A3E2-AB68C5FC40A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t>Лекция 10. </a:t>
            </a:r>
            <a:r>
              <a:rPr lang="ru-RU" b="1" dirty="0" err="1"/>
              <a:t>Bluetooth</a:t>
            </a:r>
            <a:r>
              <a:rPr lang="ru-RU" b="1" dirty="0" smtClean="0"/>
              <a:t>.</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89"/>
            <a:ext cx="8229600" cy="6357983"/>
          </a:xfrm>
        </p:spPr>
        <p:txBody>
          <a:bodyPr>
            <a:normAutofit fontScale="62500" lnSpcReduction="20000"/>
          </a:bodyPr>
          <a:lstStyle/>
          <a:p>
            <a:pPr>
              <a:buNone/>
            </a:pPr>
            <a:r>
              <a:rPr lang="en-US" b="1" dirty="0" smtClean="0"/>
              <a:t>      </a:t>
            </a:r>
            <a:r>
              <a:rPr lang="ru-RU" b="1" dirty="0" err="1" smtClean="0"/>
              <a:t>Bluetooth</a:t>
            </a:r>
            <a:r>
              <a:rPr lang="ru-RU" dirty="0" smtClean="0"/>
              <a:t> </a:t>
            </a:r>
            <a:r>
              <a:rPr lang="ru-RU" dirty="0" smtClean="0"/>
              <a:t>(от слов англ. </a:t>
            </a:r>
            <a:r>
              <a:rPr lang="ru-RU" i="1" dirty="0" err="1" smtClean="0"/>
              <a:t>blue</a:t>
            </a:r>
            <a:r>
              <a:rPr lang="ru-RU" dirty="0" smtClean="0"/>
              <a:t> синий и англ. </a:t>
            </a:r>
            <a:r>
              <a:rPr lang="ru-RU" i="1" dirty="0" err="1" smtClean="0"/>
              <a:t>tooth</a:t>
            </a:r>
            <a:r>
              <a:rPr lang="ru-RU" dirty="0" smtClean="0"/>
              <a:t> зуб; произносится /</a:t>
            </a:r>
            <a:r>
              <a:rPr lang="ru-RU" dirty="0" err="1" smtClean="0"/>
              <a:t>bluːtuːθ</a:t>
            </a:r>
            <a:r>
              <a:rPr lang="ru-RU" dirty="0" smtClean="0"/>
              <a:t>/) — производственная спецификация беспроводных персональных сетей (англ. </a:t>
            </a:r>
            <a:r>
              <a:rPr lang="ru-RU" i="1" dirty="0" err="1" smtClean="0"/>
              <a:t>Wireless</a:t>
            </a:r>
            <a:r>
              <a:rPr lang="ru-RU" i="1" dirty="0" smtClean="0"/>
              <a:t> </a:t>
            </a:r>
            <a:r>
              <a:rPr lang="ru-RU" i="1" dirty="0" err="1" smtClean="0"/>
              <a:t>personal</a:t>
            </a:r>
            <a:r>
              <a:rPr lang="ru-RU" i="1" dirty="0" smtClean="0"/>
              <a:t> </a:t>
            </a:r>
            <a:r>
              <a:rPr lang="ru-RU" i="1" dirty="0" err="1" smtClean="0"/>
              <a:t>area</a:t>
            </a:r>
            <a:r>
              <a:rPr lang="ru-RU" i="1" dirty="0" smtClean="0"/>
              <a:t> </a:t>
            </a:r>
            <a:r>
              <a:rPr lang="ru-RU" i="1" dirty="0" err="1" smtClean="0"/>
              <a:t>network</a:t>
            </a:r>
            <a:r>
              <a:rPr lang="ru-RU" i="1" dirty="0" smtClean="0"/>
              <a:t>, WPAN</a:t>
            </a:r>
            <a:r>
              <a:rPr lang="ru-RU" dirty="0" smtClean="0"/>
              <a:t>). </a:t>
            </a:r>
            <a:r>
              <a:rPr lang="ru-RU" dirty="0" err="1" smtClean="0"/>
              <a:t>Bluetooth</a:t>
            </a:r>
            <a:r>
              <a:rPr lang="ru-RU" dirty="0" smtClean="0"/>
              <a:t> обеспечивает обмен информацией между такими устройствами как персональные компьютеры (настольные, карманные, ноутбуки), мобильные телефоны, принтеры, цифровые фотоаппараты, мышки, клавиатуры, джойстики, наушники, гарнитуры на надёжной, бесплатной, повсеместно доступной радиочастоте для ближней связи. </a:t>
            </a:r>
            <a:r>
              <a:rPr lang="ru-RU" dirty="0" err="1" smtClean="0"/>
              <a:t>Bluetooth</a:t>
            </a:r>
            <a:r>
              <a:rPr lang="ru-RU" dirty="0" smtClean="0"/>
              <a:t> позволяет этим устройствам сообщаться, когда они находятся в радиусе до 100 метров друг от друга (дальность сильно зависит от преград и помех), даже в разных помещениях. В</a:t>
            </a:r>
            <a:r>
              <a:rPr lang="en-US" dirty="0" smtClean="0"/>
              <a:t> 2002 </a:t>
            </a:r>
            <a:r>
              <a:rPr lang="ru-RU" dirty="0" smtClean="0"/>
              <a:t>году</a:t>
            </a:r>
            <a:r>
              <a:rPr lang="en-US" dirty="0" smtClean="0"/>
              <a:t> Bluetooth </a:t>
            </a:r>
            <a:r>
              <a:rPr lang="ru-RU" dirty="0" smtClean="0"/>
              <a:t>был стандартизован в</a:t>
            </a:r>
            <a:r>
              <a:rPr lang="en-US" dirty="0" smtClean="0"/>
              <a:t> IEEE (Institute of Electrical and Electronics Engineers), </a:t>
            </a:r>
            <a:r>
              <a:rPr lang="ru-RU" dirty="0" smtClean="0"/>
              <a:t>как стандарт</a:t>
            </a:r>
            <a:r>
              <a:rPr lang="en-US" dirty="0" smtClean="0"/>
              <a:t> 802.15.1</a:t>
            </a:r>
            <a:r>
              <a:rPr lang="en-US" dirty="0" smtClean="0"/>
              <a:t>.</a:t>
            </a:r>
          </a:p>
          <a:p>
            <a:pPr>
              <a:buNone/>
            </a:pPr>
            <a:endParaRPr lang="en-US" dirty="0" smtClean="0"/>
          </a:p>
          <a:p>
            <a:pPr>
              <a:buNone/>
            </a:pPr>
            <a:endParaRPr lang="en-US" dirty="0" smtClean="0"/>
          </a:p>
          <a:p>
            <a:pPr>
              <a:buNone/>
            </a:pPr>
            <a:endParaRPr lang="en-US" dirty="0" smtClean="0"/>
          </a:p>
          <a:p>
            <a:pPr>
              <a:buNone/>
            </a:pPr>
            <a:r>
              <a:rPr lang="en-US" dirty="0" smtClean="0"/>
              <a:t>       </a:t>
            </a:r>
            <a:r>
              <a:rPr lang="ru-RU" dirty="0" smtClean="0"/>
              <a:t>Логотип </a:t>
            </a:r>
            <a:r>
              <a:rPr lang="ru-RU" dirty="0" err="1" smtClean="0"/>
              <a:t>Bluetooth</a:t>
            </a:r>
            <a:r>
              <a:rPr lang="ru-RU" dirty="0" smtClean="0"/>
              <a:t> является сочетанием двух нордических («скандинавских») рун: «</a:t>
            </a:r>
            <a:r>
              <a:rPr lang="ru-RU" dirty="0" err="1" smtClean="0"/>
              <a:t>хаглаз</a:t>
            </a:r>
            <a:r>
              <a:rPr lang="ru-RU" dirty="0" smtClean="0"/>
              <a:t>»   (</a:t>
            </a:r>
            <a:r>
              <a:rPr lang="ru-RU" dirty="0" err="1" smtClean="0"/>
              <a:t>Hagall</a:t>
            </a:r>
            <a:r>
              <a:rPr lang="ru-RU" dirty="0" smtClean="0"/>
              <a:t>) — аналог латинской H и «</a:t>
            </a:r>
            <a:r>
              <a:rPr lang="ru-RU" dirty="0" err="1" smtClean="0"/>
              <a:t>беркана</a:t>
            </a:r>
            <a:r>
              <a:rPr lang="ru-RU" dirty="0" smtClean="0"/>
              <a:t>»   (</a:t>
            </a:r>
            <a:r>
              <a:rPr lang="ru-RU" dirty="0" err="1" smtClean="0"/>
              <a:t>Berkanan</a:t>
            </a:r>
            <a:r>
              <a:rPr lang="ru-RU" dirty="0" smtClean="0"/>
              <a:t>) — латинская B. Логотип похож на более старый логотип для </a:t>
            </a:r>
            <a:r>
              <a:rPr lang="ru-RU" dirty="0" err="1" smtClean="0"/>
              <a:t>Beauknit</a:t>
            </a:r>
            <a:r>
              <a:rPr lang="ru-RU" dirty="0" smtClean="0"/>
              <a:t> </a:t>
            </a:r>
            <a:r>
              <a:rPr lang="ru-RU" dirty="0" err="1" smtClean="0"/>
              <a:t>Textiles</a:t>
            </a:r>
            <a:r>
              <a:rPr lang="ru-RU" dirty="0" smtClean="0"/>
              <a:t>, подразделения корпорации </a:t>
            </a:r>
            <a:r>
              <a:rPr lang="ru-RU" dirty="0" err="1" smtClean="0"/>
              <a:t>Beauknit</a:t>
            </a:r>
            <a:r>
              <a:rPr lang="ru-RU" dirty="0" smtClean="0"/>
              <a:t>. В нём используется слияние отраженной K и В для «</a:t>
            </a:r>
            <a:r>
              <a:rPr lang="ru-RU" dirty="0" err="1" smtClean="0"/>
              <a:t>Beauknit</a:t>
            </a:r>
            <a:r>
              <a:rPr lang="ru-RU" dirty="0" smtClean="0"/>
              <a:t>», он шире и имеет скругленные углы, но в общем он такой же.</a:t>
            </a:r>
          </a:p>
          <a:p>
            <a:pPr>
              <a:buNone/>
            </a:pPr>
            <a:endParaRPr lang="ru-RU" dirty="0" smtClean="0"/>
          </a:p>
          <a:p>
            <a:pPr>
              <a:buNone/>
            </a:pPr>
            <a:endParaRPr lang="ru-RU" dirty="0" smtClean="0"/>
          </a:p>
        </p:txBody>
      </p:sp>
      <p:pic>
        <p:nvPicPr>
          <p:cNvPr id="4" name="image10.png" descr="BluetoothLogo.svg"/>
          <p:cNvPicPr/>
          <p:nvPr/>
        </p:nvPicPr>
        <p:blipFill>
          <a:blip r:embed="rId2"/>
          <a:srcRect/>
          <a:stretch>
            <a:fillRect/>
          </a:stretch>
        </p:blipFill>
        <p:spPr>
          <a:xfrm>
            <a:off x="3357554" y="3643314"/>
            <a:ext cx="2222500" cy="571500"/>
          </a:xfrm>
          <a:prstGeom prst="rect">
            <a:avLst/>
          </a:prstGeo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62500" lnSpcReduction="20000"/>
          </a:bodyPr>
          <a:lstStyle/>
          <a:p>
            <a:pPr>
              <a:buNone/>
            </a:pPr>
            <a:r>
              <a:rPr lang="en-US" dirty="0" smtClean="0"/>
              <a:t>    </a:t>
            </a:r>
            <a:r>
              <a:rPr lang="ru-RU" dirty="0" smtClean="0"/>
              <a:t>Принцип </a:t>
            </a:r>
            <a:r>
              <a:rPr lang="ru-RU" dirty="0" smtClean="0"/>
              <a:t>действия основан на использовании радиоволн. Радиосвязь </a:t>
            </a:r>
            <a:r>
              <a:rPr lang="ru-RU" dirty="0" err="1" smtClean="0"/>
              <a:t>Bluetooth</a:t>
            </a:r>
            <a:r>
              <a:rPr lang="ru-RU" dirty="0" smtClean="0"/>
              <a:t> осуществляется в ISM-диапазоне (англ. </a:t>
            </a:r>
            <a:r>
              <a:rPr lang="ru-RU" i="1" dirty="0" err="1" smtClean="0"/>
              <a:t>Industry</a:t>
            </a:r>
            <a:r>
              <a:rPr lang="ru-RU" i="1" dirty="0" smtClean="0"/>
              <a:t>, </a:t>
            </a:r>
            <a:r>
              <a:rPr lang="ru-RU" i="1" dirty="0" err="1" smtClean="0"/>
              <a:t>Science</a:t>
            </a:r>
            <a:r>
              <a:rPr lang="ru-RU" i="1" dirty="0" smtClean="0"/>
              <a:t> </a:t>
            </a:r>
            <a:r>
              <a:rPr lang="ru-RU" i="1" dirty="0" err="1" smtClean="0"/>
              <a:t>and</a:t>
            </a:r>
            <a:r>
              <a:rPr lang="ru-RU" i="1" dirty="0" smtClean="0"/>
              <a:t> </a:t>
            </a:r>
            <a:r>
              <a:rPr lang="ru-RU" i="1" dirty="0" err="1" smtClean="0"/>
              <a:t>Medicine</a:t>
            </a:r>
            <a:r>
              <a:rPr lang="ru-RU" dirty="0" smtClean="0"/>
              <a:t>), который используется в различных бытовых приборах и беспроводных сетях (свободный от лицензирования диапазон 2,4-2,4835 ГГц). В </a:t>
            </a:r>
            <a:r>
              <a:rPr lang="ru-RU" dirty="0" err="1" smtClean="0"/>
              <a:t>Bluetooth</a:t>
            </a:r>
            <a:r>
              <a:rPr lang="ru-RU" dirty="0" smtClean="0"/>
              <a:t> применяется метод расширения спектра со скачкообразной перестройкой </a:t>
            </a:r>
            <a:r>
              <a:rPr lang="ru-RU" dirty="0" err="1" smtClean="0"/>
              <a:t>частотs</a:t>
            </a:r>
            <a:r>
              <a:rPr lang="ru-RU" dirty="0" smtClean="0"/>
              <a:t> (англ. </a:t>
            </a:r>
            <a:r>
              <a:rPr lang="ru-RU" i="1" dirty="0" err="1" smtClean="0"/>
              <a:t>Frequency</a:t>
            </a:r>
            <a:r>
              <a:rPr lang="ru-RU" i="1" dirty="0" smtClean="0"/>
              <a:t> </a:t>
            </a:r>
            <a:r>
              <a:rPr lang="ru-RU" i="1" dirty="0" err="1" smtClean="0"/>
              <a:t>Hopping</a:t>
            </a:r>
            <a:r>
              <a:rPr lang="ru-RU" i="1" dirty="0" smtClean="0"/>
              <a:t> </a:t>
            </a:r>
            <a:r>
              <a:rPr lang="ru-RU" i="1" dirty="0" err="1" smtClean="0"/>
              <a:t>Spread</a:t>
            </a:r>
            <a:r>
              <a:rPr lang="ru-RU" i="1" dirty="0" smtClean="0"/>
              <a:t> </a:t>
            </a:r>
            <a:r>
              <a:rPr lang="ru-RU" i="1" dirty="0" err="1" smtClean="0"/>
              <a:t>Spectrum</a:t>
            </a:r>
            <a:r>
              <a:rPr lang="ru-RU" i="1" dirty="0" smtClean="0"/>
              <a:t>, FHSS</a:t>
            </a:r>
            <a:r>
              <a:rPr lang="ru-RU" dirty="0" smtClean="0"/>
              <a:t>). </a:t>
            </a:r>
            <a:endParaRPr lang="en-US" dirty="0" smtClean="0"/>
          </a:p>
          <a:p>
            <a:pPr>
              <a:buNone/>
            </a:pPr>
            <a:endParaRPr lang="en-US" dirty="0" smtClean="0"/>
          </a:p>
          <a:p>
            <a:pPr>
              <a:buNone/>
            </a:pPr>
            <a:r>
              <a:rPr lang="en-US" dirty="0" smtClean="0"/>
              <a:t>      </a:t>
            </a:r>
            <a:r>
              <a:rPr lang="ru-RU" dirty="0" smtClean="0"/>
              <a:t>Согласно </a:t>
            </a:r>
            <a:r>
              <a:rPr lang="ru-RU" dirty="0" smtClean="0"/>
              <a:t>алгоритму FHSS, в </a:t>
            </a:r>
            <a:r>
              <a:rPr lang="ru-RU" dirty="0" err="1" smtClean="0"/>
              <a:t>Bluetooth</a:t>
            </a:r>
            <a:r>
              <a:rPr lang="ru-RU" dirty="0" smtClean="0"/>
              <a:t> несущая частота сигнала скачкообразно меняется 1600 раз в секунду (всего выделяется 79 рабочих частот шириной в 1 МГц, а в Японии, Франции и Испании полоса </a:t>
            </a:r>
            <a:r>
              <a:rPr lang="ru-RU" dirty="0" err="1" smtClean="0"/>
              <a:t>у́же</a:t>
            </a:r>
            <a:r>
              <a:rPr lang="ru-RU" dirty="0" smtClean="0"/>
              <a:t> — 23 частотных канала). </a:t>
            </a:r>
            <a:endParaRPr lang="en-US" dirty="0" smtClean="0"/>
          </a:p>
          <a:p>
            <a:pPr>
              <a:buNone/>
            </a:pPr>
            <a:endParaRPr lang="en-US" dirty="0" smtClean="0"/>
          </a:p>
          <a:p>
            <a:pPr>
              <a:buNone/>
            </a:pPr>
            <a:r>
              <a:rPr lang="en-US" dirty="0" smtClean="0"/>
              <a:t>      </a:t>
            </a:r>
            <a:r>
              <a:rPr lang="ru-RU" dirty="0" smtClean="0"/>
              <a:t>При </a:t>
            </a:r>
            <a:r>
              <a:rPr lang="ru-RU" dirty="0" smtClean="0"/>
              <a:t>передаче цифровых данных и </a:t>
            </a:r>
            <a:r>
              <a:rPr lang="ru-RU" dirty="0" err="1" smtClean="0"/>
              <a:t>аудиосигнала</a:t>
            </a:r>
            <a:r>
              <a:rPr lang="ru-RU" dirty="0" smtClean="0"/>
              <a:t> (64 кбит/с в обоих направлениях) используются различные схемы кодирования: </a:t>
            </a:r>
            <a:r>
              <a:rPr lang="ru-RU" dirty="0" err="1" smtClean="0"/>
              <a:t>аудиосигнал</a:t>
            </a:r>
            <a:r>
              <a:rPr lang="ru-RU" dirty="0" smtClean="0"/>
              <a:t> не повторяется (как правило), а цифровые данные в случае утери пакета информации будут переданы повторно.</a:t>
            </a:r>
          </a:p>
          <a:p>
            <a:pPr>
              <a:buNone/>
            </a:pPr>
            <a:r>
              <a:rPr lang="en-US" dirty="0" smtClean="0"/>
              <a:t>      </a:t>
            </a:r>
            <a:r>
              <a:rPr lang="ru-RU" dirty="0" smtClean="0"/>
              <a:t>Протокол </a:t>
            </a:r>
            <a:r>
              <a:rPr lang="ru-RU" dirty="0" err="1" smtClean="0"/>
              <a:t>Bluetooth</a:t>
            </a:r>
            <a:r>
              <a:rPr lang="ru-RU" dirty="0" smtClean="0"/>
              <a:t> поддерживает не только соединение «</a:t>
            </a:r>
            <a:r>
              <a:rPr lang="ru-RU" dirty="0" err="1" smtClean="0"/>
              <a:t>point-to-point</a:t>
            </a:r>
            <a:r>
              <a:rPr lang="ru-RU" dirty="0" smtClean="0"/>
              <a:t>», но и соединение «</a:t>
            </a:r>
            <a:r>
              <a:rPr lang="ru-RU" dirty="0" err="1" smtClean="0"/>
              <a:t>point-to-multipoint</a:t>
            </a:r>
            <a:r>
              <a:rPr lang="ru-RU" dirty="0" smtClean="0"/>
              <a:t>».</a:t>
            </a:r>
          </a:p>
          <a:p>
            <a:pPr>
              <a:buNone/>
            </a:pPr>
            <a:endParaRPr lang="ru-RU" dirty="0" smtClean="0"/>
          </a:p>
          <a:p>
            <a:pPr>
              <a:buNone/>
            </a:pPr>
            <a:endParaRPr lang="en-US" dirty="0" smtClean="0"/>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pPr>
              <a:buNone/>
            </a:pPr>
            <a:r>
              <a:rPr lang="en-US" b="1" dirty="0" smtClean="0"/>
              <a:t>         </a:t>
            </a:r>
            <a:r>
              <a:rPr lang="ru-RU" b="1" dirty="0" err="1" smtClean="0"/>
              <a:t>Bluetooth</a:t>
            </a:r>
            <a:r>
              <a:rPr lang="ru-RU" b="1" dirty="0" smtClean="0"/>
              <a:t> </a:t>
            </a:r>
            <a:r>
              <a:rPr lang="ru-RU" b="1" dirty="0" smtClean="0"/>
              <a:t>1.0</a:t>
            </a:r>
          </a:p>
          <a:p>
            <a:pPr>
              <a:buNone/>
            </a:pPr>
            <a:r>
              <a:rPr lang="en-US" dirty="0" smtClean="0"/>
              <a:t>        </a:t>
            </a:r>
            <a:r>
              <a:rPr lang="ru-RU" dirty="0" smtClean="0"/>
              <a:t>Устройства </a:t>
            </a:r>
            <a:r>
              <a:rPr lang="ru-RU" dirty="0" smtClean="0"/>
              <a:t>версий 1.0 (1998) и 1.0B имели плохую совместимость между продуктами различных производителей. В 1.0 и 1.0B была обязательной передача адреса устройства (BD_ADDR) на этапе установления связи, что делало невозможной реализацию анонимности соединения на протокольном уровне и было основным недостатком данной спецификации. Скорость 721 Кбит/с. Стандартная (базовая) скорость передачи данных использует GFSK-модуляцию радиосигнала при скорости передачи в 1 Мбит/с. </a:t>
            </a:r>
          </a:p>
          <a:p>
            <a:pPr>
              <a:buNone/>
            </a:pPr>
            <a:r>
              <a:rPr lang="en-US" b="1" dirty="0" smtClean="0"/>
              <a:t>         </a:t>
            </a:r>
            <a:r>
              <a:rPr lang="ru-RU" b="1" dirty="0" err="1" smtClean="0"/>
              <a:t>Bluetooth</a:t>
            </a:r>
            <a:r>
              <a:rPr lang="ru-RU" b="1" dirty="0" smtClean="0"/>
              <a:t> </a:t>
            </a:r>
            <a:r>
              <a:rPr lang="ru-RU" b="1" dirty="0" smtClean="0"/>
              <a:t>1.1</a:t>
            </a:r>
            <a:endParaRPr lang="ru-RU" b="1" u="sng" dirty="0" smtClean="0"/>
          </a:p>
          <a:p>
            <a:pPr>
              <a:buNone/>
            </a:pPr>
            <a:r>
              <a:rPr lang="en-US" dirty="0" smtClean="0"/>
              <a:t>         </a:t>
            </a:r>
            <a:r>
              <a:rPr lang="ru-RU" dirty="0" smtClean="0"/>
              <a:t>В </a:t>
            </a:r>
            <a:r>
              <a:rPr lang="ru-RU" dirty="0" err="1" smtClean="0"/>
              <a:t>Bluetooth</a:t>
            </a:r>
            <a:r>
              <a:rPr lang="ru-RU" dirty="0" smtClean="0"/>
              <a:t> 1.1 было исправлено множество ошибок, найденных в 1.0B, добавлена поддержка для нешифрованных каналов, индикация уровня мощности принимаемого сигнала (RSSI).</a:t>
            </a:r>
          </a:p>
          <a:p>
            <a:pPr>
              <a:buNone/>
            </a:pPr>
            <a:r>
              <a:rPr lang="en-US" b="1" dirty="0" smtClean="0"/>
              <a:t>         </a:t>
            </a:r>
            <a:r>
              <a:rPr lang="ru-RU" b="1" dirty="0" err="1" smtClean="0"/>
              <a:t>Bluetooth</a:t>
            </a:r>
            <a:r>
              <a:rPr lang="ru-RU" b="1" dirty="0" smtClean="0"/>
              <a:t> </a:t>
            </a:r>
            <a:r>
              <a:rPr lang="ru-RU" b="1" dirty="0" smtClean="0"/>
              <a:t>1.2</a:t>
            </a:r>
            <a:endParaRPr lang="ru-RU" b="1" u="sng" dirty="0" smtClean="0"/>
          </a:p>
          <a:p>
            <a:r>
              <a:rPr lang="en-US" dirty="0" smtClean="0"/>
              <a:t>         </a:t>
            </a:r>
            <a:r>
              <a:rPr lang="ru-RU" dirty="0" smtClean="0"/>
              <a:t>Главные </a:t>
            </a:r>
            <a:r>
              <a:rPr lang="ru-RU" dirty="0" smtClean="0"/>
              <a:t>улучшения включают следующее:</a:t>
            </a:r>
          </a:p>
          <a:p>
            <a:r>
              <a:rPr lang="en-US" dirty="0" smtClean="0"/>
              <a:t>         </a:t>
            </a:r>
            <a:r>
              <a:rPr lang="ru-RU" dirty="0" smtClean="0"/>
              <a:t>Быстрое </a:t>
            </a:r>
            <a:r>
              <a:rPr lang="ru-RU" dirty="0" smtClean="0"/>
              <a:t>подключение и обнаружение.</a:t>
            </a:r>
          </a:p>
          <a:p>
            <a:r>
              <a:rPr lang="en-US" dirty="0" smtClean="0"/>
              <a:t>        </a:t>
            </a:r>
            <a:r>
              <a:rPr lang="ru-RU" dirty="0" smtClean="0"/>
              <a:t>Адаптивная </a:t>
            </a:r>
            <a:r>
              <a:rPr lang="ru-RU" dirty="0" smtClean="0"/>
              <a:t>перестройка частоты с расширенным спектром (AFH), которая повышает стойкость к радиопомехам.</a:t>
            </a:r>
          </a:p>
          <a:p>
            <a:r>
              <a:rPr lang="en-US" dirty="0" smtClean="0"/>
              <a:t>        </a:t>
            </a:r>
            <a:r>
              <a:rPr lang="ru-RU" dirty="0" smtClean="0"/>
              <a:t>Более </a:t>
            </a:r>
            <a:r>
              <a:rPr lang="ru-RU" dirty="0" smtClean="0"/>
              <a:t>высокие, чем в 1.1, скорости передачи данных, практически до 1 Мбит/с.</a:t>
            </a:r>
          </a:p>
          <a:p>
            <a:r>
              <a:rPr lang="en-US" dirty="0" smtClean="0"/>
              <a:t>        </a:t>
            </a:r>
            <a:r>
              <a:rPr lang="ru-RU" dirty="0" smtClean="0"/>
              <a:t>Расширенные </a:t>
            </a:r>
            <a:r>
              <a:rPr lang="ru-RU" dirty="0" smtClean="0"/>
              <a:t>Синхронные Подключения (</a:t>
            </a:r>
            <a:r>
              <a:rPr lang="ru-RU" dirty="0" err="1" smtClean="0"/>
              <a:t>eSCO</a:t>
            </a:r>
            <a:r>
              <a:rPr lang="ru-RU" dirty="0" smtClean="0"/>
              <a:t>), которые улучшают качество передачи голоса в </a:t>
            </a:r>
            <a:r>
              <a:rPr lang="ru-RU" dirty="0" err="1" smtClean="0"/>
              <a:t>аудиопотоке</a:t>
            </a:r>
            <a:r>
              <a:rPr lang="ru-RU" dirty="0" smtClean="0"/>
              <a:t>, позволяя повторную передачу повреждённых пакетов, и при необходимости могут увеличить задержку аудио, чтобы оказать лучшую поддержку для параллельной передачи данных.</a:t>
            </a:r>
          </a:p>
          <a:p>
            <a:r>
              <a:rPr lang="en-US" dirty="0" smtClean="0"/>
              <a:t>         </a:t>
            </a:r>
            <a:r>
              <a:rPr lang="ru-RU" dirty="0" smtClean="0"/>
              <a:t>В </a:t>
            </a:r>
            <a:r>
              <a:rPr lang="ru-RU" dirty="0" err="1" smtClean="0"/>
              <a:t>Host</a:t>
            </a:r>
            <a:r>
              <a:rPr lang="ru-RU" dirty="0" smtClean="0"/>
              <a:t> </a:t>
            </a:r>
            <a:r>
              <a:rPr lang="ru-RU" dirty="0" err="1" smtClean="0"/>
              <a:t>Controller</a:t>
            </a:r>
            <a:r>
              <a:rPr lang="ru-RU" dirty="0" smtClean="0"/>
              <a:t> </a:t>
            </a:r>
            <a:r>
              <a:rPr lang="ru-RU" dirty="0" err="1" smtClean="0"/>
              <a:t>Interface</a:t>
            </a:r>
            <a:r>
              <a:rPr lang="ru-RU" dirty="0" smtClean="0"/>
              <a:t> (HCI) добавлена поддержка </a:t>
            </a:r>
            <a:r>
              <a:rPr lang="ru-RU" dirty="0" err="1" smtClean="0"/>
              <a:t>трёхпроводного</a:t>
            </a:r>
            <a:r>
              <a:rPr lang="ru-RU" dirty="0" smtClean="0"/>
              <a:t> интерфейса UART.</a:t>
            </a:r>
          </a:p>
          <a:p>
            <a:r>
              <a:rPr lang="en-US" dirty="0" smtClean="0"/>
              <a:t>         </a:t>
            </a:r>
            <a:r>
              <a:rPr lang="ru-RU" dirty="0" smtClean="0"/>
              <a:t>Утверждён </a:t>
            </a:r>
            <a:r>
              <a:rPr lang="ru-RU" dirty="0" smtClean="0"/>
              <a:t>как стандарт IEEE </a:t>
            </a:r>
            <a:r>
              <a:rPr lang="ru-RU" dirty="0" err="1" smtClean="0"/>
              <a:t>Standard</a:t>
            </a:r>
            <a:r>
              <a:rPr lang="ru-RU" dirty="0" smtClean="0"/>
              <a:t> 802.15.1-2005.</a:t>
            </a:r>
          </a:p>
          <a:p>
            <a:r>
              <a:rPr lang="en-US" dirty="0" smtClean="0"/>
              <a:t>         </a:t>
            </a:r>
            <a:r>
              <a:rPr lang="ru-RU" dirty="0" smtClean="0"/>
              <a:t>Введены </a:t>
            </a:r>
            <a:r>
              <a:rPr lang="ru-RU" dirty="0" smtClean="0"/>
              <a:t>режимы управления потоком данных (</a:t>
            </a:r>
            <a:r>
              <a:rPr lang="ru-RU" dirty="0" err="1" smtClean="0"/>
              <a:t>Flow</a:t>
            </a:r>
            <a:r>
              <a:rPr lang="ru-RU" dirty="0" smtClean="0"/>
              <a:t> </a:t>
            </a:r>
            <a:r>
              <a:rPr lang="ru-RU" dirty="0" err="1" smtClean="0"/>
              <a:t>Control</a:t>
            </a:r>
            <a:r>
              <a:rPr lang="ru-RU" dirty="0" smtClean="0"/>
              <a:t>) и повторной передачи (</a:t>
            </a:r>
            <a:r>
              <a:rPr lang="ru-RU" dirty="0" err="1" smtClean="0"/>
              <a:t>Retransmission</a:t>
            </a:r>
            <a:r>
              <a:rPr lang="ru-RU" dirty="0" smtClean="0"/>
              <a:t> </a:t>
            </a:r>
            <a:r>
              <a:rPr lang="ru-RU" dirty="0" err="1" smtClean="0"/>
              <a:t>Modes</a:t>
            </a:r>
            <a:r>
              <a:rPr lang="ru-RU" dirty="0" smtClean="0"/>
              <a:t>) для L2CAP.</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6047737"/>
          </a:xfrm>
          <a:prstGeom prst="rect">
            <a:avLst/>
          </a:prstGeom>
          <a:noFill/>
          <a:ln w="9525">
            <a:noFill/>
            <a:miter lim="800000"/>
            <a:headEnd/>
            <a:tailEnd/>
          </a:ln>
          <a:effectLst/>
        </p:spPr>
        <p:txBody>
          <a:bodyPr vert="horz" wrap="square" lIns="91440" tIns="177744" rIns="91440" bIns="5078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Arial" pitchFamily="34" charset="0"/>
                <a:ea typeface="Arial" pitchFamily="34" charset="0"/>
                <a:cs typeface="Trebuchet MS" pitchFamily="34" charset="0"/>
              </a:rPr>
              <a:t>Bluetooth</a:t>
            </a:r>
            <a:r>
              <a:rPr kumimoji="0" lang="ru-RU" b="1" i="0" u="none" strike="noStrike" cap="none" normalizeH="0" baseline="0" dirty="0" smtClean="0">
                <a:ln>
                  <a:noFill/>
                </a:ln>
                <a:solidFill>
                  <a:schemeClr val="tx1"/>
                </a:solidFill>
                <a:effectLst/>
                <a:latin typeface="Arial" pitchFamily="34" charset="0"/>
                <a:ea typeface="Arial" pitchFamily="34" charset="0"/>
                <a:cs typeface="Trebuchet MS" pitchFamily="34" charset="0"/>
              </a:rPr>
              <a:t> 2.0 + EDR</a:t>
            </a:r>
            <a:endParaRPr kumimoji="0" lang="en-US" b="1" i="0" u="none" strike="noStrike" cap="none" normalizeH="0" baseline="0" dirty="0" smtClean="0">
              <a:ln>
                <a:noFill/>
              </a:ln>
              <a:solidFill>
                <a:schemeClr val="tx1"/>
              </a:solidFill>
              <a:effectLst/>
              <a:latin typeface="Arial" pitchFamily="34" charset="0"/>
              <a:ea typeface="Arial" pitchFamily="34" charset="0"/>
              <a:cs typeface="Trebuchet MS"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rgbClr val="666666"/>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Bluetooth</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версии 2.0 был выпущен 10 ноября 2004 г. Имеет обратную совместимость с предыдущими версиями 1.x. Основным нововведением стала поддержка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Enhanced</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Data</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Rate</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(EDR) для ускорения передачи данных. Номинальная скорость EDR около 3 Мбит/с, однако на практике это позволило повысить скорость передачи данных только до 2,1 Мбит/с. Дополнительная производительность достигается с помощью различных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радиотехнологий</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для передачи данных. EDR использует сочетание модуляций GFSK и PSK с двумя вариантами,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π/4-DQPSK </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и 8DPSK. Они имеют большие скорости передачи данных по воздуху — 2 и 3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Mбит</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/с соответственно.</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Bluetooth</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SIG издала спецификацию как «Технология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Bluetooth</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2.0 + EDR», которая подразумевает, что EDR является дополнительной функцией. Кроме EDR, есть и другие незначительные усовершенствования к 2.0 спецификации, и продукты могут соответствовать «Технологии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Bluetooth</a:t>
            </a: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 2.0», не поддерживая более высокую скорость передачи данных. </a:t>
            </a:r>
            <a:r>
              <a:rPr kumimoji="0" lang="ru-RU" b="0" i="0" u="none" strike="noStrike" cap="none" normalizeH="0" baseline="0" dirty="0" err="1" smtClean="0">
                <a:ln>
                  <a:noFill/>
                </a:ln>
                <a:solidFill>
                  <a:srgbClr val="000000"/>
                </a:solidFill>
                <a:effectLst/>
                <a:latin typeface="Arial" pitchFamily="34" charset="0"/>
                <a:ea typeface="Arial" pitchFamily="34" charset="0"/>
                <a:cs typeface="Arial" pitchFamily="34" charset="0"/>
              </a:rPr>
              <a:t>Пъ</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Arial" pitchFamily="34" charset="0"/>
                <a:cs typeface="Arial" pitchFamily="34" charset="0"/>
              </a:rPr>
              <a:t>Согласно 2.0 + EDR спецификации, EDR обеспечивает следующие преимущества: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Arial" pitchFamily="34" charset="0"/>
                <a:cs typeface="Arial" pitchFamily="34" charset="0"/>
              </a:rPr>
              <a:t>Увеличение скорости передачи в 3 раза (2,1 Мбит/с) в некоторых случаях.</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Arial" pitchFamily="34" charset="0"/>
                <a:cs typeface="Arial" pitchFamily="34" charset="0"/>
              </a:rPr>
              <a:t>Уменьшение сложности нескольких одновременных подключений из-за дополнительной полосы пропускания.</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Arial" pitchFamily="34" charset="0"/>
                <a:cs typeface="Arial" pitchFamily="34" charset="0"/>
              </a:rPr>
              <a:t>Снижение потребления энергии благодаря уменьшению нагрузки.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7073675"/>
          </a:xfrm>
          <a:prstGeom prst="rect">
            <a:avLst/>
          </a:prstGeom>
          <a:noFill/>
          <a:ln w="9525">
            <a:noFill/>
            <a:miter lim="800000"/>
            <a:headEnd/>
            <a:tailEnd/>
          </a:ln>
          <a:effectLst/>
        </p:spPr>
        <p:txBody>
          <a:bodyPr vert="horz" wrap="square" lIns="91440" tIns="152352" rIns="91440" bIns="2539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Bluetooth</a:t>
            </a:r>
            <a:r>
              <a:rPr kumimoji="0" lang="ru-RU" sz="1600" b="1" i="0" u="none" strike="noStrike" cap="none" normalizeH="0" baseline="0" dirty="0" smtClean="0">
                <a:ln>
                  <a:noFill/>
                </a:ln>
                <a:solidFill>
                  <a:schemeClr val="tx1"/>
                </a:solidFill>
                <a:effectLst/>
                <a:latin typeface="Arial" pitchFamily="34" charset="0"/>
                <a:ea typeface="Arial" pitchFamily="34" charset="0"/>
                <a:cs typeface="Arial" pitchFamily="34" charset="0"/>
              </a:rPr>
              <a:t> 2.1</a:t>
            </a:r>
            <a:endParaRPr kumimoji="0" lang="ru-RU" sz="1600" b="0" i="0" u="sng" strike="noStrike" cap="none" normalizeH="0" baseline="0" dirty="0" smtClean="0">
              <a:ln>
                <a:noFill/>
              </a:ln>
              <a:solidFill>
                <a:srgbClr val="666666"/>
              </a:solidFill>
              <a:effectLst/>
              <a:latin typeface="Arial" pitchFamily="34" charset="0"/>
              <a:ea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2007 год. Добавлена технология расширенного запроса характеристик устройства (для дополнительной фильтрации списка при сопряжении), энергосберегающая технология </a:t>
            </a:r>
            <a:r>
              <a:rPr kumimoji="0" lang="ru-RU" sz="16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Sniff</a:t>
            </a:r>
            <a:r>
              <a:rPr kumimoji="0" lang="ru-RU"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Subrating</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r>
              <a:rPr lang="ru-RU" sz="1600" b="1" dirty="0" smtClean="0">
                <a:latin typeface="Arial" pitchFamily="34" charset="0"/>
                <a:cs typeface="Arial" pitchFamily="34" charset="0"/>
              </a:rPr>
              <a:t>Поддержка </a:t>
            </a:r>
            <a:r>
              <a:rPr lang="ru-RU" sz="1600" b="1" dirty="0" err="1" smtClean="0">
                <a:latin typeface="Arial" pitchFamily="34" charset="0"/>
                <a:cs typeface="Arial" pitchFamily="34" charset="0"/>
              </a:rPr>
              <a:t>Multi-cast</a:t>
            </a:r>
            <a:endParaRPr lang="ru-RU" sz="1600" b="1" u="sng" dirty="0" smtClean="0">
              <a:latin typeface="Arial" pitchFamily="34" charset="0"/>
              <a:cs typeface="Arial" pitchFamily="34" charset="0"/>
            </a:endParaRPr>
          </a:p>
          <a:p>
            <a:r>
              <a:rPr lang="ru-RU" sz="1600" dirty="0" smtClean="0">
                <a:latin typeface="Arial" pitchFamily="34" charset="0"/>
                <a:cs typeface="Arial" pitchFamily="34" charset="0"/>
              </a:rPr>
              <a:t>В персональных сетях часто возникает необходимость передать одни и те же данные нескольким устройствам в одно и то же время. </a:t>
            </a:r>
            <a:r>
              <a:rPr lang="ru-RU" sz="1600" dirty="0" err="1" smtClean="0">
                <a:latin typeface="Arial" pitchFamily="34" charset="0"/>
                <a:cs typeface="Arial" pitchFamily="34" charset="0"/>
              </a:rPr>
              <a:t>Bluetooth</a:t>
            </a:r>
            <a:r>
              <a:rPr lang="ru-RU" sz="1600" dirty="0" smtClean="0">
                <a:latin typeface="Arial" pitchFamily="34" charset="0"/>
                <a:cs typeface="Arial" pitchFamily="34" charset="0"/>
              </a:rPr>
              <a:t> 1.х предусматривал многократную передачу этих данных по очереди, для каждого устройства</a:t>
            </a:r>
            <a:r>
              <a:rPr lang="ru-RU" sz="1600" dirty="0" smtClean="0">
                <a:latin typeface="Arial" pitchFamily="34" charset="0"/>
                <a:cs typeface="Arial" pitchFamily="34" charset="0"/>
              </a:rPr>
              <a:t>.</a:t>
            </a:r>
          </a:p>
          <a:p>
            <a:endParaRPr lang="en-US" sz="1600" dirty="0" smtClean="0">
              <a:latin typeface="Arial" pitchFamily="34" charset="0"/>
              <a:cs typeface="Arial" pitchFamily="34" charset="0"/>
            </a:endParaRPr>
          </a:p>
          <a:p>
            <a:r>
              <a:rPr lang="ru-RU" sz="1600" b="1" dirty="0" smtClean="0">
                <a:latin typeface="Arial" pitchFamily="34" charset="0"/>
                <a:cs typeface="Arial" pitchFamily="34" charset="0"/>
              </a:rPr>
              <a:t>Система</a:t>
            </a:r>
            <a:r>
              <a:rPr lang="en-US" sz="1600" b="1" dirty="0" smtClean="0">
                <a:latin typeface="Arial" pitchFamily="34" charset="0"/>
                <a:cs typeface="Arial" pitchFamily="34" charset="0"/>
              </a:rPr>
              <a:t> </a:t>
            </a:r>
            <a:r>
              <a:rPr lang="en-US" sz="1600" b="1" dirty="0" err="1" smtClean="0">
                <a:latin typeface="Arial" pitchFamily="34" charset="0"/>
                <a:cs typeface="Arial" pitchFamily="34" charset="0"/>
              </a:rPr>
              <a:t>QoS</a:t>
            </a:r>
            <a:r>
              <a:rPr lang="en-US" sz="1600" b="1" dirty="0" smtClean="0">
                <a:latin typeface="Arial" pitchFamily="34" charset="0"/>
                <a:cs typeface="Arial" pitchFamily="34" charset="0"/>
              </a:rPr>
              <a:t> (quality of service</a:t>
            </a:r>
            <a:r>
              <a:rPr lang="en-US" sz="1600" b="1" dirty="0" smtClean="0">
                <a:latin typeface="Arial" pitchFamily="34" charset="0"/>
                <a:cs typeface="Arial" pitchFamily="34" charset="0"/>
              </a:rPr>
              <a:t>)</a:t>
            </a:r>
            <a:endParaRPr lang="ru-RU" sz="1600" b="1" u="sng" dirty="0" smtClean="0">
              <a:latin typeface="Arial" pitchFamily="34" charset="0"/>
              <a:cs typeface="Arial" pitchFamily="34" charset="0"/>
            </a:endParaRPr>
          </a:p>
          <a:p>
            <a:r>
              <a:rPr lang="ru-RU" sz="1600" dirty="0" smtClean="0">
                <a:latin typeface="Arial" pitchFamily="34" charset="0"/>
                <a:cs typeface="Arial" pitchFamily="34" charset="0"/>
              </a:rPr>
              <a:t>При использовании интерфейса </a:t>
            </a:r>
            <a:r>
              <a:rPr lang="ru-RU" sz="1600" dirty="0" err="1" smtClean="0">
                <a:latin typeface="Arial" pitchFamily="34" charset="0"/>
                <a:cs typeface="Arial" pitchFamily="34" charset="0"/>
              </a:rPr>
              <a:t>Bluetooth</a:t>
            </a:r>
            <a:r>
              <a:rPr lang="ru-RU" sz="1600" dirty="0" smtClean="0">
                <a:latin typeface="Arial" pitchFamily="34" charset="0"/>
                <a:cs typeface="Arial" pitchFamily="34" charset="0"/>
              </a:rPr>
              <a:t> для связи с несколькими устройствами одновременно часто возникают нежелательные задержки. Их можно было бы избежать, если бы потоки данных были лучше организованы.</a:t>
            </a:r>
          </a:p>
          <a:p>
            <a:r>
              <a:rPr lang="ru-RU" sz="1600" dirty="0" smtClean="0">
                <a:latin typeface="Arial" pitchFamily="34" charset="0"/>
                <a:cs typeface="Arial" pitchFamily="34" charset="0"/>
              </a:rPr>
              <a:t>Спецификация </a:t>
            </a:r>
            <a:r>
              <a:rPr lang="ru-RU" sz="1600" dirty="0" err="1" smtClean="0">
                <a:latin typeface="Arial" pitchFamily="34" charset="0"/>
                <a:cs typeface="Arial" pitchFamily="34" charset="0"/>
              </a:rPr>
              <a:t>Bluetooth</a:t>
            </a:r>
            <a:r>
              <a:rPr lang="ru-RU" sz="1600" dirty="0" smtClean="0">
                <a:latin typeface="Arial" pitchFamily="34" charset="0"/>
                <a:cs typeface="Arial" pitchFamily="34" charset="0"/>
              </a:rPr>
              <a:t> 2.0 предусматривает специальный механизм </a:t>
            </a:r>
            <a:r>
              <a:rPr lang="ru-RU" sz="1600" dirty="0" err="1" smtClean="0">
                <a:latin typeface="Arial" pitchFamily="34" charset="0"/>
                <a:cs typeface="Arial" pitchFamily="34" charset="0"/>
              </a:rPr>
              <a:t>QoS</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quality</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of</a:t>
            </a:r>
            <a:r>
              <a:rPr lang="ru-RU" sz="1600" dirty="0" smtClean="0">
                <a:latin typeface="Arial" pitchFamily="34" charset="0"/>
                <a:cs typeface="Arial" pitchFamily="34" charset="0"/>
              </a:rPr>
              <a:t> </a:t>
            </a:r>
            <a:r>
              <a:rPr lang="ru-RU" sz="1600" dirty="0" err="1" smtClean="0">
                <a:latin typeface="Arial" pitchFamily="34" charset="0"/>
                <a:cs typeface="Arial" pitchFamily="34" charset="0"/>
              </a:rPr>
              <a:t>service</a:t>
            </a:r>
            <a:r>
              <a:rPr lang="ru-RU" sz="1600" dirty="0" smtClean="0">
                <a:latin typeface="Arial" pitchFamily="34" charset="0"/>
                <a:cs typeface="Arial" pitchFamily="34" charset="0"/>
              </a:rPr>
              <a:t>), который обеспечивает взаимодействие устройств с минимальным количеством задержек</a:t>
            </a:r>
            <a:r>
              <a:rPr lang="ru-RU" sz="1600" dirty="0" smtClean="0">
                <a:latin typeface="Arial" pitchFamily="34" charset="0"/>
                <a:cs typeface="Arial" pitchFamily="34" charset="0"/>
              </a:rPr>
              <a:t>.</a:t>
            </a:r>
          </a:p>
          <a:p>
            <a:endParaRPr lang="en-US" sz="1600" dirty="0" smtClean="0">
              <a:latin typeface="Arial" pitchFamily="34" charset="0"/>
              <a:cs typeface="Arial" pitchFamily="34" charset="0"/>
            </a:endParaRPr>
          </a:p>
          <a:p>
            <a:r>
              <a:rPr lang="ru-RU" sz="1600" b="1" dirty="0" smtClean="0">
                <a:latin typeface="Arial" pitchFamily="34" charset="0"/>
                <a:cs typeface="Arial" pitchFamily="34" charset="0"/>
              </a:rPr>
              <a:t>Распределённый контроль доступа к среде</a:t>
            </a:r>
            <a:endParaRPr lang="ru-RU" sz="1600" b="1" u="sng" dirty="0" smtClean="0">
              <a:latin typeface="Arial" pitchFamily="34" charset="0"/>
              <a:cs typeface="Arial" pitchFamily="34" charset="0"/>
            </a:endParaRPr>
          </a:p>
          <a:p>
            <a:r>
              <a:rPr lang="ru-RU" sz="1600" dirty="0" smtClean="0">
                <a:latin typeface="Arial" pitchFamily="34" charset="0"/>
                <a:cs typeface="Arial" pitchFamily="34" charset="0"/>
              </a:rPr>
              <a:t>Модель сети в ранних версиях </a:t>
            </a:r>
            <a:r>
              <a:rPr lang="ru-RU" sz="1600" dirty="0" err="1" smtClean="0">
                <a:latin typeface="Arial" pitchFamily="34" charset="0"/>
                <a:cs typeface="Arial" pitchFamily="34" charset="0"/>
              </a:rPr>
              <a:t>Bluetooth</a:t>
            </a:r>
            <a:r>
              <a:rPr lang="ru-RU" sz="1600" dirty="0" smtClean="0">
                <a:latin typeface="Arial" pitchFamily="34" charset="0"/>
                <a:cs typeface="Arial" pitchFamily="34" charset="0"/>
              </a:rPr>
              <a:t> очень проста. Сеть имеет одно главное и от одного до семи подчинённых устройств. Данные могут передаваться только между главным ("</a:t>
            </a:r>
            <a:r>
              <a:rPr lang="ru-RU" sz="1600" dirty="0" err="1" smtClean="0">
                <a:latin typeface="Arial" pitchFamily="34" charset="0"/>
                <a:cs typeface="Arial" pitchFamily="34" charset="0"/>
              </a:rPr>
              <a:t>master</a:t>
            </a:r>
            <a:r>
              <a:rPr lang="ru-RU" sz="1600" dirty="0" smtClean="0">
                <a:latin typeface="Arial" pitchFamily="34" charset="0"/>
                <a:cs typeface="Arial" pitchFamily="34" charset="0"/>
              </a:rPr>
              <a:t>") и подчинённым ("</a:t>
            </a:r>
            <a:r>
              <a:rPr lang="ru-RU" sz="1600" dirty="0" err="1" smtClean="0">
                <a:latin typeface="Arial" pitchFamily="34" charset="0"/>
                <a:cs typeface="Arial" pitchFamily="34" charset="0"/>
              </a:rPr>
              <a:t>slave</a:t>
            </a:r>
            <a:r>
              <a:rPr lang="ru-RU" sz="1600" dirty="0" smtClean="0">
                <a:latin typeface="Arial" pitchFamily="34" charset="0"/>
                <a:cs typeface="Arial" pitchFamily="34" charset="0"/>
              </a:rPr>
              <a:t>") устройствами. При этом, главное устройство контролирует доступ устройств к среде передачи данных. </a:t>
            </a:r>
            <a:endParaRPr lang="ru-RU" sz="1600" dirty="0" smtClean="0">
              <a:latin typeface="Arial" pitchFamily="34" charset="0"/>
              <a:cs typeface="Arial" pitchFamily="34" charset="0"/>
            </a:endParaRPr>
          </a:p>
          <a:p>
            <a:endParaRPr lang="en-US" sz="1600" dirty="0" smtClean="0">
              <a:latin typeface="Arial" pitchFamily="34" charset="0"/>
              <a:cs typeface="Arial" pitchFamily="34" charset="0"/>
            </a:endParaRPr>
          </a:p>
          <a:p>
            <a:r>
              <a:rPr lang="ru-RU" sz="1600" b="1" dirty="0" smtClean="0">
                <a:latin typeface="Arial" pitchFamily="34" charset="0"/>
                <a:cs typeface="Arial" pitchFamily="34" charset="0"/>
              </a:rPr>
              <a:t>Усиленное </a:t>
            </a:r>
            <a:r>
              <a:rPr lang="ru-RU" sz="1600" b="1" dirty="0" smtClean="0">
                <a:latin typeface="Arial" pitchFamily="34" charset="0"/>
                <a:cs typeface="Arial" pitchFamily="34" charset="0"/>
              </a:rPr>
              <a:t>энергосбережение</a:t>
            </a:r>
            <a:endParaRPr lang="en-US" sz="1600" b="1" dirty="0" smtClean="0">
              <a:latin typeface="Arial" pitchFamily="34" charset="0"/>
              <a:cs typeface="Arial" pitchFamily="34" charset="0"/>
            </a:endParaRPr>
          </a:p>
          <a:p>
            <a:r>
              <a:rPr lang="ru-RU" sz="1600" dirty="0" smtClean="0">
                <a:latin typeface="Arial" pitchFamily="34" charset="0"/>
                <a:cs typeface="Arial" pitchFamily="34" charset="0"/>
              </a:rPr>
              <a:t>Возросшая скорость передачи данных в </a:t>
            </a:r>
            <a:r>
              <a:rPr lang="ru-RU" sz="1600" dirty="0" err="1" smtClean="0">
                <a:latin typeface="Arial" pitchFamily="34" charset="0"/>
                <a:cs typeface="Arial" pitchFamily="34" charset="0"/>
              </a:rPr>
              <a:t>Bluetooth</a:t>
            </a:r>
            <a:r>
              <a:rPr lang="ru-RU" sz="1600" dirty="0" smtClean="0">
                <a:latin typeface="Arial" pitchFamily="34" charset="0"/>
                <a:cs typeface="Arial" pitchFamily="34" charset="0"/>
              </a:rPr>
              <a:t> 2.0 привела к росту потребляемой устройствами </a:t>
            </a:r>
            <a:r>
              <a:rPr lang="ru-RU" sz="1600" dirty="0" smtClean="0">
                <a:latin typeface="Arial" pitchFamily="34" charset="0"/>
                <a:cs typeface="Arial" pitchFamily="34" charset="0"/>
              </a:rPr>
              <a:t>мощности</a:t>
            </a:r>
            <a:r>
              <a:rPr lang="en-US" sz="1600" dirty="0" smtClean="0">
                <a:latin typeface="Arial" pitchFamily="34" charset="0"/>
                <a:cs typeface="Arial" pitchFamily="34" charset="0"/>
              </a:rPr>
              <a:t>, </a:t>
            </a:r>
            <a:r>
              <a:rPr lang="ru-RU" sz="1600" dirty="0" smtClean="0">
                <a:latin typeface="Arial" pitchFamily="34" charset="0"/>
                <a:cs typeface="Arial" pitchFamily="34" charset="0"/>
              </a:rPr>
              <a:t>но </a:t>
            </a:r>
            <a:r>
              <a:rPr lang="ru-RU" sz="1600" dirty="0" smtClean="0">
                <a:latin typeface="Arial" pitchFamily="34" charset="0"/>
                <a:cs typeface="Arial" pitchFamily="34" charset="0"/>
              </a:rPr>
              <a:t>Более умная организация работы с данными также повлияла на энергопотребление в сторону его сокращения. </a:t>
            </a:r>
            <a:endParaRPr lang="ru-RU" sz="1600" b="1" u="sng" dirty="0" smtClean="0">
              <a:latin typeface="Arial" pitchFamily="34" charset="0"/>
              <a:cs typeface="Arial" pitchFamily="34" charset="0"/>
            </a:endParaRPr>
          </a:p>
          <a:p>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992</Words>
  <Application>Microsoft Office PowerPoint</Application>
  <PresentationFormat>Экран (4:3)</PresentationFormat>
  <Paragraphs>49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Лекция 10. Bluetooth.</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10. Bluetooth.</dc:title>
  <dc:creator>raz</dc:creator>
  <cp:lastModifiedBy>raz</cp:lastModifiedBy>
  <cp:revision>4</cp:revision>
  <dcterms:created xsi:type="dcterms:W3CDTF">2018-03-26T20:27:37Z</dcterms:created>
  <dcterms:modified xsi:type="dcterms:W3CDTF">2018-03-27T03:44:23Z</dcterms:modified>
</cp:coreProperties>
</file>