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  <p:embeddedFont>
      <p:font typeface="PT Sans"/>
      <p:regular r:id="rId18"/>
      <p:bold r:id="rId19"/>
      <p:italic r:id="rId20"/>
      <p:boldItalic r:id="rId21"/>
    </p:embeddedFont>
    <p:embeddedFont>
      <p:font typeface="PT Mono"/>
      <p:regular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-italic.fntdata"/><Relationship Id="rId11" Type="http://schemas.openxmlformats.org/officeDocument/2006/relationships/slide" Target="slides/slide6.xml"/><Relationship Id="rId22" Type="http://schemas.openxmlformats.org/officeDocument/2006/relationships/font" Target="fonts/PTMono-regular.fntdata"/><Relationship Id="rId10" Type="http://schemas.openxmlformats.org/officeDocument/2006/relationships/slide" Target="slides/slide5.xml"/><Relationship Id="rId21" Type="http://schemas.openxmlformats.org/officeDocument/2006/relationships/font" Target="fonts/PTSans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verage-regular.fntdata"/><Relationship Id="rId14" Type="http://schemas.openxmlformats.org/officeDocument/2006/relationships/slide" Target="slides/slide9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bold.fntdata"/><Relationship Id="rId6" Type="http://schemas.openxmlformats.org/officeDocument/2006/relationships/slide" Target="slides/slide1.xml"/><Relationship Id="rId18" Type="http://schemas.openxmlformats.org/officeDocument/2006/relationships/font" Target="fonts/PTSans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f831b648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f831b648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f831b648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f831b648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7f831b648a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7f831b648a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7f831b648a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7f831b648a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7f831b648a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7f831b648a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7f831b648a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7f831b648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f831b648a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f831b648a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7f831b648a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7f831b648a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Архитектура браузера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8950" y="628650"/>
            <a:ext cx="5734050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/>
              <a:t>DOM</a:t>
            </a:r>
            <a:endParaRPr sz="2400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Document Object Model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&lt;html&gt;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&lt;body&gt;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&lt;p&gt;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Hello World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&lt;/p&gt;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&lt;div&gt; &lt;img src="example.png"/&gt;&lt;/div&gt;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&lt;/body&gt;</a:t>
            </a:r>
            <a:b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en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&lt;/html&gt;</a:t>
            </a:r>
            <a:endParaRPr sz="1100">
              <a:solidFill>
                <a:schemeClr val="dk1"/>
              </a:solidFill>
              <a:latin typeface="PT Mono"/>
              <a:ea typeface="PT Mono"/>
              <a:cs typeface="PT Mono"/>
              <a:sym typeface="PT Mon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9500" y="1181100"/>
            <a:ext cx="5076825" cy="278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/>
              <a:t>Синтаксический анализатор CSS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4975" y="319088"/>
            <a:ext cx="5734050" cy="4505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/>
              <a:t>HTTP cookie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T Sans"/>
              <a:buChar char="●"/>
            </a:pPr>
            <a:r>
              <a:rPr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аутентификация пользователя;</a:t>
            </a:r>
            <a:endParaRPr sz="1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T Sans"/>
              <a:buChar char="●"/>
            </a:pPr>
            <a:r>
              <a:rPr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хранение персональных предпочтений и настроек пользователя;</a:t>
            </a:r>
            <a:endParaRPr sz="1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T Sans"/>
              <a:buChar char="●"/>
            </a:pPr>
            <a:r>
              <a:rPr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отслеживание состояния сеанса</a:t>
            </a:r>
            <a:r>
              <a:rPr baseline="30000"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доступа пользователя;</a:t>
            </a:r>
            <a:endParaRPr sz="1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T Sans"/>
              <a:buChar char="●"/>
            </a:pPr>
            <a:r>
              <a:rPr lang="en" sz="1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ведение статистики о пользователях.</a:t>
            </a:r>
            <a:endParaRPr sz="14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 заголовок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>
                <a:solidFill>
                  <a:srgbClr val="FFFFFF"/>
                </a:solidFill>
                <a:latin typeface="PT Sans"/>
                <a:ea typeface="PT Sans"/>
                <a:cs typeface="PT Sans"/>
                <a:sym typeface="PT Sans"/>
              </a:rPr>
              <a:t>Set-Cookie: name=value</a:t>
            </a:r>
            <a:endParaRPr sz="140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Сессии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