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1" r:id="rId12"/>
    <p:sldId id="264" r:id="rId13"/>
    <p:sldId id="265" r:id="rId14"/>
    <p:sldId id="273" r:id="rId15"/>
    <p:sldId id="266" r:id="rId16"/>
    <p:sldId id="272" r:id="rId17"/>
    <p:sldId id="267" r:id="rId18"/>
    <p:sldId id="274" r:id="rId19"/>
    <p:sldId id="268" r:id="rId20"/>
    <p:sldId id="275" r:id="rId21"/>
    <p:sldId id="276" r:id="rId22"/>
  </p:sldIdLst>
  <p:sldSz cx="9144000" cy="5143500" type="screen16x9"/>
  <p:notesSz cx="6858000" cy="9144000"/>
  <p:embeddedFontLst>
    <p:embeddedFont>
      <p:font typeface="PT Mono" panose="020B0604020202020204" charset="-52"/>
      <p:regular r:id="rId24"/>
    </p:embeddedFont>
    <p:embeddedFont>
      <p:font typeface="PT Sans" panose="020B0604020202020204" charset="-52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6" y="10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3e130da7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3e130da7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3e130da7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3e130da7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3e130da7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3e130da7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3e130da7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3e130da7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3e130da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3e130da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3e130da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3e130da7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3e130da7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3e130da7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3e130da7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3e130da7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3e130da7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3e130da7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3e130da7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3e130da7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3e130da7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3e130da7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3e130da7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3e130da7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REST API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ример запроса ресур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2" y="106385"/>
            <a:ext cx="7075308" cy="8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имер ответа без использования принципа HATEO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31" y="1139714"/>
            <a:ext cx="5843564" cy="361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4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имер ответа с использованием принципа HATEO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7958"/>
            <a:ext cx="8440000" cy="439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7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RMM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Richardson Maturity Model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Уровень 0: Один URI, один HTTP метод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565000"/>
            <a:ext cx="7322989" cy="2852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130" y="1159144"/>
            <a:ext cx="5877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4D4C"/>
                </a:solidFill>
                <a:latin typeface="Menlo"/>
              </a:rPr>
              <a:t>POST /</a:t>
            </a:r>
            <a:r>
              <a:rPr lang="en-US" dirty="0" err="1">
                <a:solidFill>
                  <a:srgbClr val="4D4D4C"/>
                </a:solidFill>
                <a:latin typeface="Menlo"/>
              </a:rPr>
              <a:t>appointmentService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HTTP/1.1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[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various other </a:t>
            </a:r>
            <a:r>
              <a:rPr lang="en-US" dirty="0" smtClean="0">
                <a:solidFill>
                  <a:srgbClr val="4D4D4C"/>
                </a:solidFill>
                <a:latin typeface="Menlo"/>
              </a:rPr>
              <a:t>headers]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 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 err="1">
                <a:solidFill>
                  <a:srgbClr val="C82829"/>
                </a:solidFill>
                <a:latin typeface="Menlo"/>
              </a:rPr>
              <a:t>openSlotRequest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date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"2010-01-04"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doctor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mjones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130" y="251333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D4D4C"/>
                </a:solidFill>
                <a:latin typeface="Menlo"/>
              </a:rPr>
              <a:t>HTTP/1.1 200 OK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[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various headers</a:t>
            </a:r>
            <a:r>
              <a:rPr lang="en-US" dirty="0" smtClean="0">
                <a:solidFill>
                  <a:srgbClr val="4D4D4C"/>
                </a:solidFill>
                <a:latin typeface="Menlo"/>
              </a:rPr>
              <a:t>]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 err="1">
                <a:solidFill>
                  <a:srgbClr val="C82829"/>
                </a:solidFill>
                <a:latin typeface="Menlo"/>
              </a:rPr>
              <a:t>openSlotList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slot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start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"1400"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end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"1450"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>
                <a:solidFill>
                  <a:srgbClr val="4D4D4C"/>
                </a:solidFill>
                <a:latin typeface="Menlo"/>
              </a:rPr>
              <a:t> </a:t>
            </a:r>
            <a:r>
              <a:rPr lang="ru-RU" dirty="0" smtClean="0">
                <a:solidFill>
                  <a:srgbClr val="4D4D4C"/>
                </a:solidFill>
                <a:latin typeface="Menlo"/>
              </a:rPr>
              <a:t>  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doctor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id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mjones</a:t>
            </a:r>
            <a:r>
              <a:rPr lang="en-US" dirty="0" smtClean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/&gt;</a:t>
            </a:r>
            <a:endParaRPr lang="ru-RU" dirty="0" smtClean="0">
              <a:solidFill>
                <a:srgbClr val="C82829"/>
              </a:solidFill>
              <a:latin typeface="Menlo"/>
            </a:endParaRPr>
          </a:p>
          <a:p>
            <a:r>
              <a:rPr lang="ru-RU" dirty="0">
                <a:solidFill>
                  <a:srgbClr val="C82829"/>
                </a:solidFill>
                <a:latin typeface="Menlo"/>
              </a:rPr>
              <a:t> </a:t>
            </a:r>
            <a:r>
              <a:rPr lang="ru-RU" dirty="0" smtClean="0">
                <a:solidFill>
                  <a:srgbClr val="C82829"/>
                </a:solidFill>
                <a:latin typeface="Menlo"/>
              </a:rPr>
              <a:t>   </a:t>
            </a:r>
            <a:r>
              <a:rPr lang="en-US" dirty="0" smtClean="0">
                <a:solidFill>
                  <a:srgbClr val="4D4D4C"/>
                </a:solidFill>
                <a:latin typeface="Menlo"/>
              </a:rPr>
              <a:t> 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&lt;/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slot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&gt;</a:t>
            </a:r>
            <a:endParaRPr lang="ru-RU" dirty="0" smtClean="0">
              <a:solidFill>
                <a:srgbClr val="C82829"/>
              </a:solidFill>
              <a:latin typeface="Menlo"/>
            </a:endParaRPr>
          </a:p>
          <a:p>
            <a:r>
              <a:rPr lang="ru-RU" dirty="0">
                <a:solidFill>
                  <a:srgbClr val="C82829"/>
                </a:solidFill>
                <a:latin typeface="Menlo"/>
              </a:rPr>
              <a:t> </a:t>
            </a:r>
            <a:r>
              <a:rPr lang="ru-RU" dirty="0" smtClean="0">
                <a:solidFill>
                  <a:srgbClr val="C82829"/>
                </a:solidFill>
                <a:latin typeface="Menlo"/>
              </a:rPr>
              <a:t>   </a:t>
            </a:r>
            <a:r>
              <a:rPr lang="en-US" dirty="0" smtClean="0">
                <a:solidFill>
                  <a:srgbClr val="4D4D4C"/>
                </a:solidFill>
                <a:latin typeface="Menlo"/>
              </a:rPr>
              <a:t> 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slot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start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"1600"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end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"1650</a:t>
            </a:r>
            <a:r>
              <a:rPr lang="en-US" dirty="0" smtClean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&gt;</a:t>
            </a:r>
            <a:endParaRPr lang="ru-RU" dirty="0" smtClean="0">
              <a:solidFill>
                <a:srgbClr val="C82829"/>
              </a:solidFill>
              <a:latin typeface="Menlo"/>
            </a:endParaRPr>
          </a:p>
          <a:p>
            <a:r>
              <a:rPr lang="ru-RU" dirty="0">
                <a:solidFill>
                  <a:srgbClr val="C82829"/>
                </a:solidFill>
                <a:latin typeface="Menlo"/>
              </a:rPr>
              <a:t> </a:t>
            </a:r>
            <a:r>
              <a:rPr lang="ru-RU" dirty="0" smtClean="0">
                <a:solidFill>
                  <a:srgbClr val="C82829"/>
                </a:solidFill>
                <a:latin typeface="Menlo"/>
              </a:rPr>
              <a:t>      </a:t>
            </a:r>
            <a:r>
              <a:rPr lang="en-US" dirty="0" smtClean="0">
                <a:solidFill>
                  <a:srgbClr val="4D4D4C"/>
                </a:solidFill>
                <a:latin typeface="Menlo"/>
              </a:rPr>
              <a:t> 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doctor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id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mjones</a:t>
            </a:r>
            <a:r>
              <a:rPr lang="en-US" dirty="0" smtClean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/&gt;</a:t>
            </a:r>
            <a:endParaRPr lang="ru-RU" dirty="0" smtClean="0">
              <a:solidFill>
                <a:srgbClr val="C82829"/>
              </a:solidFill>
              <a:latin typeface="Menlo"/>
            </a:endParaRPr>
          </a:p>
          <a:p>
            <a:r>
              <a:rPr lang="ru-RU" dirty="0">
                <a:solidFill>
                  <a:srgbClr val="C82829"/>
                </a:solidFill>
                <a:latin typeface="Menlo"/>
              </a:rPr>
              <a:t> </a:t>
            </a:r>
            <a:r>
              <a:rPr lang="ru-RU" dirty="0" smtClean="0">
                <a:solidFill>
                  <a:srgbClr val="C82829"/>
                </a:solidFill>
                <a:latin typeface="Menlo"/>
              </a:rPr>
              <a:t>    </a:t>
            </a:r>
            <a:r>
              <a:rPr lang="en-US" dirty="0" smtClean="0">
                <a:solidFill>
                  <a:srgbClr val="4D4D4C"/>
                </a:solidFill>
                <a:latin typeface="Menlo"/>
              </a:rPr>
              <a:t> 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&lt;/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slot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C82829"/>
                </a:solidFill>
                <a:latin typeface="Menlo"/>
              </a:rPr>
              <a:t>&lt;/</a:t>
            </a:r>
            <a:r>
              <a:rPr lang="en-US" b="1" dirty="0" err="1">
                <a:solidFill>
                  <a:srgbClr val="C82829"/>
                </a:solidFill>
                <a:latin typeface="Menlo"/>
              </a:rPr>
              <a:t>openSlotList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endParaRPr lang="ru-RU" dirty="0"/>
          </a:p>
        </p:txBody>
      </p:sp>
      <p:pic>
        <p:nvPicPr>
          <p:cNvPr id="4" name="Google Shape;10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27075" y="259089"/>
            <a:ext cx="3029639" cy="1377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2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Уровень 1: Несколько URI, один HTTP метод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70" y="1299990"/>
            <a:ext cx="7003500" cy="2970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082" y="349138"/>
            <a:ext cx="36961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4D4C"/>
                </a:solidFill>
                <a:latin typeface="Menlo"/>
              </a:rPr>
              <a:t>POST /doctors/</a:t>
            </a:r>
            <a:r>
              <a:rPr lang="en-US" dirty="0" err="1">
                <a:solidFill>
                  <a:srgbClr val="4D4D4C"/>
                </a:solidFill>
                <a:latin typeface="Menlo"/>
              </a:rPr>
              <a:t>mjones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r>
              <a:rPr lang="en-US" dirty="0" smtClean="0">
                <a:solidFill>
                  <a:srgbClr val="4D4D4C"/>
                </a:solidFill>
                <a:latin typeface="Menlo"/>
              </a:rPr>
              <a:t>HTTP/1.1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 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[various other headers</a:t>
            </a:r>
            <a:r>
              <a:rPr lang="en-US" dirty="0" smtClean="0">
                <a:solidFill>
                  <a:srgbClr val="4D4D4C"/>
                </a:solidFill>
                <a:latin typeface="Menlo"/>
              </a:rPr>
              <a:t>]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 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 err="1">
                <a:solidFill>
                  <a:srgbClr val="C82829"/>
                </a:solidFill>
                <a:latin typeface="Menlo"/>
              </a:rPr>
              <a:t>openSlotRequest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date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"2010-01-04"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2561" y="1087802"/>
            <a:ext cx="54919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4D4C"/>
                </a:solidFill>
                <a:latin typeface="Menlo"/>
              </a:rPr>
              <a:t>HTTP/1.1 200 OK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[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various headers]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 err="1">
                <a:solidFill>
                  <a:srgbClr val="C82829"/>
                </a:solidFill>
                <a:latin typeface="Menlo"/>
              </a:rPr>
              <a:t>openSlotList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slot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id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"1234"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doctor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mjones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start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"1400"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end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"1450</a:t>
            </a:r>
            <a:r>
              <a:rPr lang="en-US" dirty="0" smtClean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/&gt;</a:t>
            </a:r>
            <a:endParaRPr lang="ru-RU" dirty="0" smtClean="0">
              <a:solidFill>
                <a:srgbClr val="C82829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 </a:t>
            </a:r>
            <a:r>
              <a:rPr lang="ru-RU" dirty="0" smtClean="0">
                <a:solidFill>
                  <a:srgbClr val="4D4D4C"/>
                </a:solidFill>
                <a:latin typeface="Menlo"/>
              </a:rPr>
              <a:t>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slot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id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"5678"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doctor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mjones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start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"1600"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end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"1650"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&lt;/</a:t>
            </a:r>
            <a:r>
              <a:rPr lang="en-US" b="1" dirty="0" err="1">
                <a:solidFill>
                  <a:srgbClr val="C82829"/>
                </a:solidFill>
                <a:latin typeface="Menlo"/>
              </a:rPr>
              <a:t>openSlotList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0082" y="2472797"/>
            <a:ext cx="32554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4D4C"/>
                </a:solidFill>
                <a:latin typeface="Menlo"/>
              </a:rPr>
              <a:t>POST /slots/1234 HTTP/1.1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[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various other headers]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 err="1">
                <a:solidFill>
                  <a:srgbClr val="C82829"/>
                </a:solidFill>
                <a:latin typeface="Menlo"/>
              </a:rPr>
              <a:t>appointmentRequest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patient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id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jsmith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C82829"/>
                </a:solidFill>
                <a:latin typeface="Menlo"/>
              </a:rPr>
              <a:t>&lt;/</a:t>
            </a:r>
            <a:r>
              <a:rPr lang="en-US" b="1" dirty="0" err="1">
                <a:solidFill>
                  <a:srgbClr val="C82829"/>
                </a:solidFill>
                <a:latin typeface="Menlo"/>
              </a:rPr>
              <a:t>appointmentRequest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2561" y="3425291"/>
            <a:ext cx="5753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4D4C"/>
                </a:solidFill>
                <a:latin typeface="Menlo"/>
              </a:rPr>
              <a:t>HTTP/1.1 200 OK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[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various headers]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appointment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&gt;</a:t>
            </a:r>
            <a:endParaRPr lang="ru-RU" dirty="0" smtClean="0">
              <a:solidFill>
                <a:srgbClr val="C82829"/>
              </a:solidFill>
              <a:latin typeface="Menlo"/>
            </a:endParaRPr>
          </a:p>
          <a:p>
            <a:r>
              <a:rPr lang="ru-RU" dirty="0">
                <a:solidFill>
                  <a:srgbClr val="C82829"/>
                </a:solidFill>
                <a:latin typeface="Menlo"/>
              </a:rPr>
              <a:t> </a:t>
            </a:r>
            <a:r>
              <a:rPr lang="ru-RU" dirty="0" smtClean="0">
                <a:solidFill>
                  <a:srgbClr val="C82829"/>
                </a:solidFill>
                <a:latin typeface="Menlo"/>
              </a:rPr>
              <a:t>  </a:t>
            </a:r>
            <a:r>
              <a:rPr lang="en-US" dirty="0" smtClean="0">
                <a:solidFill>
                  <a:srgbClr val="4D4D4C"/>
                </a:solidFill>
                <a:latin typeface="Menlo"/>
              </a:rPr>
              <a:t> 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slot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id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"1234"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doctor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mjones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start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"1400"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end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"1450</a:t>
            </a:r>
            <a:r>
              <a:rPr lang="en-US" dirty="0" smtClean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/&gt;</a:t>
            </a:r>
            <a:endParaRPr lang="ru-RU" dirty="0" smtClean="0">
              <a:solidFill>
                <a:srgbClr val="C82829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 </a:t>
            </a:r>
            <a:r>
              <a:rPr lang="ru-RU" dirty="0" smtClean="0">
                <a:solidFill>
                  <a:srgbClr val="4D4D4C"/>
                </a:solidFill>
                <a:latin typeface="Menlo"/>
              </a:rPr>
              <a:t>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patient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id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jsmith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C82829"/>
                </a:solidFill>
                <a:latin typeface="Menlo"/>
              </a:rPr>
              <a:t>&lt;/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appointment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825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Уровень 2: Несколько URI, разные HTTP методы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918" y="1747386"/>
            <a:ext cx="7928917" cy="307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811" y="263449"/>
            <a:ext cx="5249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4D4D4C"/>
                </a:solidFill>
                <a:latin typeface="Menlo"/>
              </a:rPr>
              <a:t>GET /doctors/</a:t>
            </a:r>
            <a:r>
              <a:rPr lang="en-US" dirty="0" err="1">
                <a:solidFill>
                  <a:srgbClr val="4D4D4C"/>
                </a:solidFill>
                <a:latin typeface="Menlo"/>
              </a:rPr>
              <a:t>mjones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/</a:t>
            </a:r>
            <a:r>
              <a:rPr lang="en-US" dirty="0" err="1">
                <a:solidFill>
                  <a:srgbClr val="4D4D4C"/>
                </a:solidFill>
                <a:latin typeface="Menlo"/>
              </a:rPr>
              <a:t>slots?date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=20100104&amp;status=open HTTP/1.1 Host: royalhope.nhs.uk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7517" y="786669"/>
            <a:ext cx="5569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4D4C"/>
                </a:solidFill>
                <a:latin typeface="Menlo"/>
              </a:rPr>
              <a:t>HTTP/1.1 200 OK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[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various headers]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 err="1">
                <a:solidFill>
                  <a:srgbClr val="C82829"/>
                </a:solidFill>
                <a:latin typeface="Menlo"/>
              </a:rPr>
              <a:t>openSlotList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slot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id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"1234"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doctor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mjones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start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"1400"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end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"1450"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slot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id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"5678"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doctor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mjones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start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"1600"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end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"1650"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C82829"/>
                </a:solidFill>
                <a:latin typeface="Menlo"/>
              </a:rPr>
              <a:t>&lt;/</a:t>
            </a:r>
            <a:r>
              <a:rPr lang="en-US" b="1" dirty="0" err="1">
                <a:solidFill>
                  <a:srgbClr val="C82829"/>
                </a:solidFill>
                <a:latin typeface="Menlo"/>
              </a:rPr>
              <a:t>openSlotList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3811" y="256231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D4D4C"/>
                </a:solidFill>
                <a:latin typeface="Menlo"/>
              </a:rPr>
              <a:t>POST /slots/1234 HTTP/1.1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[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various other headers]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 err="1">
                <a:solidFill>
                  <a:srgbClr val="C82829"/>
                </a:solidFill>
                <a:latin typeface="Menlo"/>
              </a:rPr>
              <a:t>appointmentRequest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patient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id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jsmith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C82829"/>
                </a:solidFill>
                <a:latin typeface="Menlo"/>
              </a:rPr>
              <a:t>&lt;/</a:t>
            </a:r>
            <a:r>
              <a:rPr lang="en-US" b="1" dirty="0" err="1">
                <a:solidFill>
                  <a:srgbClr val="C82829"/>
                </a:solidFill>
                <a:latin typeface="Menlo"/>
              </a:rPr>
              <a:t>appointmentRequest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67348" y="3214574"/>
            <a:ext cx="56791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4D4C"/>
                </a:solidFill>
                <a:latin typeface="Menlo"/>
              </a:rPr>
              <a:t>HTTP/1.1 201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Created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Location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: slots/1234/appointment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[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various headers]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appointment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slot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id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"1234"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doctor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mjones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start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"1400"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end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"1450</a:t>
            </a:r>
            <a:r>
              <a:rPr lang="en-US" dirty="0" smtClean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/&gt;</a:t>
            </a:r>
            <a:endParaRPr lang="ru-RU" dirty="0" smtClean="0">
              <a:solidFill>
                <a:srgbClr val="C82829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 </a:t>
            </a:r>
            <a:r>
              <a:rPr lang="ru-RU" dirty="0" smtClean="0">
                <a:solidFill>
                  <a:srgbClr val="4D4D4C"/>
                </a:solidFill>
                <a:latin typeface="Menlo"/>
              </a:rPr>
              <a:t>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patient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id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jsmith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C82829"/>
                </a:solidFill>
                <a:latin typeface="Menlo"/>
              </a:rPr>
              <a:t>&lt;/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appointment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653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Уровень 3: HATEOAS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3176085" y="1017725"/>
            <a:ext cx="8149254" cy="586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HATEOAS  — Hypertext as the Engine of Application State</a:t>
            </a:r>
            <a:endParaRPr dirty="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738988"/>
            <a:ext cx="6816213" cy="3284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666750"/>
            <a:ext cx="79533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20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506" y="406668"/>
            <a:ext cx="6009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4D4C"/>
                </a:solidFill>
                <a:latin typeface="Menlo"/>
              </a:rPr>
              <a:t>GET /doctors/</a:t>
            </a:r>
            <a:r>
              <a:rPr lang="en-US" dirty="0" err="1">
                <a:solidFill>
                  <a:srgbClr val="4D4D4C"/>
                </a:solidFill>
                <a:latin typeface="Menlo"/>
              </a:rPr>
              <a:t>mjones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/</a:t>
            </a:r>
            <a:r>
              <a:rPr lang="en-US" dirty="0" err="1">
                <a:solidFill>
                  <a:srgbClr val="4D4D4C"/>
                </a:solidFill>
                <a:latin typeface="Menlo"/>
              </a:rPr>
              <a:t>slots?date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=20100104&amp;status=open HTTP/1.1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Host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: royalhope.nhs.uk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7353" y="1319839"/>
            <a:ext cx="60097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4D4C"/>
                </a:solidFill>
                <a:latin typeface="Menlo"/>
              </a:rPr>
              <a:t>HTTP/1.1 200 OK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[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various headers]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 err="1">
                <a:solidFill>
                  <a:srgbClr val="C82829"/>
                </a:solidFill>
                <a:latin typeface="Menlo"/>
              </a:rPr>
              <a:t>openSlotList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slot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id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"1234"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doctor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mjones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start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"1400"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end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"1450"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link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</a:t>
            </a:r>
            <a:r>
              <a:rPr lang="en-US" dirty="0" err="1">
                <a:solidFill>
                  <a:srgbClr val="C82829"/>
                </a:solidFill>
                <a:latin typeface="Menlo"/>
              </a:rPr>
              <a:t>rel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"/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linkrels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/slot/book"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</a:t>
            </a:r>
            <a:r>
              <a:rPr lang="en-US" dirty="0" err="1">
                <a:solidFill>
                  <a:srgbClr val="C82829"/>
                </a:solidFill>
                <a:latin typeface="Menlo"/>
              </a:rPr>
              <a:t>uri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"/slots/1234"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&lt;/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slot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slot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id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"5678"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doctor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mjones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start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"1600"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end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"1650"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link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</a:t>
            </a:r>
            <a:r>
              <a:rPr lang="en-US" dirty="0" err="1">
                <a:solidFill>
                  <a:srgbClr val="C82829"/>
                </a:solidFill>
                <a:latin typeface="Menlo"/>
              </a:rPr>
              <a:t>rel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"/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linkrels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/slot/book"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</a:t>
            </a:r>
            <a:r>
              <a:rPr lang="en-US" dirty="0" err="1">
                <a:solidFill>
                  <a:srgbClr val="C82829"/>
                </a:solidFill>
                <a:latin typeface="Menlo"/>
              </a:rPr>
              <a:t>uri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"/slots/5678"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&lt;/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slot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C82829"/>
                </a:solidFill>
                <a:latin typeface="Menlo"/>
              </a:rPr>
              <a:t>&lt;/</a:t>
            </a:r>
            <a:r>
              <a:rPr lang="en-US" b="1" dirty="0" err="1">
                <a:solidFill>
                  <a:srgbClr val="C82829"/>
                </a:solidFill>
                <a:latin typeface="Menlo"/>
              </a:rPr>
              <a:t>openSlotList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085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998" y="35158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D4D4C"/>
                </a:solidFill>
                <a:latin typeface="Menlo"/>
              </a:rPr>
              <a:t>POST /slots/1234 HTTP/1.1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[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various other headers]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 err="1">
                <a:solidFill>
                  <a:srgbClr val="C82829"/>
                </a:solidFill>
                <a:latin typeface="Menlo"/>
              </a:rPr>
              <a:t>appointmentRequest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patient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id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jsmith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C82829"/>
                </a:solidFill>
                <a:latin typeface="Menlo"/>
              </a:rPr>
              <a:t>&lt;/</a:t>
            </a:r>
            <a:r>
              <a:rPr lang="en-US" b="1" dirty="0" err="1">
                <a:solidFill>
                  <a:srgbClr val="C82829"/>
                </a:solidFill>
                <a:latin typeface="Menlo"/>
              </a:rPr>
              <a:t>appointmentRequest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024" y="2023940"/>
            <a:ext cx="905311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4D4C"/>
                </a:solidFill>
                <a:latin typeface="Menlo"/>
              </a:rPr>
              <a:t>HTTP/1.1 201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Created 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Location: http://royalhope.nhs.uk/slots/1234/appointment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4D4D4C"/>
                </a:solidFill>
                <a:latin typeface="Menlo"/>
              </a:rPr>
              <a:t>[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various headers]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appointment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slot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id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"1234"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doctor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mjones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start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"1400"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end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"1450"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patient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id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jsmith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link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</a:t>
            </a:r>
            <a:r>
              <a:rPr lang="en-US" dirty="0" err="1">
                <a:solidFill>
                  <a:srgbClr val="C82829"/>
                </a:solidFill>
                <a:latin typeface="Menlo"/>
              </a:rPr>
              <a:t>rel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"/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linkrels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/appointment/cancel"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</a:t>
            </a:r>
            <a:r>
              <a:rPr lang="en-US" dirty="0" err="1">
                <a:solidFill>
                  <a:srgbClr val="C82829"/>
                </a:solidFill>
                <a:latin typeface="Menlo"/>
              </a:rPr>
              <a:t>uri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"/slots/1234/appointment"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link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</a:t>
            </a:r>
            <a:r>
              <a:rPr lang="en-US" dirty="0" err="1">
                <a:solidFill>
                  <a:srgbClr val="C82829"/>
                </a:solidFill>
                <a:latin typeface="Menlo"/>
              </a:rPr>
              <a:t>rel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"/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linkrels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/appointment/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addTest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</a:t>
            </a:r>
            <a:r>
              <a:rPr lang="en-US" dirty="0" err="1">
                <a:solidFill>
                  <a:srgbClr val="C82829"/>
                </a:solidFill>
                <a:latin typeface="Menlo"/>
              </a:rPr>
              <a:t>uri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"/slots/1234/appointment/tests"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link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</a:t>
            </a:r>
            <a:r>
              <a:rPr lang="en-US" dirty="0" err="1">
                <a:solidFill>
                  <a:srgbClr val="C82829"/>
                </a:solidFill>
                <a:latin typeface="Menlo"/>
              </a:rPr>
              <a:t>rel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"self"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</a:t>
            </a:r>
            <a:r>
              <a:rPr lang="en-US" dirty="0" err="1">
                <a:solidFill>
                  <a:srgbClr val="C82829"/>
                </a:solidFill>
                <a:latin typeface="Menlo"/>
              </a:rPr>
              <a:t>uri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"/slots/1234/appointment"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link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</a:t>
            </a:r>
            <a:r>
              <a:rPr lang="en-US" dirty="0" err="1">
                <a:solidFill>
                  <a:srgbClr val="C82829"/>
                </a:solidFill>
                <a:latin typeface="Menlo"/>
              </a:rPr>
              <a:t>rel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"/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linkrels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/appointment/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changeTime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</a:t>
            </a:r>
            <a:r>
              <a:rPr lang="en-US" dirty="0" err="1">
                <a:solidFill>
                  <a:srgbClr val="C82829"/>
                </a:solidFill>
                <a:latin typeface="Menlo"/>
              </a:rPr>
              <a:t>uri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"/doctors/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mjones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/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slots?date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=20100104@status=open"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link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</a:t>
            </a:r>
            <a:r>
              <a:rPr lang="en-US" dirty="0" err="1">
                <a:solidFill>
                  <a:srgbClr val="C82829"/>
                </a:solidFill>
                <a:latin typeface="Menlo"/>
              </a:rPr>
              <a:t>rel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"/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linkrels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/appointment/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updateContactInfo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</a:t>
            </a:r>
            <a:r>
              <a:rPr lang="en-US" dirty="0" err="1">
                <a:solidFill>
                  <a:srgbClr val="C82829"/>
                </a:solidFill>
                <a:latin typeface="Menlo"/>
              </a:rPr>
              <a:t>uri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"/patients/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jsmith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/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contactInfo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ru-RU" dirty="0" smtClean="0">
                <a:solidFill>
                  <a:srgbClr val="C82829"/>
                </a:solidFill>
                <a:latin typeface="Menlo"/>
              </a:rPr>
              <a:t>     </a:t>
            </a:r>
            <a:r>
              <a:rPr lang="en-US" dirty="0" smtClean="0">
                <a:solidFill>
                  <a:srgbClr val="C82829"/>
                </a:solidFill>
                <a:latin typeface="Menlo"/>
              </a:rPr>
              <a:t>&lt;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link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</a:t>
            </a:r>
            <a:r>
              <a:rPr lang="en-US" dirty="0" err="1">
                <a:solidFill>
                  <a:srgbClr val="C82829"/>
                </a:solidFill>
                <a:latin typeface="Menlo"/>
              </a:rPr>
              <a:t>rel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"/</a:t>
            </a:r>
            <a:r>
              <a:rPr lang="en-US" dirty="0" err="1">
                <a:solidFill>
                  <a:srgbClr val="718C00"/>
                </a:solidFill>
                <a:latin typeface="Menlo"/>
              </a:rPr>
              <a:t>linkrels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/help"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</a:t>
            </a:r>
            <a:r>
              <a:rPr lang="en-US" dirty="0" err="1">
                <a:solidFill>
                  <a:srgbClr val="C82829"/>
                </a:solidFill>
                <a:latin typeface="Menlo"/>
              </a:rPr>
              <a:t>uri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 = </a:t>
            </a:r>
            <a:r>
              <a:rPr lang="en-US" dirty="0">
                <a:solidFill>
                  <a:srgbClr val="718C00"/>
                </a:solidFill>
                <a:latin typeface="Menlo"/>
              </a:rPr>
              <a:t>"/help/appointment"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/&gt;</a:t>
            </a:r>
            <a:r>
              <a:rPr lang="en-US" dirty="0">
                <a:solidFill>
                  <a:srgbClr val="4D4D4C"/>
                </a:solidFill>
                <a:latin typeface="Menlo"/>
              </a:rPr>
              <a:t> </a:t>
            </a:r>
            <a:endParaRPr lang="ru-RU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dirty="0" smtClean="0">
                <a:solidFill>
                  <a:srgbClr val="C82829"/>
                </a:solidFill>
                <a:latin typeface="Menlo"/>
              </a:rPr>
              <a:t>&lt;/</a:t>
            </a:r>
            <a:r>
              <a:rPr lang="en-US" b="1" dirty="0">
                <a:solidFill>
                  <a:srgbClr val="C82829"/>
                </a:solidFill>
                <a:latin typeface="Menlo"/>
              </a:rPr>
              <a:t>appointment</a:t>
            </a:r>
            <a:r>
              <a:rPr lang="en-US" dirty="0">
                <a:solidFill>
                  <a:srgbClr val="C82829"/>
                </a:solidFill>
                <a:latin typeface="Menlo"/>
              </a:rPr>
              <a:t>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52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SOA — Service Oriented Architecture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Сервис: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Представляет собой функциональность с конкретным результатом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Является самодостаточным (self-contained)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Является черным ящиком для клиентов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Может состоять из других услуг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11700" y="492975"/>
            <a:ext cx="8520600" cy="40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Service Description – информация о сервисе, необходимая для взаимодействия со службой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Service Provider – люди или организации, которые предоставляют сервисы.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Service Consumer – клиенты, потребители служб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Web Service — система, предназначенная для взаимодействия машин/программ по сети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XML-RPC — XML Remote Procedure Call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Запрос: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Host: service.com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Content-Type: text/xml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Content-length: 181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&lt;?xml version="1.0"?&gt;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&lt;methodCall&gt;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&lt;methodName&gt;examples.getRegionName&lt;/methodName&gt;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   &lt;params&gt;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      &lt;param&gt;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         &lt;value&gt;&lt;i4&gt;77&lt;/i4&gt;&lt;/value&gt;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      &lt;/param&gt;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   &lt;/params&gt;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&lt;/methodCall&gt;</a:t>
            </a:r>
            <a:endParaRPr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749850" y="1152475"/>
            <a:ext cx="414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Ответ: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HTTP/1.1 200 OK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Connection: close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Content-Length: 158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Content-Type: text/xml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Date: Tue, 21 Apr 2020 15:55:08 GMT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Server: nginx/1.14.2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&lt;?xml version="1.0"?&gt;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&lt;methodResponse&gt;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   &lt;params&gt;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      &lt;param&gt;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         &lt;value&gt;&lt;string&gt;Moscow&lt;/string&gt;&lt;/value&gt;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      &lt;/param&gt;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   &lt;/params&gt;</a:t>
            </a:r>
            <a:endParaRPr sz="1100">
              <a:solidFill>
                <a:schemeClr val="dk1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&lt;/methodResponse&gt;</a:t>
            </a:r>
            <a:br>
              <a:rPr lang="ru" sz="1100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</a:br>
            <a:endParaRPr>
              <a:latin typeface="PT Mono"/>
              <a:ea typeface="PT Mono"/>
              <a:cs typeface="PT Mono"/>
              <a:sym typeface="PT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JSON-RPC — JSON Remote Procedure Call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способ кодирования данных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независимость от транспортного уровня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способность передачи извещений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возможность идентификации ответов при отправке нескольких запросов одновременно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SOAP — Simple Object Access Protocol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формат данных — XML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Все SOAP службы имеют описание на языке WSDL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транспорт: TCP, UDP, HTTP, SMTP, FTP и т.д.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поддержка GET и POST методов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REST — Representational State Transfer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REST — это не протокол. REST — это архитектура, набор правил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Client-Server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Stateless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Cache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Uniform Interface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Layered System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Code-On-Demand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Универсальный интерфейс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Identification of resources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Manipulation of resources through representations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Self-descriptive messages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HATEOAS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847</Words>
  <Application>Microsoft Office PowerPoint</Application>
  <PresentationFormat>Экран (16:9)</PresentationFormat>
  <Paragraphs>129</Paragraphs>
  <Slides>21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Menlo</vt:lpstr>
      <vt:lpstr>PT Mono</vt:lpstr>
      <vt:lpstr>PT Sans</vt:lpstr>
      <vt:lpstr>Arial</vt:lpstr>
      <vt:lpstr>Simple Light</vt:lpstr>
      <vt:lpstr>REST API</vt:lpstr>
      <vt:lpstr>Презентация PowerPoint</vt:lpstr>
      <vt:lpstr>SOA — Service Oriented Architecture</vt:lpstr>
      <vt:lpstr>Презентация PowerPoint</vt:lpstr>
      <vt:lpstr>XML-RPC — XML Remote Procedure Call</vt:lpstr>
      <vt:lpstr>JSON-RPC — JSON Remote Procedure Call </vt:lpstr>
      <vt:lpstr>SOAP — Simple Object Access Protocol</vt:lpstr>
      <vt:lpstr>REST — Representational State Transfer</vt:lpstr>
      <vt:lpstr>Универсальный интерфейс</vt:lpstr>
      <vt:lpstr>Презентация PowerPoint</vt:lpstr>
      <vt:lpstr>Презентация PowerPoint</vt:lpstr>
      <vt:lpstr>RMM</vt:lpstr>
      <vt:lpstr>Уровень 0: Один URI, один HTTP метод</vt:lpstr>
      <vt:lpstr>Презентация PowerPoint</vt:lpstr>
      <vt:lpstr>Уровень 1: Несколько URI, один HTTP метод</vt:lpstr>
      <vt:lpstr>Презентация PowerPoint</vt:lpstr>
      <vt:lpstr>Уровень 2: Несколько URI, разные HTTP методы</vt:lpstr>
      <vt:lpstr>Презентация PowerPoint</vt:lpstr>
      <vt:lpstr>Уровень 3: HATEOAS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 API</dc:title>
  <dc:creator>Пользователь</dc:creator>
  <cp:lastModifiedBy>Пользователь</cp:lastModifiedBy>
  <cp:revision>8</cp:revision>
  <dcterms:modified xsi:type="dcterms:W3CDTF">2022-05-18T15:48:44Z</dcterms:modified>
</cp:coreProperties>
</file>