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141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35FC1CC4-D33F-4244-992A-216C9B2B0BB9}" type="datetimeFigureOut">
              <a:rPr lang="ru-RU" smtClean="0"/>
              <a:pPr/>
              <a:t>24.11.2020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E192DDD-5186-4C34-96D0-BBE6BA7950C0}"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5FC1CC4-D33F-4244-992A-216C9B2B0BB9}" type="datetimeFigureOut">
              <a:rPr lang="ru-RU" smtClean="0"/>
              <a:pPr/>
              <a:t>24.11.2020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E192DDD-5186-4C34-96D0-BBE6BA7950C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5FC1CC4-D33F-4244-992A-216C9B2B0BB9}" type="datetimeFigureOut">
              <a:rPr lang="ru-RU" smtClean="0"/>
              <a:pPr/>
              <a:t>24.11.2020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E192DDD-5186-4C34-96D0-BBE6BA7950C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5FC1CC4-D33F-4244-992A-216C9B2B0BB9}" type="datetimeFigureOut">
              <a:rPr lang="ru-RU" smtClean="0"/>
              <a:pPr/>
              <a:t>24.11.2020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E192DDD-5186-4C34-96D0-BBE6BA7950C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35FC1CC4-D33F-4244-992A-216C9B2B0BB9}" type="datetimeFigureOut">
              <a:rPr lang="ru-RU" smtClean="0"/>
              <a:pPr/>
              <a:t>24.11.2020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E192DDD-5186-4C34-96D0-BBE6BA7950C0}"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35FC1CC4-D33F-4244-992A-216C9B2B0BB9}" type="datetimeFigureOut">
              <a:rPr lang="ru-RU" smtClean="0"/>
              <a:pPr/>
              <a:t>24.11.2020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E192DDD-5186-4C34-96D0-BBE6BA7950C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35FC1CC4-D33F-4244-992A-216C9B2B0BB9}" type="datetimeFigureOut">
              <a:rPr lang="ru-RU" smtClean="0"/>
              <a:pPr/>
              <a:t>24.11.2020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AE192DDD-5186-4C34-96D0-BBE6BA7950C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35FC1CC4-D33F-4244-992A-216C9B2B0BB9}" type="datetimeFigureOut">
              <a:rPr lang="ru-RU" smtClean="0"/>
              <a:pPr/>
              <a:t>24.11.2020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AE192DDD-5186-4C34-96D0-BBE6BA7950C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5FC1CC4-D33F-4244-992A-216C9B2B0BB9}" type="datetimeFigureOut">
              <a:rPr lang="ru-RU" smtClean="0"/>
              <a:pPr/>
              <a:t>24.11.2020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AE192DDD-5186-4C34-96D0-BBE6BA7950C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35FC1CC4-D33F-4244-992A-216C9B2B0BB9}" type="datetimeFigureOut">
              <a:rPr lang="ru-RU" smtClean="0"/>
              <a:pPr/>
              <a:t>24.11.2020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E192DDD-5186-4C34-96D0-BBE6BA7950C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35FC1CC4-D33F-4244-992A-216C9B2B0BB9}" type="datetimeFigureOut">
              <a:rPr lang="ru-RU" smtClean="0"/>
              <a:pPr/>
              <a:t>24.11.2020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E192DDD-5186-4C34-96D0-BBE6BA7950C0}"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FC1CC4-D33F-4244-992A-216C9B2B0BB9}" type="datetimeFigureOut">
              <a:rPr lang="ru-RU" smtClean="0"/>
              <a:pPr/>
              <a:t>24.11.2020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192DDD-5186-4C34-96D0-BBE6BA7950C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ru.wikipedia.org/wiki/%D0%9E%D0%B2%D0%B5%D1%80%D0%BB%D0%B5%D0%B9%D0%BD%D0%B0%D1%8F_%D1%81%D0%B5%D1%82%D1%8C" TargetMode="External"/><Relationship Id="rId2" Type="http://schemas.openxmlformats.org/officeDocument/2006/relationships/hyperlink" Target="https://ru.wikipedia.org/wiki/%D0%90%D0%BD%D0%B3%D0%BB%D0%B8%D0%B9%D1%81%D0%BA%D0%B8%D0%B9_%D1%8F%D0%B7%D1%8B%D0%BA" TargetMode="External"/><Relationship Id="rId1" Type="http://schemas.openxmlformats.org/officeDocument/2006/relationships/slideLayout" Target="../slideLayouts/slideLayout1.xml"/><Relationship Id="rId4" Type="http://schemas.openxmlformats.org/officeDocument/2006/relationships/hyperlink" Target="https://ru.wikipedia.org/wiki/%D0%9A%D0%BE%D0%BC%D0%BF%D1%8C%D1%8E%D1%82%D0%B5%D1%80%D0%BD%D0%B0%D1%8F_%D1%81%D0%B5%D1%82%D1%8C" TargetMode="External"/></Relationships>
</file>

<file path=ppt/slides/_rels/slide10.xml.rels><?xml version="1.0" encoding="UTF-8" standalone="yes"?>
<Relationships xmlns="http://schemas.openxmlformats.org/package/2006/relationships"><Relationship Id="rId8" Type="http://schemas.openxmlformats.org/officeDocument/2006/relationships/hyperlink" Target="https://ru.wikipedia.org/wiki/.torrent" TargetMode="External"/><Relationship Id="rId13" Type="http://schemas.openxmlformats.org/officeDocument/2006/relationships/hyperlink" Target="https://ru.wikipedia.org/wiki/Python" TargetMode="External"/><Relationship Id="rId18" Type="http://schemas.openxmlformats.org/officeDocument/2006/relationships/hyperlink" Target="https://ru.wikipedia.org/wiki/Bencode" TargetMode="External"/><Relationship Id="rId3" Type="http://schemas.openxmlformats.org/officeDocument/2006/relationships/hyperlink" Target="https://ru.wikipedia.org/wiki/%D0%91%D0%B8%D1%82%D0%BE%D0%B2%D1%8B%D0%B9_%D0%BF%D0%BE%D1%82%D0%BE%D0%BA" TargetMode="External"/><Relationship Id="rId21" Type="http://schemas.openxmlformats.org/officeDocument/2006/relationships/hyperlink" Target="https://ru.wikipedia.org/wiki/BitTorrent-%D1%82%D1%80%D0%B5%D0%BA%D0%B5%D1%80" TargetMode="External"/><Relationship Id="rId7" Type="http://schemas.openxmlformats.org/officeDocument/2006/relationships/hyperlink" Target="https://ru.wikipedia.org/wiki/%D0%98%D0%BD%D1%82%D0%B5%D1%80%D0%BD%D0%B5%D1%82" TargetMode="External"/><Relationship Id="rId12" Type="http://schemas.openxmlformats.org/officeDocument/2006/relationships/hyperlink" Target="https://ru.wikipedia.org/wiki/BitTorrent_%28%D0%BF%D1%80%D0%BE%D0%B3%D1%80%D0%B0%D0%BC%D0%BC%D0%B0%29" TargetMode="External"/><Relationship Id="rId17" Type="http://schemas.openxmlformats.org/officeDocument/2006/relationships/hyperlink" Target="https://ru.wikipedia.org/w/index.php?title=%D0%A1%D1%80%D0%B0%D0%B2%D0%BD%D0%B5%D0%BD%D0%B8%D0%B5_BitTorrent-%D0%BF%D1%80%D0%BE%D0%B3%D1%80%D0%B0%D0%BC%D0%BC&amp;action=edit&amp;redlink=1" TargetMode="External"/><Relationship Id="rId2" Type="http://schemas.openxmlformats.org/officeDocument/2006/relationships/hyperlink" Target="https://ru.wikipedia.org/wiki/%D0%90%D0%BD%D0%B3%D0%BB%D0%B8%D0%B9%D1%81%D0%BA%D0%B8%D0%B9_%D1%8F%D0%B7%D1%8B%D0%BA" TargetMode="External"/><Relationship Id="rId16" Type="http://schemas.openxmlformats.org/officeDocument/2006/relationships/hyperlink" Target="https://ru.wikipedia.org/wiki/2_%D0%B8%D1%8E%D0%BB%D1%8F" TargetMode="External"/><Relationship Id="rId20" Type="http://schemas.openxmlformats.org/officeDocument/2006/relationships/hyperlink" Target="https://ru.wikipedia.org/wiki/BitTorrent_%28%D0%BF%D1%80%D0%BE%D1%82%D0%BE%D0%BA%D0%BE%D0%BB%29" TargetMode="External"/><Relationship Id="rId1" Type="http://schemas.openxmlformats.org/officeDocument/2006/relationships/slideLayout" Target="../slideLayouts/slideLayout2.xml"/><Relationship Id="rId6" Type="http://schemas.openxmlformats.org/officeDocument/2006/relationships/hyperlink" Target="https://ru.wikipedia.org/wiki/%D0%A4%D0%B0%D0%B9%D0%BB" TargetMode="External"/><Relationship Id="rId11" Type="http://schemas.openxmlformats.org/officeDocument/2006/relationships/hyperlink" Target="https://ru.wikipedia.org/wiki/%D0%9A%D0%BE%D1%8D%D0%BD,_%D0%91%D1%80%D1%8D%D0%BC" TargetMode="External"/><Relationship Id="rId5" Type="http://schemas.openxmlformats.org/officeDocument/2006/relationships/hyperlink" Target="https://ru.wikipedia.org/wiki/%D0%A1%D0%B5%D1%82%D0%B5%D0%B2%D0%BE%D0%B9_%D0%BF%D1%80%D0%BE%D1%82%D0%BE%D0%BA%D0%BE%D0%BB" TargetMode="External"/><Relationship Id="rId15" Type="http://schemas.openxmlformats.org/officeDocument/2006/relationships/hyperlink" Target="https://ru.wikipedia.org/wiki/2001_%D0%B3%D0%BE%D0%B4" TargetMode="External"/><Relationship Id="rId10" Type="http://schemas.openxmlformats.org/officeDocument/2006/relationships/hyperlink" Target="https://ru.wikipedia.org/wiki/%D0%98%D0%B7%D0%B1%D1%8B%D1%82%D0%BE%D1%87%D0%BD%D0%BE%D1%81%D1%82%D1%8C_%D0%B4%D0%B0%D0%BD%D0%BD%D1%8B%D1%85" TargetMode="External"/><Relationship Id="rId19" Type="http://schemas.openxmlformats.org/officeDocument/2006/relationships/hyperlink" Target="https://ru.wikipedia.org/wiki/P2p" TargetMode="External"/><Relationship Id="rId4" Type="http://schemas.openxmlformats.org/officeDocument/2006/relationships/hyperlink" Target="https://ru.wikipedia.org/wiki/%D0%9E%D0%B4%D0%BD%D0%BE%D1%80%D0%B0%D0%BD%D0%B3%D0%BE%D0%B2%D0%B0%D1%8F_%D1%81%D0%B5%D1%82%D1%8C" TargetMode="External"/><Relationship Id="rId9" Type="http://schemas.openxmlformats.org/officeDocument/2006/relationships/hyperlink" Target="https://ru.wikipedia.org/wiki/%D0%9A%D0%BB%D0%B8%D0%B5%D0%BD%D1%82-%D1%81%D0%B5%D1%80%D0%B2%D0%B5%D1%80" TargetMode="External"/><Relationship Id="rId14" Type="http://schemas.openxmlformats.org/officeDocument/2006/relationships/hyperlink" Target="https://ru.wikipedia.org/wiki/4_%D0%B0%D0%BF%D1%80%D0%B5%D0%BB%D1%8F"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ru.wikipedia.org/wiki/%D0%90%D0%BD%D0%B3%D0%BB%D0%B8%D0%B9%D1%81%D0%BA%D0%B8%D0%B9_%D1%8F%D0%B7%D1%8B%D0%BA" TargetMode="External"/><Relationship Id="rId2" Type="http://schemas.openxmlformats.org/officeDocument/2006/relationships/hyperlink" Target="https://ru.wikipedia.org/wiki/BitTorrent-%D1%82%D1%80%D0%B5%D0%BA%D0%B5%D1%80" TargetMode="External"/><Relationship Id="rId1" Type="http://schemas.openxmlformats.org/officeDocument/2006/relationships/slideLayout" Target="../slideLayouts/slideLayout2.xml"/><Relationship Id="rId6" Type="http://schemas.openxmlformats.org/officeDocument/2006/relationships/hyperlink" Target="https://ru.wikipedia.org/wiki/%D0%9C%D0%B5%D0%B6%D1%81%D0%B5%D1%82%D0%B5%D0%B2%D0%BE%D0%B9_%D1%8D%D0%BA%D1%80%D0%B0%D0%BD" TargetMode="External"/><Relationship Id="rId5" Type="http://schemas.openxmlformats.org/officeDocument/2006/relationships/hyperlink" Target="https://ru.wikipedia.org/wiki/NAT" TargetMode="External"/><Relationship Id="rId4" Type="http://schemas.openxmlformats.org/officeDocument/2006/relationships/image" Target="../media/image8.gif"/></Relationships>
</file>

<file path=ppt/slides/_rels/slide12.xml.rels><?xml version="1.0" encoding="UTF-8" standalone="yes"?>
<Relationships xmlns="http://schemas.openxmlformats.org/package/2006/relationships"><Relationship Id="rId2" Type="http://schemas.openxmlformats.org/officeDocument/2006/relationships/hyperlink" Target="https://ru.wikipedia.org/wiki/%D0%90%D0%BD%D0%B3%D0%BB%D0%B8%D0%B9%D1%81%D0%BA%D0%B8%D0%B9_%D1%8F%D0%B7%D1%8B%D0%BA"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hyperlink" Target="https://ru.wikipedia.org/wiki/IP-%D0%B0%D0%B4%D1%80%D0%B5%D1%81" TargetMode="External"/><Relationship Id="rId3" Type="http://schemas.openxmlformats.org/officeDocument/2006/relationships/hyperlink" Target="https://ru.wikipedia.org/wiki/%D0%9F%D0%BE%D1%80%D1%82_%28TCP/IP%29" TargetMode="External"/><Relationship Id="rId7" Type="http://schemas.openxmlformats.org/officeDocument/2006/relationships/hyperlink" Target="https://ru.wikipedia.org/wiki/HTTP" TargetMode="External"/><Relationship Id="rId2" Type="http://schemas.openxmlformats.org/officeDocument/2006/relationships/hyperlink" Target="https://ru.wikipedia.org/wiki/TCP" TargetMode="External"/><Relationship Id="rId1" Type="http://schemas.openxmlformats.org/officeDocument/2006/relationships/slideLayout" Target="../slideLayouts/slideLayout2.xml"/><Relationship Id="rId6" Type="http://schemas.openxmlformats.org/officeDocument/2006/relationships/hyperlink" Target="https://ru.wikipedia.org/wiki/%D0%A1%D0%B5%D1%80%D0%B2%D0%B5%D1%80_%28%D0%BF%D1%80%D0%BE%D0%B3%D1%80%D0%B0%D0%BC%D0%BC%D0%BD%D0%BE%D0%B5_%D0%BE%D0%B1%D0%B5%D1%81%D0%BF%D0%B5%D1%87%D0%B5%D0%BD%D0%B8%D0%B5%29" TargetMode="External"/><Relationship Id="rId11" Type="http://schemas.openxmlformats.org/officeDocument/2006/relationships/hyperlink" Target="https://ru.wikipedia.org/wiki/%D0%A0%D0%B0%D1%81%D0%BF%D1%80%D0%B5%D0%B4%D0%B5%D0%BB%D1%91%D0%BD%D0%BD%D0%B0%D1%8F_%D1%85%D0%B5%D1%88-%D1%82%D0%B0%D0%B1%D0%BB%D0%B8%D1%86%D0%B0" TargetMode="External"/><Relationship Id="rId5" Type="http://schemas.openxmlformats.org/officeDocument/2006/relationships/hyperlink" Target="https://ru.wikipedia.org/wiki/%D0%9C%D0%B5%D0%B6%D0%B4%D1%83%D0%BD%D0%B0%D1%80%D0%BE%D0%B4%D0%BD%D1%8B%D0%B9_%D1%84%D0%BE%D0%BD%D0%B5%D1%82%D0%B8%D1%87%D0%B5%D1%81%D0%BA%D0%B8%D0%B9_%D0%B0%D0%BB%D1%84%D0%B0%D0%B2%D0%B8%D1%82" TargetMode="External"/><Relationship Id="rId10" Type="http://schemas.openxmlformats.org/officeDocument/2006/relationships/hyperlink" Target="https://ru.wikipedia.org/wiki/Kademlia" TargetMode="External"/><Relationship Id="rId4" Type="http://schemas.openxmlformats.org/officeDocument/2006/relationships/hyperlink" Target="https://ru.wikipedia.org/wiki/%D0%90%D0%BD%D0%B3%D0%BB%D0%B8%D0%B9%D1%81%D0%BA%D0%B8%D0%B9_%D1%8F%D0%B7%D1%8B%D0%BA" TargetMode="External"/><Relationship Id="rId9" Type="http://schemas.openxmlformats.org/officeDocument/2006/relationships/hyperlink" Target="https://ru.wikipedia.org/wiki/%D0%A5%D0%B5%D1%88%D0%B8%D1%80%D0%BE%D0%B2%D0%B0%D0%BD%D0%B8%D0%B5"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ru.wikipedia.org/wiki/%D0%A5%D0%B5%D1%88-%D1%81%D1%83%D0%BC%D0%BC%D0%B0" TargetMode="External"/><Relationship Id="rId2" Type="http://schemas.openxmlformats.org/officeDocument/2006/relationships/hyperlink" Target="https://ru.wikipedia.org/wiki/SHA-1" TargetMode="External"/><Relationship Id="rId1" Type="http://schemas.openxmlformats.org/officeDocument/2006/relationships/slideLayout" Target="../slideLayouts/slideLayout2.xml"/><Relationship Id="rId6" Type="http://schemas.openxmlformats.org/officeDocument/2006/relationships/hyperlink" Target="https://ru.wikipedia.org/wiki/BitTorrent-%D1%82%D1%80%D0%B5%D0%BA%D0%B5%D1%80" TargetMode="External"/><Relationship Id="rId5" Type="http://schemas.openxmlformats.org/officeDocument/2006/relationships/hyperlink" Target="https://ru.wikipedia.org/wiki/Magnet-%D1%81%D1%81%D1%8B%D0%BB%D0%BA%D0%B0" TargetMode="External"/><Relationship Id="rId4" Type="http://schemas.openxmlformats.org/officeDocument/2006/relationships/hyperlink" Target="https://ru.wikipedia.org/wiki/BitTorrent_%28%D0%BF%D1%80%D0%BE%D1%82%D0%BE%D0%BA%D0%BE%D0%BB%29"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ru.wikipedia.org/wiki/BitTorrent-%D1%82%D1%80%D0%B5%D0%BA%D0%B5%D1%80" TargetMode="External"/><Relationship Id="rId7" Type="http://schemas.openxmlformats.org/officeDocument/2006/relationships/hyperlink" Target="https://ru.wikipedia.org/wiki/Peer" TargetMode="External"/><Relationship Id="rId2" Type="http://schemas.openxmlformats.org/officeDocument/2006/relationships/hyperlink" Target="https://ru.wikipedia.org/wiki/%D0%90%D0%BD%D0%B3%D0%BB%D0%B8%D0%B9%D1%81%D0%BA%D0%B8%D0%B9_%D1%8F%D0%B7%D1%8B%D0%BA" TargetMode="External"/><Relationship Id="rId1" Type="http://schemas.openxmlformats.org/officeDocument/2006/relationships/slideLayout" Target="../slideLayouts/slideLayout2.xml"/><Relationship Id="rId6" Type="http://schemas.openxmlformats.org/officeDocument/2006/relationships/hyperlink" Target="https://ru.wikipedia.org/wiki/%D0%9B%D0%B8%D1%87%D0%B5%D1%80" TargetMode="External"/><Relationship Id="rId5" Type="http://schemas.openxmlformats.org/officeDocument/2006/relationships/hyperlink" Target="https://ru.wikipedia.org/wiki/FTP" TargetMode="External"/><Relationship Id="rId4" Type="http://schemas.openxmlformats.org/officeDocument/2006/relationships/hyperlink" Target="https://ru.wikipedia.org/wiki/HTTP" TargetMode="External"/></Relationships>
</file>

<file path=ppt/slides/_rels/slide17.xml.rels><?xml version="1.0" encoding="UTF-8" standalone="yes"?>
<Relationships xmlns="http://schemas.openxmlformats.org/package/2006/relationships"><Relationship Id="rId8" Type="http://schemas.openxmlformats.org/officeDocument/2006/relationships/hyperlink" Target="https://ru.wikipedia.org/wiki/URL" TargetMode="External"/><Relationship Id="rId3" Type="http://schemas.openxmlformats.org/officeDocument/2006/relationships/hyperlink" Target="https://ru.wikipedia.org/wiki/SHA1" TargetMode="External"/><Relationship Id="rId7" Type="http://schemas.openxmlformats.org/officeDocument/2006/relationships/hyperlink" Target="https://ru.wikipedia.org/wiki/%D0%9A%D0%BE%D0%BC%D0%BF%D1%8C%D1%8E%D1%82%D0%B5%D1%80%D0%BD%D1%8B%D0%B9_%D1%81%D0%BB%D0%B5%D0%BD%D0%B3" TargetMode="External"/><Relationship Id="rId2" Type="http://schemas.openxmlformats.org/officeDocument/2006/relationships/hyperlink" Target="https://ru.wikipedia.org/wiki/%D0%90%D0%BD%D0%B3%D0%BB%D0%B8%D0%B9%D1%81%D0%BA%D0%B8%D0%B9_%D1%8F%D0%B7%D1%8B%D0%BA" TargetMode="External"/><Relationship Id="rId1" Type="http://schemas.openxmlformats.org/officeDocument/2006/relationships/slideLayout" Target="../slideLayouts/slideLayout2.xml"/><Relationship Id="rId6" Type="http://schemas.openxmlformats.org/officeDocument/2006/relationships/hyperlink" Target="https://ru.wikipedia.org/wiki/%D0%90%D1%83%D1%82%D0%B5%D0%BD%D1%82%D0%B8%D1%84%D0%B8%D0%BA%D0%B0%D1%86%D0%B8%D1%8F" TargetMode="External"/><Relationship Id="rId5" Type="http://schemas.openxmlformats.org/officeDocument/2006/relationships/hyperlink" Target="https://ru.wikipedia.org/wiki/Base32" TargetMode="External"/><Relationship Id="rId4" Type="http://schemas.openxmlformats.org/officeDocument/2006/relationships/hyperlink" Target="https://ru.wikipedia.org/wiki/Magnet-%D1%81%D1%81%D1%8B%D0%BB%D0%BA%D0%B0" TargetMode="External"/></Relationships>
</file>

<file path=ppt/slides/_rels/slide18.xml.rels><?xml version="1.0" encoding="UTF-8" standalone="yes"?>
<Relationships xmlns="http://schemas.openxmlformats.org/package/2006/relationships"><Relationship Id="rId8" Type="http://schemas.openxmlformats.org/officeDocument/2006/relationships/hyperlink" Target="https://ru.wikipedia.org/wiki/%D0%9A%D0%B0%D1%82%D0%B0%D0%BB%D0%BE%D0%B3_BitTorrent" TargetMode="External"/><Relationship Id="rId3" Type="http://schemas.openxmlformats.org/officeDocument/2006/relationships/hyperlink" Target="https://ru.wikipedia.org/wiki/P2P" TargetMode="External"/><Relationship Id="rId7" Type="http://schemas.openxmlformats.org/officeDocument/2006/relationships/hyperlink" Target="https://ru.wikipedia.org/w/index.php?title=DC%2B%2B_%D0%9A%D0%B0%D1%82%D0%B0%D0%BB%D0%BE%D0%B3&amp;action=edit&amp;redlink=1" TargetMode="External"/><Relationship Id="rId2" Type="http://schemas.openxmlformats.org/officeDocument/2006/relationships/hyperlink" Target="https://ru.wikipedia.org/wiki/URI" TargetMode="External"/><Relationship Id="rId1" Type="http://schemas.openxmlformats.org/officeDocument/2006/relationships/slideLayout" Target="../slideLayouts/slideLayout2.xml"/><Relationship Id="rId6" Type="http://schemas.openxmlformats.org/officeDocument/2006/relationships/hyperlink" Target="https://ru.wikipedia.org/wiki/URN" TargetMode="External"/><Relationship Id="rId5" Type="http://schemas.openxmlformats.org/officeDocument/2006/relationships/hyperlink" Target="https://ru.wikipedia.org/wiki/%D0%9C%D0%B5%D1%82%D0%B0%D0%B4%D0%B0%D0%BD%D0%BD%D1%8B%D0%B5" TargetMode="External"/><Relationship Id="rId4" Type="http://schemas.openxmlformats.org/officeDocument/2006/relationships/hyperlink" Target="https://ru.wikipedia.org/wiki/%D0%A5%D0%B5%D1%88%D0%B8%D1%80%D0%BE%D0%B2%D0%B0%D0%BD%D0%B8%D0%B5" TargetMode="External"/><Relationship Id="rId9" Type="http://schemas.openxmlformats.org/officeDocument/2006/relationships/hyperlink" Target="https://ru.wikipedia.org/wiki/Ur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ru.wikipedia.org/wiki/%D0%9C%D0%B0%D1%81%D1%88%D1%82%D0%B0%D0%B1%D0%B8%D1%80%D1%83%D0%B5%D0%BC%D0%BE%D1%81%D1%82%D1%8C" TargetMode="External"/><Relationship Id="rId2" Type="http://schemas.openxmlformats.org/officeDocument/2006/relationships/hyperlink" Target="https://ru.wikipedia.org/wiki/%D0%94%D0%B5%D1%86%D0%B5%D0%BD%D1%82%D1%80%D0%B0%D0%BB%D0%B8%D0%B7%D0%B0%D1%86%D0%B8%D1%8F" TargetMode="External"/><Relationship Id="rId1" Type="http://schemas.openxmlformats.org/officeDocument/2006/relationships/slideLayout" Target="../slideLayouts/slideLayout2.xml"/><Relationship Id="rId4" Type="http://schemas.openxmlformats.org/officeDocument/2006/relationships/hyperlink" Target="https://ru.wikipedia.org/wiki/%D0%9E%D1%82%D0%BA%D0%B0%D0%B7%D0%BE%D1%83%D1%81%D1%82%D0%BE%D0%B9%D1%87%D0%B8%D0%B2%D0%BE%D1%81%D1%82%D1%8C" TargetMode="External"/></Relationships>
</file>

<file path=ppt/slides/_rels/slide5.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hyperlink" Target="https://ru.wikipedia.org/wiki/%D0%9A%D0%BE%D0%BD%D1%81%D0%B8%D1%81%D1%82%D0%B5%D0%BD%D1%82%D0%BD%D0%BE%D0%B5_%D1%85%D1%8D%D1%88%D0%B8%D1%80%D0%BE%D0%B2%D0%B0%D0%BD%D0%B8%D0%B5" TargetMode="External"/><Relationship Id="rId7" Type="http://schemas.openxmlformats.org/officeDocument/2006/relationships/image" Target="../media/image4.png"/><Relationship Id="rId2" Type="http://schemas.openxmlformats.org/officeDocument/2006/relationships/hyperlink" Target="https://ru.wikipedia.org/wiki/%D0%9E%D0%B2%D0%B5%D1%80%D0%BB%D0%B5%D0%B9%D0%BD%D0%B0%D1%8F_%D1%81%D0%B5%D1%82%D1%8C" TargetMode="Externa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 Id="rId9"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ru.wikipedia.org/wiki/BitTorrent_%28%D0%BF%D1%80%D0%BE%D1%82%D0%BE%D0%BA%D0%BE%D0%BB%29" TargetMode="External"/><Relationship Id="rId1" Type="http://schemas.openxmlformats.org/officeDocument/2006/relationships/slideLayout" Target="../slideLayouts/slideLayout2.xml"/><Relationship Id="rId5" Type="http://schemas.openxmlformats.org/officeDocument/2006/relationships/hyperlink" Target="https://ru.wikipedia.org/wiki/BitTorrent-%D1%82%D1%80%D0%B5%D0%BA%D0%B5%D1%80" TargetMode="External"/><Relationship Id="rId4" Type="http://schemas.openxmlformats.org/officeDocument/2006/relationships/hyperlink" Target="https://ru.wikipedia.org/wiki/PEX"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ru.wikipedia.org/wiki/TCP" TargetMode="External"/><Relationship Id="rId2" Type="http://schemas.openxmlformats.org/officeDocument/2006/relationships/hyperlink" Target="https://ru.wikipedia.org/wiki/UDP"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hyperlink" Target="https://ru.wikipedia.org/wiki/%D0%9C%D0%B0%D1%80%D1%88%D1%80%D1%83%D1%82%D0%B8%D0%B7%D0%B0%D1%82%D0%BE%D1%80" TargetMode="External"/><Relationship Id="rId3" Type="http://schemas.openxmlformats.org/officeDocument/2006/relationships/hyperlink" Target="https://ru.wikipedia.org/wiki/UDP" TargetMode="External"/><Relationship Id="rId7" Type="http://schemas.openxmlformats.org/officeDocument/2006/relationships/hyperlink" Target="https://ru.wikipedia.org/wiki/%D0%9E%D0%B2%D0%B5%D1%80%D0%BB%D0%B5%D0%B9%D0%BD%D0%B0%D1%8F_%D1%81%D0%B5%D1%82%D1%8C" TargetMode="External"/><Relationship Id="rId2" Type="http://schemas.openxmlformats.org/officeDocument/2006/relationships/hyperlink" Target="https://ru.wikipedia.org/wiki/%D0%A0%D0%B0%D1%81%D0%BF%D1%80%D0%B5%D0%B4%D0%B5%D0%BB%D1%91%D0%BD%D0%BD%D0%B0%D1%8F_%D1%85%D0%B5%D1%88-%D1%82%D0%B0%D0%B1%D0%BB%D0%B8%D1%86%D0%B0" TargetMode="External"/><Relationship Id="rId1" Type="http://schemas.openxmlformats.org/officeDocument/2006/relationships/slideLayout" Target="../slideLayouts/slideLayout2.xml"/><Relationship Id="rId6" Type="http://schemas.openxmlformats.org/officeDocument/2006/relationships/hyperlink" Target="https://ru.wikipedia.org/wiki/%D0%98%D0%BD%D1%82%D0%B5%D1%80%D0%BD%D0%B5%D1%82" TargetMode="External"/><Relationship Id="rId5" Type="http://schemas.openxmlformats.org/officeDocument/2006/relationships/hyperlink" Target="https://ru.wikipedia.org/wiki/WAN" TargetMode="External"/><Relationship Id="rId4" Type="http://schemas.openxmlformats.org/officeDocument/2006/relationships/hyperlink" Target="https://ru.wikipedia.org/wiki/LA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en-US" dirty="0" smtClean="0"/>
              <a:t>P</a:t>
            </a:r>
            <a:r>
              <a:rPr lang="ru-RU" dirty="0" smtClean="0"/>
              <a:t>2p</a:t>
            </a:r>
            <a:r>
              <a:rPr lang="en-US" dirty="0" smtClean="0"/>
              <a:t> </a:t>
            </a:r>
            <a:r>
              <a:rPr lang="ru-RU" dirty="0" smtClean="0"/>
              <a:t>сети</a:t>
            </a:r>
            <a:br>
              <a:rPr lang="ru-RU" dirty="0" smtClean="0"/>
            </a:br>
            <a:endParaRPr lang="ru-RU" dirty="0"/>
          </a:p>
        </p:txBody>
      </p:sp>
      <p:sp>
        <p:nvSpPr>
          <p:cNvPr id="3" name="Прямоугольник 2"/>
          <p:cNvSpPr/>
          <p:nvPr/>
        </p:nvSpPr>
        <p:spPr>
          <a:xfrm>
            <a:off x="571472" y="3214686"/>
            <a:ext cx="8215370" cy="1015663"/>
          </a:xfrm>
          <a:prstGeom prst="rect">
            <a:avLst/>
          </a:prstGeom>
        </p:spPr>
        <p:txBody>
          <a:bodyPr wrap="square">
            <a:spAutoFit/>
          </a:bodyPr>
          <a:lstStyle/>
          <a:p>
            <a:pPr algn="ctr"/>
            <a:r>
              <a:rPr lang="ru-RU" sz="2000" b="1" dirty="0" err="1" smtClean="0"/>
              <a:t>Однора́нговая</a:t>
            </a:r>
            <a:r>
              <a:rPr lang="ru-RU" sz="2000" b="1" dirty="0" smtClean="0"/>
              <a:t>, </a:t>
            </a:r>
            <a:r>
              <a:rPr lang="ru-RU" sz="2000" b="1" dirty="0" err="1" smtClean="0"/>
              <a:t>децентрализо́ванная</a:t>
            </a:r>
            <a:r>
              <a:rPr lang="ru-RU" sz="2000" b="1" dirty="0" smtClean="0"/>
              <a:t>,</a:t>
            </a:r>
            <a:r>
              <a:rPr lang="ru-RU" sz="2000" dirty="0" smtClean="0"/>
              <a:t> или </a:t>
            </a:r>
            <a:r>
              <a:rPr lang="ru-RU" sz="2000" b="1" dirty="0" err="1" smtClean="0"/>
              <a:t>пи́ринговая</a:t>
            </a:r>
            <a:r>
              <a:rPr lang="ru-RU" sz="2000" dirty="0" smtClean="0"/>
              <a:t> (</a:t>
            </a:r>
            <a:r>
              <a:rPr lang="ru-RU" sz="2000" dirty="0" smtClean="0">
                <a:hlinkClick r:id="rId2" tooltip="Английский язык"/>
              </a:rPr>
              <a:t>англ.</a:t>
            </a:r>
            <a:r>
              <a:rPr lang="ru-RU" sz="2000" dirty="0" smtClean="0"/>
              <a:t> </a:t>
            </a:r>
            <a:r>
              <a:rPr lang="ru-RU" sz="2000" i="1" dirty="0" err="1" smtClean="0"/>
              <a:t>peer-to-peer</a:t>
            </a:r>
            <a:r>
              <a:rPr lang="ru-RU" sz="2000" i="1" dirty="0" smtClean="0"/>
              <a:t>, P2P</a:t>
            </a:r>
            <a:r>
              <a:rPr lang="ru-RU" sz="2000" dirty="0" smtClean="0"/>
              <a:t> — равный к равному) </a:t>
            </a:r>
            <a:r>
              <a:rPr lang="ru-RU" sz="2000" b="1" dirty="0" smtClean="0"/>
              <a:t>сеть</a:t>
            </a:r>
            <a:r>
              <a:rPr lang="ru-RU" sz="2000" dirty="0" smtClean="0"/>
              <a:t> — </a:t>
            </a:r>
            <a:r>
              <a:rPr lang="ru-RU" sz="2000" dirty="0" smtClean="0">
                <a:hlinkClick r:id="rId3" tooltip="Оверлейная сеть"/>
              </a:rPr>
              <a:t>оверлейная</a:t>
            </a:r>
            <a:r>
              <a:rPr lang="ru-RU" sz="2000" dirty="0" smtClean="0"/>
              <a:t> </a:t>
            </a:r>
            <a:r>
              <a:rPr lang="ru-RU" sz="2000" dirty="0" smtClean="0">
                <a:hlinkClick r:id="rId4" tooltip="Компьютерная сеть"/>
              </a:rPr>
              <a:t>компьютерная сеть</a:t>
            </a:r>
            <a:r>
              <a:rPr lang="ru-RU" sz="2000" dirty="0" smtClean="0"/>
              <a:t>, основанная на равноправии участников.</a:t>
            </a:r>
            <a:endParaRPr lang="ru-RU" sz="2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0" y="0"/>
            <a:ext cx="9144000" cy="6560682"/>
          </a:xfrm>
          <a:prstGeom prst="rect">
            <a:avLst/>
          </a:prstGeom>
          <a:noFill/>
          <a:ln w="9525">
            <a:noFill/>
            <a:miter lim="800000"/>
            <a:headEnd/>
            <a:tailEnd/>
          </a:ln>
          <a:effectLst/>
        </p:spPr>
        <p:txBody>
          <a:bodyPr vert="horz" wrap="square" lIns="91440" tIns="228528" rIns="91440" bIns="50784"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1" i="0" u="none" strike="noStrike" cap="none" normalizeH="0" baseline="0" dirty="0" err="1" smtClean="0">
                <a:ln>
                  <a:noFill/>
                </a:ln>
                <a:solidFill>
                  <a:schemeClr val="tx1"/>
                </a:solidFill>
                <a:effectLst/>
                <a:latin typeface="Calibri" pitchFamily="34" charset="0"/>
                <a:ea typeface="Arial" pitchFamily="34" charset="0"/>
                <a:cs typeface="Arial" pitchFamily="34" charset="0"/>
              </a:rPr>
              <a:t>BitTórrent</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(букв.</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hlinkClick r:id="rId2"/>
              </a:rPr>
              <a:t> </a:t>
            </a:r>
            <a:r>
              <a:rPr kumimoji="0" lang="ru-RU" sz="2400" b="0" i="0" u="none" strike="noStrike" cap="none" normalizeH="0" baseline="0" dirty="0" smtClean="0">
                <a:ln>
                  <a:noFill/>
                </a:ln>
                <a:solidFill>
                  <a:srgbClr val="1155CC"/>
                </a:solidFill>
                <a:effectLst/>
                <a:latin typeface="Calibri" pitchFamily="34" charset="0"/>
                <a:ea typeface="Arial" pitchFamily="34" charset="0"/>
                <a:cs typeface="Arial" pitchFamily="34" charset="0"/>
                <a:hlinkClick r:id="rId2"/>
              </a:rPr>
              <a:t>англ.</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a:t>
            </a:r>
            <a:r>
              <a:rPr kumimoji="0" lang="ru-RU" sz="2400" b="0" i="0" u="none" strike="noStrike" cap="none" normalizeH="0" baseline="0" dirty="0" smtClean="0">
                <a:ln>
                  <a:noFill/>
                </a:ln>
                <a:solidFill>
                  <a:srgbClr val="1155CC"/>
                </a:solidFill>
                <a:effectLst/>
                <a:latin typeface="Calibri" pitchFamily="34" charset="0"/>
                <a:ea typeface="Arial" pitchFamily="34" charset="0"/>
                <a:cs typeface="Arial" pitchFamily="34" charset="0"/>
                <a:hlinkClick r:id="rId3"/>
              </a:rPr>
              <a:t>битовый поток</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hlinkClick r:id="rId4"/>
              </a:rPr>
              <a:t> </a:t>
            </a:r>
            <a:r>
              <a:rPr kumimoji="0" lang="ru-RU" sz="2400" b="0" i="0" u="none" strike="noStrike" cap="none" normalizeH="0" baseline="0" dirty="0" err="1" smtClean="0">
                <a:ln>
                  <a:noFill/>
                </a:ln>
                <a:solidFill>
                  <a:srgbClr val="1155CC"/>
                </a:solidFill>
                <a:effectLst/>
                <a:latin typeface="Calibri" pitchFamily="34" charset="0"/>
                <a:ea typeface="Arial" pitchFamily="34" charset="0"/>
                <a:cs typeface="Arial" pitchFamily="34" charset="0"/>
                <a:hlinkClick r:id="rId4"/>
              </a:rPr>
              <a:t>пиринговый</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(P2P)</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hlinkClick r:id="rId5"/>
              </a:rPr>
              <a:t> </a:t>
            </a:r>
            <a:r>
              <a:rPr kumimoji="0" lang="ru-RU" sz="2400" b="0" i="0" u="none" strike="noStrike" cap="none" normalizeH="0" baseline="0" dirty="0" smtClean="0">
                <a:ln>
                  <a:noFill/>
                </a:ln>
                <a:solidFill>
                  <a:srgbClr val="1155CC"/>
                </a:solidFill>
                <a:effectLst/>
                <a:latin typeface="Calibri" pitchFamily="34" charset="0"/>
                <a:ea typeface="Arial" pitchFamily="34" charset="0"/>
                <a:cs typeface="Arial" pitchFamily="34" charset="0"/>
                <a:hlinkClick r:id="rId5"/>
              </a:rPr>
              <a:t>сетевой протокол</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для кооперативного обмена</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hlinkClick r:id="rId6"/>
              </a:rPr>
              <a:t> </a:t>
            </a:r>
            <a:r>
              <a:rPr kumimoji="0" lang="ru-RU" sz="2400" b="0" i="0" u="none" strike="noStrike" cap="none" normalizeH="0" baseline="0" dirty="0" smtClean="0">
                <a:ln>
                  <a:noFill/>
                </a:ln>
                <a:solidFill>
                  <a:srgbClr val="1155CC"/>
                </a:solidFill>
                <a:effectLst/>
                <a:latin typeface="Calibri" pitchFamily="34" charset="0"/>
                <a:ea typeface="Arial" pitchFamily="34" charset="0"/>
                <a:cs typeface="Arial" pitchFamily="34" charset="0"/>
                <a:hlinkClick r:id="rId6"/>
              </a:rPr>
              <a:t>файлами</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через</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hlinkClick r:id="rId7"/>
              </a:rPr>
              <a:t> </a:t>
            </a:r>
            <a:r>
              <a:rPr kumimoji="0" lang="ru-RU" sz="2400" b="0" i="0" u="none" strike="noStrike" cap="none" normalizeH="0" baseline="0" dirty="0" smtClean="0">
                <a:ln>
                  <a:noFill/>
                </a:ln>
                <a:solidFill>
                  <a:srgbClr val="1155CC"/>
                </a:solidFill>
                <a:effectLst/>
                <a:latin typeface="Calibri" pitchFamily="34" charset="0"/>
                <a:ea typeface="Arial" pitchFamily="34" charset="0"/>
                <a:cs typeface="Arial" pitchFamily="34" charset="0"/>
                <a:hlinkClick r:id="rId7"/>
              </a:rPr>
              <a:t>Интернет</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rPr>
              <a:t>.</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rPr>
              <a:t>Файлы передаются частями, каждый</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hlinkClick r:id="rId8"/>
              </a:rPr>
              <a:t> </a:t>
            </a:r>
            <a:r>
              <a:rPr kumimoji="0" lang="ru-RU" sz="2400" b="0" i="0" u="none" strike="noStrike" cap="none" normalizeH="0" baseline="0" dirty="0" smtClean="0">
                <a:ln>
                  <a:noFill/>
                </a:ln>
                <a:solidFill>
                  <a:srgbClr val="1155CC"/>
                </a:solidFill>
                <a:effectLst/>
                <a:latin typeface="Calibri" pitchFamily="34" charset="0"/>
                <a:ea typeface="Arial" pitchFamily="34" charset="0"/>
                <a:cs typeface="Arial" pitchFamily="34" charset="0"/>
                <a:hlinkClick r:id="rId8"/>
              </a:rPr>
              <a:t>torrent</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rPr>
              <a:t>-</a:t>
            </a:r>
            <a:r>
              <a:rPr kumimoji="0" lang="ru-RU" sz="2400" b="0" i="0" u="none" strike="noStrike" cap="none" normalizeH="0" baseline="0" dirty="0" smtClean="0">
                <a:ln>
                  <a:noFill/>
                </a:ln>
                <a:solidFill>
                  <a:srgbClr val="1155CC"/>
                </a:solidFill>
                <a:effectLst/>
                <a:latin typeface="Calibri" pitchFamily="34" charset="0"/>
                <a:ea typeface="Arial" pitchFamily="34" charset="0"/>
                <a:cs typeface="Arial" pitchFamily="34" charset="0"/>
                <a:hlinkClick r:id="rId9"/>
              </a:rPr>
              <a:t>клиент</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получая (скачивая) эти части, в то же время отдаёт (закачивает) их другим клиентам, что снижает нагрузку и зависимость от каждого клиента-источника и обеспечивает</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hlinkClick r:id="rId10"/>
              </a:rPr>
              <a:t> </a:t>
            </a:r>
            <a:r>
              <a:rPr kumimoji="0" lang="ru-RU" sz="2400" b="0" i="0" u="none" strike="noStrike" cap="none" normalizeH="0" baseline="0" dirty="0" smtClean="0">
                <a:ln>
                  <a:noFill/>
                </a:ln>
                <a:solidFill>
                  <a:srgbClr val="1155CC"/>
                </a:solidFill>
                <a:effectLst/>
                <a:latin typeface="Calibri" pitchFamily="34" charset="0"/>
                <a:ea typeface="Arial" pitchFamily="34" charset="0"/>
                <a:cs typeface="Arial" pitchFamily="34" charset="0"/>
                <a:hlinkClick r:id="rId10"/>
              </a:rPr>
              <a:t>избыточность данных</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rPr>
              <a:t>.</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rPr>
              <a:t>Протокол был создан</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hlinkClick r:id="rId11"/>
              </a:rPr>
              <a:t> </a:t>
            </a:r>
            <a:r>
              <a:rPr kumimoji="0" lang="ru-RU" sz="2400" b="0" i="0" u="none" strike="noStrike" cap="none" normalizeH="0" baseline="0" dirty="0" err="1" smtClean="0">
                <a:ln>
                  <a:noFill/>
                </a:ln>
                <a:solidFill>
                  <a:srgbClr val="1155CC"/>
                </a:solidFill>
                <a:effectLst/>
                <a:latin typeface="Calibri" pitchFamily="34" charset="0"/>
                <a:ea typeface="Arial" pitchFamily="34" charset="0"/>
                <a:cs typeface="Arial" pitchFamily="34" charset="0"/>
                <a:hlinkClick r:id="rId11"/>
              </a:rPr>
              <a:t>Брэмом</a:t>
            </a:r>
            <a:r>
              <a:rPr kumimoji="0" lang="ru-RU" sz="2400" b="0" i="0" u="none" strike="noStrike" cap="none" normalizeH="0" baseline="0" dirty="0" smtClean="0">
                <a:ln>
                  <a:noFill/>
                </a:ln>
                <a:solidFill>
                  <a:srgbClr val="1155CC"/>
                </a:solidFill>
                <a:effectLst/>
                <a:latin typeface="Calibri" pitchFamily="34" charset="0"/>
                <a:ea typeface="Arial" pitchFamily="34" charset="0"/>
                <a:cs typeface="Arial" pitchFamily="34" charset="0"/>
                <a:hlinkClick r:id="rId11"/>
              </a:rPr>
              <a:t> Коэном</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написавшим первый torrent-клиент «</a:t>
            </a:r>
            <a:r>
              <a:rPr kumimoji="0" lang="ru-RU" sz="2400" b="0" i="0" u="none" strike="noStrike" cap="none" normalizeH="0" baseline="0" dirty="0" err="1" smtClean="0">
                <a:ln>
                  <a:noFill/>
                </a:ln>
                <a:solidFill>
                  <a:srgbClr val="1155CC"/>
                </a:solidFill>
                <a:effectLst/>
                <a:latin typeface="Calibri" pitchFamily="34" charset="0"/>
                <a:ea typeface="Arial" pitchFamily="34" charset="0"/>
                <a:cs typeface="Arial" pitchFamily="34" charset="0"/>
                <a:hlinkClick r:id="rId12"/>
              </a:rPr>
              <a:t>BitTorrent</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на языке</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hlinkClick r:id="rId13"/>
              </a:rPr>
              <a:t> </a:t>
            </a:r>
            <a:r>
              <a:rPr kumimoji="0" lang="ru-RU" sz="2400" b="0" i="0" u="none" strike="noStrike" cap="none" normalizeH="0" baseline="0" dirty="0" err="1" smtClean="0">
                <a:ln>
                  <a:noFill/>
                </a:ln>
                <a:solidFill>
                  <a:srgbClr val="1155CC"/>
                </a:solidFill>
                <a:effectLst/>
                <a:latin typeface="Calibri" pitchFamily="34" charset="0"/>
                <a:ea typeface="Arial" pitchFamily="34" charset="0"/>
                <a:cs typeface="Arial" pitchFamily="34" charset="0"/>
                <a:hlinkClick r:id="rId13"/>
              </a:rPr>
              <a:t>Python</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hlinkClick r:id="rId14"/>
              </a:rPr>
              <a:t> </a:t>
            </a:r>
            <a:r>
              <a:rPr kumimoji="0" lang="ru-RU" sz="2400" b="0" i="0" u="none" strike="noStrike" cap="none" normalizeH="0" baseline="0" dirty="0" smtClean="0">
                <a:ln>
                  <a:noFill/>
                </a:ln>
                <a:solidFill>
                  <a:srgbClr val="1155CC"/>
                </a:solidFill>
                <a:effectLst/>
                <a:latin typeface="Calibri" pitchFamily="34" charset="0"/>
                <a:ea typeface="Arial" pitchFamily="34" charset="0"/>
                <a:cs typeface="Arial" pitchFamily="34" charset="0"/>
                <a:hlinkClick r:id="rId14"/>
              </a:rPr>
              <a:t>4 апреля</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hlinkClick r:id="rId15"/>
              </a:rPr>
              <a:t> </a:t>
            </a:r>
            <a:r>
              <a:rPr kumimoji="0" lang="ru-RU" sz="2400" b="0" i="0" u="none" strike="noStrike" cap="none" normalizeH="0" baseline="0" dirty="0" smtClean="0">
                <a:ln>
                  <a:noFill/>
                </a:ln>
                <a:solidFill>
                  <a:srgbClr val="1155CC"/>
                </a:solidFill>
                <a:effectLst/>
                <a:latin typeface="Calibri" pitchFamily="34" charset="0"/>
                <a:ea typeface="Arial" pitchFamily="34" charset="0"/>
                <a:cs typeface="Arial" pitchFamily="34" charset="0"/>
                <a:hlinkClick r:id="rId15"/>
              </a:rPr>
              <a:t>2001 года</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Запуск первой версии состоялся</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hlinkClick r:id="rId16"/>
              </a:rPr>
              <a:t> </a:t>
            </a:r>
            <a:r>
              <a:rPr kumimoji="0" lang="ru-RU" sz="2400" b="0" i="0" u="none" strike="noStrike" cap="none" normalizeH="0" baseline="0" dirty="0" smtClean="0">
                <a:ln>
                  <a:noFill/>
                </a:ln>
                <a:solidFill>
                  <a:srgbClr val="1155CC"/>
                </a:solidFill>
                <a:effectLst/>
                <a:latin typeface="Calibri" pitchFamily="34" charset="0"/>
                <a:ea typeface="Arial" pitchFamily="34" charset="0"/>
                <a:cs typeface="Arial" pitchFamily="34" charset="0"/>
                <a:hlinkClick r:id="rId16"/>
              </a:rPr>
              <a:t>2 июля</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hlinkClick r:id="rId15"/>
              </a:rPr>
              <a:t> </a:t>
            </a:r>
            <a:r>
              <a:rPr kumimoji="0" lang="ru-RU" sz="2400" b="0" i="0" u="none" strike="noStrike" cap="none" normalizeH="0" baseline="0" dirty="0" smtClean="0">
                <a:ln>
                  <a:noFill/>
                </a:ln>
                <a:solidFill>
                  <a:srgbClr val="1155CC"/>
                </a:solidFill>
                <a:effectLst/>
                <a:latin typeface="Calibri" pitchFamily="34" charset="0"/>
                <a:ea typeface="Arial" pitchFamily="34" charset="0"/>
                <a:cs typeface="Arial" pitchFamily="34" charset="0"/>
                <a:hlinkClick r:id="rId15"/>
              </a:rPr>
              <a:t>2001 года</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rPr>
              <a:t>.</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rPr>
              <a:t>Существует множество других</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hlinkClick r:id="rId17"/>
              </a:rPr>
              <a:t> </a:t>
            </a:r>
            <a:r>
              <a:rPr kumimoji="0" lang="ru-RU" sz="2400" b="0" i="0" u="none" strike="noStrike" cap="none" normalizeH="0" baseline="0" dirty="0" smtClean="0">
                <a:ln>
                  <a:noFill/>
                </a:ln>
                <a:solidFill>
                  <a:srgbClr val="1155CC"/>
                </a:solidFill>
                <a:effectLst/>
                <a:latin typeface="Calibri" pitchFamily="34" charset="0"/>
                <a:ea typeface="Arial" pitchFamily="34" charset="0"/>
                <a:cs typeface="Arial" pitchFamily="34" charset="0"/>
                <a:hlinkClick r:id="rId17"/>
              </a:rPr>
              <a:t>программ-клиентов</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для обмена файлами по протоколу </a:t>
            </a:r>
            <a:r>
              <a:rPr kumimoji="0" lang="ru-RU" sz="2400" b="0" i="0" u="none" strike="noStrike" cap="none" normalizeH="0" baseline="0" dirty="0" err="1" smtClean="0">
                <a:ln>
                  <a:noFill/>
                </a:ln>
                <a:solidFill>
                  <a:schemeClr val="tx1"/>
                </a:solidFill>
                <a:effectLst/>
                <a:latin typeface="Calibri" pitchFamily="34" charset="0"/>
                <a:ea typeface="Arial" pitchFamily="34" charset="0"/>
                <a:cs typeface="Arial" pitchFamily="34" charset="0"/>
              </a:rPr>
              <a:t>BitTorrent</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rPr>
              <a:t>.</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400" b="1" i="0" u="none" strike="noStrike" cap="none" normalizeH="0" baseline="0" dirty="0" smtClean="0">
              <a:ln>
                <a:noFill/>
              </a:ln>
              <a:solidFill>
                <a:schemeClr val="tx1"/>
              </a:solidFill>
              <a:effectLst/>
              <a:latin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1" i="0" u="none" strike="noStrike" cap="none" normalizeH="0" baseline="0" dirty="0" smtClean="0">
                <a:ln>
                  <a:noFill/>
                </a:ln>
                <a:solidFill>
                  <a:schemeClr val="tx1"/>
                </a:solidFill>
                <a:effectLst/>
                <a:latin typeface="Calibri" pitchFamily="34" charset="0"/>
                <a:cs typeface="Arial" pitchFamily="34" charset="0"/>
              </a:rPr>
              <a:t>Файл метаданных</a:t>
            </a:r>
            <a:r>
              <a:rPr kumimoji="0" lang="en-US" sz="2400" b="1" i="0" u="none" strike="noStrike" cap="none" normalizeH="0" baseline="0" dirty="0" smtClean="0">
                <a:ln>
                  <a:noFill/>
                </a:ln>
                <a:solidFill>
                  <a:schemeClr val="tx1"/>
                </a:solidFill>
                <a:effectLst/>
                <a:latin typeface="Calibri" pitchFamily="34" charset="0"/>
                <a:cs typeface="Arial" pitchFamily="34" charset="0"/>
              </a:rPr>
              <a:t>  </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rPr>
              <a:t>является словарём в</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hlinkClick r:id="rId18"/>
              </a:rPr>
              <a:t> </a:t>
            </a:r>
            <a:r>
              <a:rPr kumimoji="0" lang="ru-RU" sz="2400" b="0" i="0" u="none" strike="noStrike" cap="none" normalizeH="0" baseline="0" dirty="0" err="1" smtClean="0">
                <a:ln>
                  <a:noFill/>
                </a:ln>
                <a:solidFill>
                  <a:srgbClr val="1155CC"/>
                </a:solidFill>
                <a:effectLst/>
                <a:latin typeface="Calibri" pitchFamily="34" charset="0"/>
                <a:ea typeface="Arial" pitchFamily="34" charset="0"/>
                <a:cs typeface="Arial" pitchFamily="34" charset="0"/>
                <a:hlinkClick r:id="rId18"/>
              </a:rPr>
              <a:t>bencode</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формате с расширением .</a:t>
            </a:r>
            <a:r>
              <a:rPr kumimoji="0" lang="ru-RU" sz="2400" b="0" i="0" u="none" strike="noStrike" cap="none" normalizeH="0" baseline="0" dirty="0" err="1" smtClean="0">
                <a:ln>
                  <a:noFill/>
                </a:ln>
                <a:solidFill>
                  <a:schemeClr val="tx1"/>
                </a:solidFill>
                <a:effectLst/>
                <a:latin typeface="Calibri" pitchFamily="34" charset="0"/>
                <a:ea typeface="Arial" pitchFamily="34" charset="0"/>
                <a:cs typeface="Arial" pitchFamily="34" charset="0"/>
              </a:rPr>
              <a:t>torrent</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 используется в</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hlinkClick r:id="rId19"/>
              </a:rPr>
              <a:t> </a:t>
            </a:r>
            <a:r>
              <a:rPr kumimoji="0" lang="ru-RU" sz="2400" b="0" i="0" u="none" strike="noStrike" cap="none" normalizeH="0" baseline="0" dirty="0" smtClean="0">
                <a:ln>
                  <a:noFill/>
                </a:ln>
                <a:solidFill>
                  <a:srgbClr val="1155CC"/>
                </a:solidFill>
                <a:effectLst/>
                <a:latin typeface="Calibri" pitchFamily="34" charset="0"/>
                <a:ea typeface="Arial" pitchFamily="34" charset="0"/>
                <a:cs typeface="Arial" pitchFamily="34" charset="0"/>
                <a:hlinkClick r:id="rId19"/>
              </a:rPr>
              <a:t>p2p</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сети</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hlinkClick r:id="rId20"/>
              </a:rPr>
              <a:t> </a:t>
            </a:r>
            <a:r>
              <a:rPr kumimoji="0" lang="ru-RU" sz="2400" b="0" i="0" u="none" strike="noStrike" cap="none" normalizeH="0" baseline="0" dirty="0" err="1" smtClean="0">
                <a:ln>
                  <a:noFill/>
                </a:ln>
                <a:solidFill>
                  <a:srgbClr val="1155CC"/>
                </a:solidFill>
                <a:effectLst/>
                <a:latin typeface="Calibri" pitchFamily="34" charset="0"/>
                <a:ea typeface="Arial" pitchFamily="34" charset="0"/>
                <a:cs typeface="Arial" pitchFamily="34" charset="0"/>
                <a:hlinkClick r:id="rId20"/>
              </a:rPr>
              <a:t>BitTorrent</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и содержит информацию о файлах,</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hlinkClick r:id="rId21"/>
              </a:rPr>
              <a:t> </a:t>
            </a:r>
            <a:r>
              <a:rPr kumimoji="0" lang="ru-RU" sz="2400" b="0" i="0" u="none" strike="noStrike" cap="none" normalizeH="0" baseline="0" dirty="0" err="1" smtClean="0">
                <a:ln>
                  <a:noFill/>
                </a:ln>
                <a:solidFill>
                  <a:srgbClr val="1155CC"/>
                </a:solidFill>
                <a:effectLst/>
                <a:latin typeface="Calibri" pitchFamily="34" charset="0"/>
                <a:ea typeface="Arial" pitchFamily="34" charset="0"/>
                <a:cs typeface="Arial" pitchFamily="34" charset="0"/>
                <a:hlinkClick r:id="rId21"/>
              </a:rPr>
              <a:t>трекерах</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и др.</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0" y="1"/>
            <a:ext cx="9144000" cy="31700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Calibri" pitchFamily="34" charset="0"/>
                <a:ea typeface="Arial" pitchFamily="34" charset="0"/>
                <a:cs typeface="Arial" pitchFamily="34" charset="0"/>
              </a:rPr>
              <a:t>Принцип работы </a:t>
            </a:r>
            <a:r>
              <a:rPr kumimoji="0" lang="ru-RU" sz="2000" b="0" i="0" u="none" strike="noStrike" cap="none" normalizeH="0" baseline="0" dirty="0" err="1" smtClean="0">
                <a:ln>
                  <a:noFill/>
                </a:ln>
                <a:solidFill>
                  <a:schemeClr val="tx1"/>
                </a:solidFill>
                <a:effectLst/>
                <a:latin typeface="Calibri" pitchFamily="34" charset="0"/>
                <a:ea typeface="Arial" pitchFamily="34" charset="0"/>
                <a:cs typeface="Arial" pitchFamily="34" charset="0"/>
              </a:rPr>
              <a:t>BitTorrent</a:t>
            </a:r>
            <a:r>
              <a:rPr kumimoji="0" lang="ru-RU" sz="20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нагрузка на распространителя файла уменьшается благодаря тому, что клиенты начинают обмениваться данными сразу же, даже если файл не </a:t>
            </a:r>
            <a:r>
              <a:rPr kumimoji="0" lang="ru-RU" sz="2000" b="0" i="0" u="none" strike="noStrike" cap="none" normalizeH="0" baseline="0" dirty="0" err="1" smtClean="0">
                <a:ln>
                  <a:noFill/>
                </a:ln>
                <a:solidFill>
                  <a:schemeClr val="tx1"/>
                </a:solidFill>
                <a:effectLst/>
                <a:latin typeface="Calibri" pitchFamily="34" charset="0"/>
                <a:ea typeface="Arial" pitchFamily="34" charset="0"/>
                <a:cs typeface="Arial" pitchFamily="34" charset="0"/>
              </a:rPr>
              <a:t>докачан</a:t>
            </a:r>
            <a:r>
              <a:rPr kumimoji="0" lang="ru-RU" sz="20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ими до конца.</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Calibri" pitchFamily="34" charset="0"/>
                <a:ea typeface="Arial" pitchFamily="34" charset="0"/>
                <a:cs typeface="Arial" pitchFamily="34" charset="0"/>
              </a:rPr>
              <a:t>Перед началом скачивания клиент подсоединяется к</a:t>
            </a:r>
            <a:r>
              <a:rPr kumimoji="0" lang="ru-RU" sz="2000" b="0" i="0" u="none" strike="noStrike" cap="none" normalizeH="0" baseline="0" dirty="0" smtClean="0">
                <a:ln>
                  <a:noFill/>
                </a:ln>
                <a:solidFill>
                  <a:schemeClr val="tx1"/>
                </a:solidFill>
                <a:effectLst/>
                <a:latin typeface="Calibri" pitchFamily="34" charset="0"/>
                <a:ea typeface="Arial" pitchFamily="34" charset="0"/>
                <a:cs typeface="Arial" pitchFamily="34" charset="0"/>
                <a:hlinkClick r:id="rId2"/>
              </a:rPr>
              <a:t> </a:t>
            </a:r>
            <a:r>
              <a:rPr kumimoji="0" lang="ru-RU" sz="2000" b="0" i="0" u="none" strike="noStrike" cap="none" normalizeH="0" baseline="0" dirty="0" err="1" smtClean="0">
                <a:ln>
                  <a:noFill/>
                </a:ln>
                <a:solidFill>
                  <a:srgbClr val="1155CC"/>
                </a:solidFill>
                <a:effectLst/>
                <a:latin typeface="Calibri" pitchFamily="34" charset="0"/>
                <a:ea typeface="Arial" pitchFamily="34" charset="0"/>
                <a:cs typeface="Arial" pitchFamily="34" charset="0"/>
                <a:hlinkClick r:id="rId2"/>
              </a:rPr>
              <a:t>трекеру</a:t>
            </a:r>
            <a:r>
              <a:rPr kumimoji="0" lang="ru-RU" sz="20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по адресу, указанному в </a:t>
            </a:r>
            <a:r>
              <a:rPr kumimoji="0" lang="ru-RU" sz="2000" b="0" i="0" u="none" strike="noStrike" cap="none" normalizeH="0" baseline="0" dirty="0" err="1" smtClean="0">
                <a:ln>
                  <a:noFill/>
                </a:ln>
                <a:solidFill>
                  <a:schemeClr val="tx1"/>
                </a:solidFill>
                <a:effectLst/>
                <a:latin typeface="Calibri" pitchFamily="34" charset="0"/>
                <a:ea typeface="Arial" pitchFamily="34" charset="0"/>
                <a:cs typeface="Arial" pitchFamily="34" charset="0"/>
              </a:rPr>
              <a:t>торрент-файле</a:t>
            </a:r>
            <a:r>
              <a:rPr kumimoji="0" lang="ru-RU" sz="20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сообщает ему свой адрес и </a:t>
            </a:r>
            <a:r>
              <a:rPr kumimoji="0" lang="ru-RU" sz="2000" b="0" i="0" u="none" strike="noStrike" cap="none" normalizeH="0" baseline="0" dirty="0" err="1" smtClean="0">
                <a:ln>
                  <a:noFill/>
                </a:ln>
                <a:solidFill>
                  <a:schemeClr val="tx1"/>
                </a:solidFill>
                <a:effectLst/>
                <a:latin typeface="Calibri" pitchFamily="34" charset="0"/>
                <a:ea typeface="Arial" pitchFamily="34" charset="0"/>
                <a:cs typeface="Arial" pitchFamily="34" charset="0"/>
              </a:rPr>
              <a:t>хеш-сумму</a:t>
            </a:r>
            <a:r>
              <a:rPr kumimoji="0" lang="ru-RU" sz="20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a:t>
            </a:r>
            <a:r>
              <a:rPr kumimoji="0" lang="ru-RU" sz="2000" b="0" i="0" u="none" strike="noStrike" cap="none" normalizeH="0" baseline="0" dirty="0" err="1" smtClean="0">
                <a:ln>
                  <a:noFill/>
                </a:ln>
                <a:solidFill>
                  <a:schemeClr val="tx1"/>
                </a:solidFill>
                <a:effectLst/>
                <a:latin typeface="Calibri" pitchFamily="34" charset="0"/>
                <a:ea typeface="Arial" pitchFamily="34" charset="0"/>
                <a:cs typeface="Arial" pitchFamily="34" charset="0"/>
              </a:rPr>
              <a:t>торрент-файла</a:t>
            </a:r>
            <a:r>
              <a:rPr kumimoji="0" lang="ru-RU" sz="20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на что в ответ клиент получает адреса других клиентов, скачивающих или раздающих этот же файл. Далее клиент периодически информирует </a:t>
            </a:r>
            <a:r>
              <a:rPr kumimoji="0" lang="ru-RU" sz="2000" b="0" i="0" u="none" strike="noStrike" cap="none" normalizeH="0" baseline="0" dirty="0" err="1" smtClean="0">
                <a:ln>
                  <a:noFill/>
                </a:ln>
                <a:solidFill>
                  <a:schemeClr val="tx1"/>
                </a:solidFill>
                <a:effectLst/>
                <a:latin typeface="Calibri" pitchFamily="34" charset="0"/>
                <a:ea typeface="Arial" pitchFamily="34" charset="0"/>
                <a:cs typeface="Arial" pitchFamily="34" charset="0"/>
              </a:rPr>
              <a:t>трекер</a:t>
            </a:r>
            <a:r>
              <a:rPr kumimoji="0" lang="ru-RU" sz="20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о ходе процесса и получает обновлённый список адресов. Этот процесс называется объявлением (</a:t>
            </a:r>
            <a:r>
              <a:rPr kumimoji="0" lang="ru-RU" sz="2000" b="0" i="0" u="none" strike="noStrike" cap="none" normalizeH="0" baseline="0" dirty="0" smtClean="0">
                <a:ln>
                  <a:noFill/>
                </a:ln>
                <a:solidFill>
                  <a:srgbClr val="1155CC"/>
                </a:solidFill>
                <a:effectLst/>
                <a:latin typeface="Calibri" pitchFamily="34" charset="0"/>
                <a:ea typeface="Arial" pitchFamily="34" charset="0"/>
                <a:cs typeface="Arial" pitchFamily="34" charset="0"/>
                <a:hlinkClick r:id="rId3"/>
              </a:rPr>
              <a:t>англ.</a:t>
            </a:r>
            <a:r>
              <a:rPr kumimoji="0" lang="ru-RU" sz="20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a:t>
            </a:r>
            <a:r>
              <a:rPr kumimoji="0" lang="ru-RU" sz="2000" b="0" i="1" u="none" strike="noStrike" cap="none" normalizeH="0" baseline="0" dirty="0" err="1" smtClean="0">
                <a:ln>
                  <a:noFill/>
                </a:ln>
                <a:solidFill>
                  <a:schemeClr val="tx1"/>
                </a:solidFill>
                <a:effectLst/>
                <a:latin typeface="Calibri" pitchFamily="34" charset="0"/>
                <a:ea typeface="Arial" pitchFamily="34" charset="0"/>
                <a:cs typeface="Arial" pitchFamily="34" charset="0"/>
              </a:rPr>
              <a:t>announce</a:t>
            </a:r>
            <a:r>
              <a:rPr kumimoji="0" lang="ru-RU" sz="2000" b="0" i="0" u="none" strike="noStrike" cap="none" normalizeH="0" baseline="0" dirty="0" smtClean="0">
                <a:ln>
                  <a:noFill/>
                </a:ln>
                <a:solidFill>
                  <a:schemeClr val="tx1"/>
                </a:solidFill>
                <a:effectLst/>
                <a:latin typeface="Calibri" pitchFamily="34" charset="0"/>
                <a:ea typeface="Arial" pitchFamily="34" charset="0"/>
                <a:cs typeface="Arial"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p:txBody>
      </p:sp>
      <p:pic>
        <p:nvPicPr>
          <p:cNvPr id="23554" name="Picture 2" descr="C:\Users\raz\Desktop\Torrentcomp_small.gif"/>
          <p:cNvPicPr>
            <a:picLocks noChangeAspect="1" noChangeArrowheads="1" noCrop="1"/>
          </p:cNvPicPr>
          <p:nvPr/>
        </p:nvPicPr>
        <p:blipFill>
          <a:blip r:embed="rId4"/>
          <a:srcRect/>
          <a:stretch>
            <a:fillRect/>
          </a:stretch>
        </p:blipFill>
        <p:spPr bwMode="auto">
          <a:xfrm>
            <a:off x="4643438" y="2714620"/>
            <a:ext cx="4106402" cy="3841844"/>
          </a:xfrm>
          <a:prstGeom prst="rect">
            <a:avLst/>
          </a:prstGeom>
          <a:noFill/>
        </p:spPr>
      </p:pic>
      <p:sp>
        <p:nvSpPr>
          <p:cNvPr id="6" name="Прямоугольник 5"/>
          <p:cNvSpPr/>
          <p:nvPr/>
        </p:nvSpPr>
        <p:spPr>
          <a:xfrm>
            <a:off x="-32" y="2878953"/>
            <a:ext cx="4500594" cy="3693319"/>
          </a:xfrm>
          <a:prstGeom prst="rect">
            <a:avLst/>
          </a:prstGeom>
        </p:spPr>
        <p:txBody>
          <a:bodyPr wrap="square">
            <a:spAutoFit/>
          </a:bodyPr>
          <a:lstStyle/>
          <a:p>
            <a:pPr lvl="0" algn="just" eaLnBrk="0" fontAlgn="base" hangingPunct="0">
              <a:spcBef>
                <a:spcPct val="0"/>
              </a:spcBef>
              <a:spcAft>
                <a:spcPct val="0"/>
              </a:spcAft>
            </a:pPr>
            <a:r>
              <a:rPr lang="ru-RU" dirty="0" smtClean="0">
                <a:latin typeface="Calibri" pitchFamily="34" charset="0"/>
                <a:ea typeface="Arial" pitchFamily="34" charset="0"/>
                <a:cs typeface="Arial" pitchFamily="34" charset="0"/>
              </a:rPr>
              <a:t>Клиенты соединяются друг с другом и </a:t>
            </a:r>
          </a:p>
          <a:p>
            <a:pPr lvl="0" algn="just" eaLnBrk="0" fontAlgn="base" hangingPunct="0">
              <a:spcBef>
                <a:spcPct val="0"/>
              </a:spcBef>
              <a:spcAft>
                <a:spcPct val="0"/>
              </a:spcAft>
            </a:pPr>
            <a:r>
              <a:rPr lang="ru-RU" dirty="0" smtClean="0">
                <a:latin typeface="Calibri" pitchFamily="34" charset="0"/>
                <a:ea typeface="Arial" pitchFamily="34" charset="0"/>
                <a:cs typeface="Arial" pitchFamily="34" charset="0"/>
              </a:rPr>
              <a:t>обмениваются сегментами файлов без </a:t>
            </a:r>
          </a:p>
          <a:p>
            <a:pPr lvl="0" algn="just" eaLnBrk="0" fontAlgn="base" hangingPunct="0">
              <a:spcBef>
                <a:spcPct val="0"/>
              </a:spcBef>
              <a:spcAft>
                <a:spcPct val="0"/>
              </a:spcAft>
            </a:pPr>
            <a:r>
              <a:rPr lang="ru-RU" dirty="0" smtClean="0">
                <a:latin typeface="Calibri" pitchFamily="34" charset="0"/>
                <a:ea typeface="Arial" pitchFamily="34" charset="0"/>
                <a:cs typeface="Arial" pitchFamily="34" charset="0"/>
              </a:rPr>
              <a:t>непосредственного участия </a:t>
            </a:r>
            <a:r>
              <a:rPr lang="ru-RU" dirty="0" err="1" smtClean="0">
                <a:latin typeface="Calibri" pitchFamily="34" charset="0"/>
                <a:ea typeface="Arial" pitchFamily="34" charset="0"/>
                <a:cs typeface="Arial" pitchFamily="34" charset="0"/>
              </a:rPr>
              <a:t>трекера</a:t>
            </a:r>
            <a:r>
              <a:rPr lang="ru-RU" dirty="0" smtClean="0">
                <a:latin typeface="Calibri" pitchFamily="34" charset="0"/>
                <a:ea typeface="Arial" pitchFamily="34" charset="0"/>
                <a:cs typeface="Arial" pitchFamily="34" charset="0"/>
              </a:rPr>
              <a:t>, </a:t>
            </a:r>
          </a:p>
          <a:p>
            <a:pPr lvl="0" algn="just" eaLnBrk="0" fontAlgn="base" hangingPunct="0">
              <a:spcBef>
                <a:spcPct val="0"/>
              </a:spcBef>
              <a:spcAft>
                <a:spcPct val="0"/>
              </a:spcAft>
            </a:pPr>
            <a:r>
              <a:rPr lang="ru-RU" dirty="0" smtClean="0">
                <a:latin typeface="Calibri" pitchFamily="34" charset="0"/>
                <a:ea typeface="Arial" pitchFamily="34" charset="0"/>
                <a:cs typeface="Arial" pitchFamily="34" charset="0"/>
              </a:rPr>
              <a:t>который лишь хранит информацию, </a:t>
            </a:r>
          </a:p>
          <a:p>
            <a:pPr lvl="0" algn="just" eaLnBrk="0" fontAlgn="base" hangingPunct="0">
              <a:spcBef>
                <a:spcPct val="0"/>
              </a:spcBef>
              <a:spcAft>
                <a:spcPct val="0"/>
              </a:spcAft>
            </a:pPr>
            <a:r>
              <a:rPr lang="ru-RU" dirty="0" smtClean="0">
                <a:latin typeface="Calibri" pitchFamily="34" charset="0"/>
                <a:ea typeface="Arial" pitchFamily="34" charset="0"/>
                <a:cs typeface="Arial" pitchFamily="34" charset="0"/>
              </a:rPr>
              <a:t>полученную от подключенных к обмену </a:t>
            </a:r>
          </a:p>
          <a:p>
            <a:pPr lvl="0" algn="just" eaLnBrk="0" fontAlgn="base" hangingPunct="0">
              <a:spcBef>
                <a:spcPct val="0"/>
              </a:spcBef>
              <a:spcAft>
                <a:spcPct val="0"/>
              </a:spcAft>
            </a:pPr>
            <a:r>
              <a:rPr lang="ru-RU" dirty="0" smtClean="0">
                <a:latin typeface="Calibri" pitchFamily="34" charset="0"/>
                <a:ea typeface="Arial" pitchFamily="34" charset="0"/>
                <a:cs typeface="Arial" pitchFamily="34" charset="0"/>
              </a:rPr>
              <a:t>клиентов, список самих клиентов и </a:t>
            </a:r>
          </a:p>
          <a:p>
            <a:pPr lvl="0" algn="just" eaLnBrk="0" fontAlgn="base" hangingPunct="0">
              <a:spcBef>
                <a:spcPct val="0"/>
              </a:spcBef>
              <a:spcAft>
                <a:spcPct val="0"/>
              </a:spcAft>
            </a:pPr>
            <a:r>
              <a:rPr lang="ru-RU" dirty="0" smtClean="0">
                <a:latin typeface="Calibri" pitchFamily="34" charset="0"/>
                <a:ea typeface="Arial" pitchFamily="34" charset="0"/>
                <a:cs typeface="Arial" pitchFamily="34" charset="0"/>
              </a:rPr>
              <a:t>другую статистическую информацию. </a:t>
            </a:r>
          </a:p>
          <a:p>
            <a:pPr algn="just" eaLnBrk="0" fontAlgn="base" hangingPunct="0">
              <a:spcBef>
                <a:spcPct val="0"/>
              </a:spcBef>
              <a:spcAft>
                <a:spcPct val="0"/>
              </a:spcAft>
            </a:pPr>
            <a:r>
              <a:rPr lang="ru-RU" dirty="0" smtClean="0"/>
              <a:t>Для эффективной работы сети </a:t>
            </a:r>
            <a:r>
              <a:rPr lang="ru-RU" dirty="0" err="1" smtClean="0"/>
              <a:t>BitTorrent</a:t>
            </a:r>
            <a:r>
              <a:rPr lang="ru-RU" dirty="0" smtClean="0"/>
              <a:t> </a:t>
            </a:r>
          </a:p>
          <a:p>
            <a:pPr algn="just" eaLnBrk="0" fontAlgn="base" hangingPunct="0">
              <a:spcBef>
                <a:spcPct val="0"/>
              </a:spcBef>
              <a:spcAft>
                <a:spcPct val="0"/>
              </a:spcAft>
            </a:pPr>
            <a:r>
              <a:rPr lang="ru-RU" dirty="0" smtClean="0"/>
              <a:t>необходимо, чтобы как можно больше </a:t>
            </a:r>
          </a:p>
          <a:p>
            <a:pPr algn="just" eaLnBrk="0" fontAlgn="base" hangingPunct="0">
              <a:spcBef>
                <a:spcPct val="0"/>
              </a:spcBef>
              <a:spcAft>
                <a:spcPct val="0"/>
              </a:spcAft>
            </a:pPr>
            <a:r>
              <a:rPr lang="ru-RU" dirty="0" smtClean="0"/>
              <a:t>клиентов были способны принимать </a:t>
            </a:r>
          </a:p>
          <a:p>
            <a:pPr algn="just" eaLnBrk="0" fontAlgn="base" hangingPunct="0">
              <a:spcBef>
                <a:spcPct val="0"/>
              </a:spcBef>
              <a:spcAft>
                <a:spcPct val="0"/>
              </a:spcAft>
            </a:pPr>
            <a:r>
              <a:rPr lang="ru-RU" dirty="0" smtClean="0"/>
              <a:t>входящие соединения. Неправильная </a:t>
            </a:r>
          </a:p>
          <a:p>
            <a:pPr algn="just" eaLnBrk="0" fontAlgn="base" hangingPunct="0">
              <a:spcBef>
                <a:spcPct val="0"/>
              </a:spcBef>
              <a:spcAft>
                <a:spcPct val="0"/>
              </a:spcAft>
            </a:pPr>
            <a:r>
              <a:rPr lang="ru-RU" dirty="0" smtClean="0"/>
              <a:t>настройка</a:t>
            </a:r>
            <a:r>
              <a:rPr lang="ru-RU" dirty="0" smtClean="0">
                <a:hlinkClick r:id="rId5"/>
              </a:rPr>
              <a:t> NAT</a:t>
            </a:r>
            <a:r>
              <a:rPr lang="ru-RU" dirty="0" smtClean="0"/>
              <a:t> или</a:t>
            </a:r>
            <a:r>
              <a:rPr lang="ru-RU" dirty="0" smtClean="0">
                <a:hlinkClick r:id="rId6"/>
              </a:rPr>
              <a:t> брандмауэра</a:t>
            </a:r>
            <a:r>
              <a:rPr lang="ru-RU" dirty="0" smtClean="0"/>
              <a:t> могут </a:t>
            </a:r>
          </a:p>
          <a:p>
            <a:pPr algn="just" eaLnBrk="0" fontAlgn="base" hangingPunct="0">
              <a:spcBef>
                <a:spcPct val="0"/>
              </a:spcBef>
              <a:spcAft>
                <a:spcPct val="0"/>
              </a:spcAft>
            </a:pPr>
            <a:r>
              <a:rPr lang="ru-RU" dirty="0" smtClean="0"/>
              <a:t>этому помешать.</a:t>
            </a:r>
            <a:endParaRPr lang="ru-RU"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0" y="0"/>
            <a:ext cx="9144000" cy="7863618"/>
          </a:xfrm>
          <a:prstGeom prst="rect">
            <a:avLst/>
          </a:prstGeom>
          <a:noFill/>
          <a:ln w="9525">
            <a:noFill/>
            <a:miter lim="800000"/>
            <a:headEnd/>
            <a:tailEnd/>
          </a:ln>
          <a:effectLst/>
        </p:spPr>
        <p:txBody>
          <a:bodyPr vert="horz" wrap="square" lIns="91440" tIns="177744" rIns="91440" bIns="50784"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200" b="1" i="0" u="none" strike="noStrike" cap="none" normalizeH="0" baseline="0" dirty="0" smtClean="0">
                <a:ln>
                  <a:noFill/>
                </a:ln>
                <a:solidFill>
                  <a:srgbClr val="000000"/>
                </a:solidFill>
                <a:effectLst/>
                <a:latin typeface="Calibri" pitchFamily="34" charset="0"/>
                <a:cs typeface="Arial" pitchFamily="34" charset="0"/>
              </a:rPr>
              <a:t>Алгоритм обмена данными</a:t>
            </a:r>
            <a:endParaRPr kumimoji="0" lang="ru-RU" sz="2200" b="0" i="0" u="none" strike="noStrike" cap="none" normalizeH="0" baseline="0" dirty="0" smtClean="0">
              <a:ln>
                <a:noFill/>
              </a:ln>
              <a:solidFill>
                <a:srgbClr val="434343"/>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200" b="0" i="0" u="none" strike="noStrike" cap="none" normalizeH="0" baseline="0" dirty="0" smtClean="0">
                <a:ln>
                  <a:noFill/>
                </a:ln>
                <a:solidFill>
                  <a:schemeClr val="tx1"/>
                </a:solidFill>
                <a:effectLst/>
                <a:latin typeface="Calibri" pitchFamily="34" charset="0"/>
                <a:ea typeface="Arial" pitchFamily="34" charset="0"/>
                <a:cs typeface="Arial" pitchFamily="34" charset="0"/>
              </a:rPr>
              <a:t>Каждый клиент имеет возможность временно блокировать отдачу другому клиенту (</a:t>
            </a:r>
            <a:r>
              <a:rPr kumimoji="0" lang="ru-RU" sz="2200" b="0" i="0" u="none" strike="noStrike" cap="none" normalizeH="0" baseline="0" dirty="0" smtClean="0">
                <a:ln>
                  <a:noFill/>
                </a:ln>
                <a:solidFill>
                  <a:srgbClr val="1155CC"/>
                </a:solidFill>
                <a:effectLst/>
                <a:latin typeface="Calibri" pitchFamily="34" charset="0"/>
                <a:ea typeface="Arial" pitchFamily="34" charset="0"/>
                <a:cs typeface="Arial" pitchFamily="34" charset="0"/>
                <a:hlinkClick r:id="rId2"/>
              </a:rPr>
              <a:t>англ.</a:t>
            </a:r>
            <a:r>
              <a:rPr kumimoji="0" lang="ru-RU" sz="22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a:t>
            </a:r>
            <a:r>
              <a:rPr kumimoji="0" lang="ru-RU" sz="2200" b="0" i="1" u="none" strike="noStrike" cap="none" normalizeH="0" baseline="0" dirty="0" err="1" smtClean="0">
                <a:ln>
                  <a:noFill/>
                </a:ln>
                <a:solidFill>
                  <a:schemeClr val="tx1"/>
                </a:solidFill>
                <a:effectLst/>
                <a:latin typeface="Calibri" pitchFamily="34" charset="0"/>
                <a:ea typeface="Arial" pitchFamily="34" charset="0"/>
                <a:cs typeface="Arial" pitchFamily="34" charset="0"/>
              </a:rPr>
              <a:t>choke</a:t>
            </a:r>
            <a:r>
              <a:rPr kumimoji="0" lang="ru-RU" sz="22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Это делается для более эффективного использования канала отдачи. Кроме того, при выборе — кого разблокировать, предпочтение отдаётся пирам, которые сами передали этому клиенту много сегментов. Таким образом, пиры с хорошими скоростями отдачи поощряют друг друга по принципу «ты — мне, я — тебе».</a:t>
            </a:r>
          </a:p>
          <a:p>
            <a:pPr algn="just"/>
            <a:r>
              <a:rPr lang="ru-RU" sz="2200" b="1" dirty="0" smtClean="0"/>
              <a:t>Режим </a:t>
            </a:r>
            <a:r>
              <a:rPr lang="ru-RU" sz="2200" b="1" dirty="0" err="1" smtClean="0"/>
              <a:t>End</a:t>
            </a:r>
            <a:r>
              <a:rPr lang="ru-RU" sz="2200" b="1" dirty="0" smtClean="0"/>
              <a:t> </a:t>
            </a:r>
            <a:r>
              <a:rPr lang="ru-RU" sz="2200" b="1" dirty="0" err="1" smtClean="0"/>
              <a:t>game</a:t>
            </a:r>
            <a:endParaRPr lang="ru-RU" sz="2200" b="1" dirty="0" smtClean="0"/>
          </a:p>
          <a:p>
            <a:pPr algn="just"/>
            <a:r>
              <a:rPr lang="ru-RU" sz="2200" dirty="0" smtClean="0"/>
              <a:t>Когда скачивание почти завершено, клиент входит в особый режим, называемый </a:t>
            </a:r>
            <a:r>
              <a:rPr lang="ru-RU" sz="2200" dirty="0" err="1" smtClean="0"/>
              <a:t>end</a:t>
            </a:r>
            <a:r>
              <a:rPr lang="ru-RU" sz="2200" dirty="0" smtClean="0"/>
              <a:t> </a:t>
            </a:r>
            <a:r>
              <a:rPr lang="ru-RU" sz="2200" dirty="0" err="1" smtClean="0"/>
              <a:t>game</a:t>
            </a:r>
            <a:r>
              <a:rPr lang="ru-RU" sz="2200" dirty="0" smtClean="0"/>
              <a:t>. В этом режиме он запрашивает все оставшиеся сегменты у всех подключенных пиров, что позволяет избежать замедления или полного «зависания» почти завершенной закачки из-за нескольких медленных клиентов</a:t>
            </a:r>
            <a:r>
              <a:rPr lang="ru-RU" sz="2200" dirty="0" smtClean="0"/>
              <a:t>.</a:t>
            </a:r>
          </a:p>
          <a:p>
            <a:pPr algn="just"/>
            <a:r>
              <a:rPr lang="ru-RU" sz="2200" b="1" dirty="0" err="1" smtClean="0"/>
              <a:t>Сидирование</a:t>
            </a:r>
            <a:endParaRPr lang="ru-RU" sz="2200" b="1" dirty="0" smtClean="0"/>
          </a:p>
          <a:p>
            <a:pPr algn="just"/>
            <a:r>
              <a:rPr lang="ru-RU" sz="2200" dirty="0" smtClean="0"/>
              <a:t>При получении полного файла клиент переходит в специальный режим работы, в котором он только отдаёт данные (становится </a:t>
            </a:r>
            <a:r>
              <a:rPr lang="ru-RU" sz="2200" dirty="0" err="1" smtClean="0"/>
              <a:t>сидом</a:t>
            </a:r>
            <a:r>
              <a:rPr lang="ru-RU" sz="2200" dirty="0" smtClean="0"/>
              <a:t>). Далее </a:t>
            </a:r>
            <a:r>
              <a:rPr lang="ru-RU" sz="2200" dirty="0" err="1" smtClean="0"/>
              <a:t>сид</a:t>
            </a:r>
            <a:r>
              <a:rPr lang="ru-RU" sz="2200" dirty="0" smtClean="0"/>
              <a:t> периодически информирует </a:t>
            </a:r>
            <a:r>
              <a:rPr lang="ru-RU" sz="2200" dirty="0" err="1" smtClean="0"/>
              <a:t>трекер</a:t>
            </a:r>
            <a:r>
              <a:rPr lang="ru-RU" sz="2200" dirty="0" smtClean="0"/>
              <a:t> об изменениях в состоянии </a:t>
            </a:r>
            <a:r>
              <a:rPr lang="ru-RU" sz="2200" dirty="0" err="1" smtClean="0"/>
              <a:t>торрентов</a:t>
            </a:r>
            <a:r>
              <a:rPr lang="ru-RU" sz="2200" dirty="0" smtClean="0"/>
              <a:t> (закачек) и обновляет списки IP-адресов.</a:t>
            </a:r>
          </a:p>
          <a:p>
            <a:endParaRPr lang="ru-RU" sz="2400" dirty="0" smtClean="0"/>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ru-RU" sz="1200" dirty="0" smtClean="0">
              <a:latin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0" y="0"/>
            <a:ext cx="9144000" cy="6653015"/>
          </a:xfrm>
          <a:prstGeom prst="rect">
            <a:avLst/>
          </a:prstGeom>
          <a:noFill/>
          <a:ln w="9525">
            <a:noFill/>
            <a:miter lim="800000"/>
            <a:headEnd/>
            <a:tailEnd/>
          </a:ln>
          <a:effectLst/>
        </p:spPr>
        <p:txBody>
          <a:bodyPr vert="horz" wrap="square" lIns="91440" tIns="228528" rIns="91440" bIns="50784"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400" b="1" i="0" u="none" strike="noStrike" cap="none" normalizeH="0" baseline="0" dirty="0" smtClean="0">
                <a:ln>
                  <a:noFill/>
                </a:ln>
                <a:solidFill>
                  <a:schemeClr val="tx1"/>
                </a:solidFill>
                <a:effectLst/>
                <a:latin typeface="Calibri" pitchFamily="34" charset="0"/>
                <a:cs typeface="Arial" pitchFamily="34" charset="0"/>
              </a:rPr>
              <a:t>Протоколы и порты</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rPr>
              <a:t>Клиенты соединяются с </a:t>
            </a:r>
            <a:r>
              <a:rPr kumimoji="0" lang="ru-RU" sz="2400" b="0" i="0" u="none" strike="noStrike" cap="none" normalizeH="0" baseline="0" dirty="0" err="1" smtClean="0">
                <a:ln>
                  <a:noFill/>
                </a:ln>
                <a:solidFill>
                  <a:schemeClr val="tx1"/>
                </a:solidFill>
                <a:effectLst/>
                <a:latin typeface="Calibri" pitchFamily="34" charset="0"/>
                <a:ea typeface="Arial" pitchFamily="34" charset="0"/>
                <a:cs typeface="Arial" pitchFamily="34" charset="0"/>
              </a:rPr>
              <a:t>трекером</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по протоколу</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hlinkClick r:id="rId2"/>
              </a:rPr>
              <a:t> </a:t>
            </a:r>
            <a:r>
              <a:rPr kumimoji="0" lang="ru-RU" sz="2400" b="0" i="0" u="none" strike="noStrike" cap="none" normalizeH="0" baseline="0" dirty="0" smtClean="0">
                <a:ln>
                  <a:noFill/>
                </a:ln>
                <a:solidFill>
                  <a:srgbClr val="1155CC"/>
                </a:solidFill>
                <a:effectLst/>
                <a:latin typeface="Calibri" pitchFamily="34" charset="0"/>
                <a:ea typeface="Arial" pitchFamily="34" charset="0"/>
                <a:cs typeface="Arial" pitchFamily="34" charset="0"/>
                <a:hlinkClick r:id="rId2"/>
              </a:rPr>
              <a:t>TCP</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Наиболее часто используемый входящий</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hlinkClick r:id="rId3"/>
              </a:rPr>
              <a:t> </a:t>
            </a:r>
            <a:r>
              <a:rPr kumimoji="0" lang="ru-RU" sz="2400" b="0" i="0" u="none" strike="noStrike" cap="none" normalizeH="0" baseline="0" dirty="0" smtClean="0">
                <a:ln>
                  <a:noFill/>
                </a:ln>
                <a:solidFill>
                  <a:srgbClr val="1155CC"/>
                </a:solidFill>
                <a:effectLst/>
                <a:latin typeface="Calibri" pitchFamily="34" charset="0"/>
                <a:ea typeface="Arial" pitchFamily="34" charset="0"/>
                <a:cs typeface="Arial" pitchFamily="34" charset="0"/>
                <a:hlinkClick r:id="rId3"/>
              </a:rPr>
              <a:t>порт</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a:t>
            </a:r>
            <a:r>
              <a:rPr kumimoji="0" lang="ru-RU" sz="2400" b="0" i="0" u="none" strike="noStrike" cap="none" normalizeH="0" baseline="0" dirty="0" err="1" smtClean="0">
                <a:ln>
                  <a:noFill/>
                </a:ln>
                <a:solidFill>
                  <a:schemeClr val="tx1"/>
                </a:solidFill>
                <a:effectLst/>
                <a:latin typeface="Calibri" pitchFamily="34" charset="0"/>
                <a:ea typeface="Arial" pitchFamily="34" charset="0"/>
                <a:cs typeface="Arial" pitchFamily="34" charset="0"/>
              </a:rPr>
              <a:t>трекера</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6969. Наиболее часто используемый диапазон входящих портов клиентов: 6881—6889.</a:t>
            </a:r>
          </a:p>
          <a:p>
            <a:pPr marL="0" marR="0" lvl="0" indent="0" algn="just" defTabSz="914400" rtl="0" eaLnBrk="0" fontAlgn="base" latinLnBrk="0" hangingPunct="0">
              <a:lnSpc>
                <a:spcPct val="100000"/>
              </a:lnSpc>
              <a:spcBef>
                <a:spcPct val="0"/>
              </a:spcBef>
              <a:spcAft>
                <a:spcPct val="0"/>
              </a:spcAft>
              <a:buClrTx/>
              <a:buSzTx/>
              <a:buFontTx/>
              <a:buNone/>
              <a:tabLst/>
            </a:pPr>
            <a:endParaRPr lang="ru-RU" sz="2400" dirty="0" smtClean="0">
              <a:latin typeface="Calibri" pitchFamily="34" charset="0"/>
              <a:ea typeface="Arial" pitchFamily="34" charset="0"/>
              <a:cs typeface="Arial" pitchFamily="34" charset="0"/>
            </a:endParaRPr>
          </a:p>
          <a:p>
            <a:pPr lvl="0" algn="just" eaLnBrk="0" fontAlgn="base" hangingPunct="0">
              <a:spcBef>
                <a:spcPct val="0"/>
              </a:spcBef>
              <a:spcAft>
                <a:spcPct val="0"/>
              </a:spcAft>
            </a:pPr>
            <a:r>
              <a:rPr lang="ru-RU" sz="2400" b="1" dirty="0" err="1" smtClean="0"/>
              <a:t>Трекер</a:t>
            </a:r>
            <a:r>
              <a:rPr lang="ru-RU" sz="2400" dirty="0" smtClean="0"/>
              <a:t> (</a:t>
            </a:r>
            <a:r>
              <a:rPr lang="ru-RU" sz="2400" dirty="0" smtClean="0">
                <a:hlinkClick r:id="rId4"/>
              </a:rPr>
              <a:t>англ.</a:t>
            </a:r>
            <a:r>
              <a:rPr lang="ru-RU" sz="2400" dirty="0" smtClean="0"/>
              <a:t> </a:t>
            </a:r>
            <a:r>
              <a:rPr lang="ru-RU" sz="2400" i="1" dirty="0" err="1" smtClean="0"/>
              <a:t>tracker</a:t>
            </a:r>
            <a:r>
              <a:rPr lang="ru-RU" sz="2400" dirty="0" smtClean="0"/>
              <a:t>;</a:t>
            </a:r>
            <a:r>
              <a:rPr lang="ru-RU" sz="2400" dirty="0" smtClean="0">
                <a:hlinkClick r:id="rId5"/>
              </a:rPr>
              <a:t> </a:t>
            </a:r>
            <a:r>
              <a:rPr lang="ru-RU" sz="2400" dirty="0" err="1" smtClean="0">
                <a:hlinkClick r:id="rId5"/>
              </a:rPr>
              <a:t>/ˈtrækə </a:t>
            </a:r>
            <a:r>
              <a:rPr lang="ru-RU" sz="2400" dirty="0" smtClean="0">
                <a:hlinkClick r:id="rId5"/>
              </a:rPr>
              <a:t>(</a:t>
            </a:r>
            <a:r>
              <a:rPr lang="ru-RU" sz="2400" dirty="0" err="1" smtClean="0">
                <a:hlinkClick r:id="rId5"/>
              </a:rPr>
              <a:t>r</a:t>
            </a:r>
            <a:r>
              <a:rPr lang="ru-RU" sz="2400" dirty="0" smtClean="0">
                <a:hlinkClick r:id="rId5"/>
              </a:rPr>
              <a:t>)/</a:t>
            </a:r>
            <a:r>
              <a:rPr lang="ru-RU" sz="2400" dirty="0" smtClean="0"/>
              <a:t>) — специализированный</a:t>
            </a:r>
            <a:r>
              <a:rPr lang="ru-RU" sz="2400" dirty="0" smtClean="0">
                <a:hlinkClick r:id="rId6"/>
              </a:rPr>
              <a:t> сервер</a:t>
            </a:r>
            <a:r>
              <a:rPr lang="ru-RU" sz="2400" dirty="0" smtClean="0"/>
              <a:t>, работающий по протоколу</a:t>
            </a:r>
            <a:r>
              <a:rPr lang="ru-RU" sz="2400" dirty="0" smtClean="0">
                <a:hlinkClick r:id="rId7"/>
              </a:rPr>
              <a:t> HTTP</a:t>
            </a:r>
            <a:r>
              <a:rPr lang="ru-RU" sz="2400" dirty="0" smtClean="0"/>
              <a:t>. </a:t>
            </a:r>
            <a:r>
              <a:rPr lang="ru-RU" sz="2400" dirty="0" err="1" smtClean="0"/>
              <a:t>Трекер</a:t>
            </a:r>
            <a:r>
              <a:rPr lang="ru-RU" sz="2400" dirty="0" smtClean="0"/>
              <a:t> нужен для того, чтобы клиенты могли найти друг друга. Фактически, на </a:t>
            </a:r>
            <a:r>
              <a:rPr lang="ru-RU" sz="2400" dirty="0" err="1" smtClean="0"/>
              <a:t>трекере</a:t>
            </a:r>
            <a:r>
              <a:rPr lang="ru-RU" sz="2400" dirty="0" smtClean="0"/>
              <a:t> хранятся</a:t>
            </a:r>
            <a:r>
              <a:rPr lang="ru-RU" sz="2400" dirty="0" smtClean="0">
                <a:hlinkClick r:id="rId8"/>
              </a:rPr>
              <a:t> IP-адреса</a:t>
            </a:r>
            <a:r>
              <a:rPr lang="ru-RU" sz="2400" dirty="0" smtClean="0"/>
              <a:t>, входящие порты клиентов и</a:t>
            </a:r>
            <a:r>
              <a:rPr lang="ru-RU" sz="2400" dirty="0" smtClean="0">
                <a:hlinkClick r:id="rId9"/>
              </a:rPr>
              <a:t> </a:t>
            </a:r>
            <a:r>
              <a:rPr lang="ru-RU" sz="2400" dirty="0" err="1" smtClean="0">
                <a:hlinkClick r:id="rId9"/>
              </a:rPr>
              <a:t>хеш-суммы</a:t>
            </a:r>
            <a:r>
              <a:rPr lang="ru-RU" sz="2400" dirty="0" smtClean="0"/>
              <a:t>, уникальным образом идентифицирующие объекты, участвующие в закачках. </a:t>
            </a:r>
            <a:endParaRPr lang="ru-RU" sz="2400" dirty="0" smtClean="0"/>
          </a:p>
          <a:p>
            <a:pPr lvl="0" algn="just" eaLnBrk="0" fontAlgn="base" hangingPunct="0">
              <a:spcBef>
                <a:spcPct val="0"/>
              </a:spcBef>
              <a:spcAft>
                <a:spcPct val="0"/>
              </a:spcAft>
            </a:pPr>
            <a:endPar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endParaRPr>
          </a:p>
          <a:p>
            <a:r>
              <a:rPr lang="ru-RU" sz="2400" b="1" dirty="0" smtClean="0"/>
              <a:t>Работа без </a:t>
            </a:r>
            <a:r>
              <a:rPr lang="ru-RU" sz="2400" b="1" dirty="0" err="1" smtClean="0"/>
              <a:t>трекера</a:t>
            </a:r>
            <a:endParaRPr lang="ru-RU" sz="2400" b="1" dirty="0" smtClean="0"/>
          </a:p>
          <a:p>
            <a:r>
              <a:rPr lang="ru-RU" sz="2400" dirty="0" smtClean="0"/>
              <a:t>Начиная </a:t>
            </a:r>
            <a:r>
              <a:rPr lang="ru-RU" sz="2400" dirty="0" smtClean="0"/>
              <a:t>с версии 4.2.0 официального клиента, в нём реализована функция </a:t>
            </a:r>
            <a:r>
              <a:rPr lang="ru-RU" sz="2400" dirty="0" err="1" smtClean="0"/>
              <a:t>бестрекерной</a:t>
            </a:r>
            <a:r>
              <a:rPr lang="ru-RU" sz="2400" dirty="0" smtClean="0"/>
              <a:t> работы, базирующаяся на DHT</a:t>
            </a:r>
            <a:r>
              <a:rPr lang="ru-RU" sz="2400" dirty="0" smtClean="0">
                <a:hlinkClick r:id="rId10"/>
              </a:rPr>
              <a:t> </a:t>
            </a:r>
            <a:r>
              <a:rPr lang="ru-RU" sz="2400" dirty="0" err="1" smtClean="0">
                <a:hlinkClick r:id="rId10"/>
              </a:rPr>
              <a:t>Kademlia</a:t>
            </a:r>
            <a:r>
              <a:rPr lang="ru-RU" sz="2400" dirty="0" smtClean="0"/>
              <a:t>. В таких системах </a:t>
            </a:r>
            <a:r>
              <a:rPr lang="ru-RU" sz="2400" dirty="0" err="1" smtClean="0"/>
              <a:t>трекер</a:t>
            </a:r>
            <a:r>
              <a:rPr lang="ru-RU" sz="2400" dirty="0" smtClean="0"/>
              <a:t> доступен децентрализовано, на клиентах, в форме</a:t>
            </a:r>
            <a:r>
              <a:rPr lang="ru-RU" sz="2400" dirty="0" smtClean="0">
                <a:hlinkClick r:id="rId11"/>
              </a:rPr>
              <a:t> распределённой хеш-таблицы</a:t>
            </a:r>
            <a:r>
              <a:rPr lang="ru-RU" sz="2400" dirty="0" smtClean="0"/>
              <a:t>.</a:t>
            </a:r>
            <a:endPar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ru-RU" sz="1200" dirty="0" smtClean="0">
              <a:latin typeface="Calibri"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0" y="0"/>
            <a:ext cx="9144000" cy="6930013"/>
          </a:xfrm>
          <a:prstGeom prst="rect">
            <a:avLst/>
          </a:prstGeom>
          <a:noFill/>
          <a:ln w="9525">
            <a:noFill/>
            <a:miter lim="800000"/>
            <a:headEnd/>
            <a:tailEnd/>
          </a:ln>
          <a:effectLst/>
        </p:spPr>
        <p:txBody>
          <a:bodyPr vert="horz" wrap="square" lIns="91440" tIns="228528" rIns="91440" bIns="50784"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1" i="0" u="none" strike="noStrike" cap="none" normalizeH="0" baseline="0" dirty="0" smtClean="0">
                <a:ln>
                  <a:noFill/>
                </a:ln>
                <a:solidFill>
                  <a:schemeClr val="tx1"/>
                </a:solidFill>
                <a:effectLst/>
                <a:latin typeface="Calibri" pitchFamily="34" charset="0"/>
                <a:cs typeface="Arial" pitchFamily="34" charset="0"/>
              </a:rPr>
              <a:t>Работа без </a:t>
            </a:r>
            <a:r>
              <a:rPr kumimoji="0" lang="ru-RU" sz="2400" b="1" i="0" u="none" strike="noStrike" cap="none" normalizeH="0" baseline="0" dirty="0" err="1" smtClean="0">
                <a:ln>
                  <a:noFill/>
                </a:ln>
                <a:solidFill>
                  <a:schemeClr val="tx1"/>
                </a:solidFill>
                <a:effectLst/>
                <a:latin typeface="Calibri" pitchFamily="34" charset="0"/>
                <a:cs typeface="Arial" pitchFamily="34" charset="0"/>
              </a:rPr>
              <a:t>торрент-клиента</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rPr>
              <a:t>Для того чтобы брать и раздавать файлы в </a:t>
            </a:r>
            <a:r>
              <a:rPr kumimoji="0" lang="ru-RU" sz="2400" b="0" i="0" u="none" strike="noStrike" cap="none" normalizeH="0" baseline="0" dirty="0" err="1" smtClean="0">
                <a:ln>
                  <a:noFill/>
                </a:ln>
                <a:solidFill>
                  <a:schemeClr val="tx1"/>
                </a:solidFill>
                <a:effectLst/>
                <a:latin typeface="Calibri" pitchFamily="34" charset="0"/>
                <a:ea typeface="Arial" pitchFamily="34" charset="0"/>
                <a:cs typeface="Arial" pitchFamily="34" charset="0"/>
              </a:rPr>
              <a:t>торрент-сетях</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не обязательно пользоваться специальными программами. Существуют несколько сервисов, которые позволяют скачивать файлы, используя только браузер.</a:t>
            </a:r>
            <a:r>
              <a:rPr kumimoji="0" lang="ru-RU" sz="2400" b="0" i="0" u="none" strike="noStrike" cap="none" normalizeH="0" baseline="0" dirty="0" smtClean="0">
                <a:ln>
                  <a:noFill/>
                </a:ln>
                <a:solidFill>
                  <a:schemeClr val="tx1"/>
                </a:solidFill>
                <a:effectLst/>
                <a:latin typeface="Arial" pitchFamily="34" charset="0"/>
                <a:cs typeface="Arial" pitchFamily="34" charset="0"/>
              </a:rPr>
              <a:t> </a:t>
            </a:r>
          </a:p>
          <a:p>
            <a:r>
              <a:rPr lang="ru-RU" sz="2400" b="1" dirty="0" err="1" smtClean="0"/>
              <a:t>Web-сиды</a:t>
            </a:r>
            <a:endParaRPr lang="ru-RU" sz="2400" b="1" dirty="0" smtClean="0"/>
          </a:p>
          <a:p>
            <a:r>
              <a:rPr lang="ru-RU" sz="2400" dirty="0" smtClean="0"/>
              <a:t>Одним из вариантов использования является так называемое </a:t>
            </a:r>
            <a:r>
              <a:rPr lang="ru-RU" sz="2400" dirty="0" err="1" smtClean="0"/>
              <a:t>web-сидирование</a:t>
            </a:r>
            <a:r>
              <a:rPr lang="ru-RU" sz="2400" dirty="0" smtClean="0"/>
              <a:t>. Иногда на сервере по разным причинам нельзя запустить полноценный </a:t>
            </a:r>
            <a:r>
              <a:rPr lang="ru-RU" sz="2400" dirty="0" err="1" smtClean="0"/>
              <a:t>торрент-клиент</a:t>
            </a:r>
            <a:r>
              <a:rPr lang="ru-RU" sz="2400" dirty="0" smtClean="0"/>
              <a:t>. В этом случае в качестве источника раздачи выступает сервер, работающий по протоколу HTTP</a:t>
            </a:r>
            <a:r>
              <a:rPr lang="ru-RU" sz="2400" dirty="0" smtClean="0"/>
              <a:t>.</a:t>
            </a:r>
          </a:p>
          <a:p>
            <a:r>
              <a:rPr lang="ru-RU" sz="2400" b="1" dirty="0" smtClean="0"/>
              <a:t>BTIH (</a:t>
            </a:r>
            <a:r>
              <a:rPr lang="ru-RU" sz="2400" b="1" dirty="0" err="1" smtClean="0"/>
              <a:t>BitTorrent</a:t>
            </a:r>
            <a:r>
              <a:rPr lang="ru-RU" sz="2400" b="1" dirty="0" smtClean="0"/>
              <a:t> </a:t>
            </a:r>
            <a:r>
              <a:rPr lang="ru-RU" sz="2400" b="1" dirty="0" err="1" smtClean="0"/>
              <a:t>Info</a:t>
            </a:r>
            <a:r>
              <a:rPr lang="ru-RU" sz="2400" b="1" dirty="0" smtClean="0"/>
              <a:t> </a:t>
            </a:r>
            <a:r>
              <a:rPr lang="ru-RU" sz="2400" b="1" dirty="0" err="1" smtClean="0"/>
              <a:t>Hash</a:t>
            </a:r>
            <a:r>
              <a:rPr lang="ru-RU" sz="2400" b="1" dirty="0" smtClean="0"/>
              <a:t>)</a:t>
            </a:r>
          </a:p>
          <a:p>
            <a:r>
              <a:rPr lang="ru-RU" sz="2400" dirty="0" smtClean="0"/>
              <a:t>Это</a:t>
            </a:r>
            <a:r>
              <a:rPr lang="ru-RU" sz="2400" dirty="0" smtClean="0">
                <a:hlinkClick r:id="rId2"/>
              </a:rPr>
              <a:t> SHA-1</a:t>
            </a:r>
            <a:r>
              <a:rPr lang="ru-RU" sz="2400" dirty="0" smtClean="0">
                <a:hlinkClick r:id="rId3"/>
              </a:rPr>
              <a:t> </a:t>
            </a:r>
            <a:r>
              <a:rPr lang="ru-RU" sz="2400" dirty="0" err="1" smtClean="0">
                <a:hlinkClick r:id="rId3"/>
              </a:rPr>
              <a:t>хеш</a:t>
            </a:r>
            <a:r>
              <a:rPr lang="ru-RU" sz="2400" dirty="0" smtClean="0"/>
              <a:t> поля </a:t>
            </a:r>
            <a:r>
              <a:rPr lang="ru-RU" sz="2400" dirty="0" err="1" smtClean="0"/>
              <a:t>Info</a:t>
            </a:r>
            <a:r>
              <a:rPr lang="ru-RU" sz="2400" dirty="0" smtClean="0"/>
              <a:t> из</a:t>
            </a:r>
            <a:r>
              <a:rPr lang="ru-RU" sz="2400" dirty="0" smtClean="0">
                <a:hlinkClick r:id="rId4"/>
              </a:rPr>
              <a:t> файла метаданных</a:t>
            </a:r>
            <a:r>
              <a:rPr lang="ru-RU" sz="2400" dirty="0" smtClean="0"/>
              <a:t>. Данный</a:t>
            </a:r>
            <a:r>
              <a:rPr lang="ru-RU" sz="2400" dirty="0" smtClean="0">
                <a:hlinkClick r:id="rId3"/>
              </a:rPr>
              <a:t> </a:t>
            </a:r>
            <a:r>
              <a:rPr lang="ru-RU" sz="2400" dirty="0" err="1" smtClean="0">
                <a:hlinkClick r:id="rId3"/>
              </a:rPr>
              <a:t>хеш</a:t>
            </a:r>
            <a:r>
              <a:rPr lang="ru-RU" sz="2400" dirty="0" smtClean="0"/>
              <a:t> используется в</a:t>
            </a:r>
            <a:r>
              <a:rPr lang="ru-RU" sz="2400" dirty="0" smtClean="0">
                <a:hlinkClick r:id="rId5"/>
              </a:rPr>
              <a:t> </a:t>
            </a:r>
            <a:r>
              <a:rPr lang="ru-RU" sz="2400" dirty="0" err="1" smtClean="0">
                <a:hlinkClick r:id="rId5"/>
              </a:rPr>
              <a:t>магнет-ссылках</a:t>
            </a:r>
            <a:r>
              <a:rPr lang="ru-RU" sz="2400" dirty="0" smtClean="0"/>
              <a:t>, а также для идентификации на</a:t>
            </a:r>
            <a:r>
              <a:rPr lang="ru-RU" sz="2400" dirty="0" smtClean="0">
                <a:hlinkClick r:id="rId6"/>
              </a:rPr>
              <a:t> </a:t>
            </a:r>
            <a:r>
              <a:rPr lang="ru-RU" sz="2400" dirty="0" err="1" smtClean="0">
                <a:hlinkClick r:id="rId6"/>
              </a:rPr>
              <a:t>трекере</a:t>
            </a:r>
            <a:r>
              <a:rPr lang="ru-RU" sz="2400" dirty="0" smtClean="0"/>
              <a:t> и между клиентами. </a:t>
            </a:r>
          </a:p>
          <a:p>
            <a:r>
              <a:rPr lang="ru-RU" sz="2400" b="1" dirty="0" smtClean="0"/>
              <a:t>BTC-ссылка</a:t>
            </a:r>
          </a:p>
          <a:p>
            <a:r>
              <a:rPr lang="ru-RU" sz="2400" dirty="0" smtClean="0"/>
              <a:t>Указывается в </a:t>
            </a:r>
            <a:r>
              <a:rPr lang="ru-RU" sz="2400" dirty="0" smtClean="0"/>
              <a:t>виде: </a:t>
            </a:r>
            <a:r>
              <a:rPr lang="ru-RU" sz="2400" dirty="0" err="1" smtClean="0"/>
              <a:t>btc</a:t>
            </a:r>
            <a:r>
              <a:rPr lang="ru-RU" sz="2400" dirty="0" smtClean="0"/>
              <a:t>://[Адрес]: [Порт]/[</a:t>
            </a:r>
            <a:r>
              <a:rPr lang="ru-RU" sz="2400" dirty="0" err="1" smtClean="0"/>
              <a:t>Peer</a:t>
            </a:r>
            <a:r>
              <a:rPr lang="ru-RU" sz="2400" dirty="0" smtClean="0"/>
              <a:t> ID]/[</a:t>
            </a:r>
            <a:r>
              <a:rPr lang="ru-RU" sz="2400" dirty="0" smtClean="0">
                <a:hlinkClick r:id="rId4"/>
              </a:rPr>
              <a:t> BTIH</a:t>
            </a:r>
            <a:r>
              <a:rPr lang="ru-RU" sz="2400" dirty="0" smtClean="0"/>
              <a:t> ]</a:t>
            </a:r>
          </a:p>
          <a:p>
            <a:r>
              <a:rPr lang="ru-RU" sz="2400" dirty="0" smtClean="0"/>
              <a:t>Ссылка такого вида ссылается на раздачу и на её источник. </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0" y="0"/>
            <a:ext cx="9144000" cy="4201077"/>
          </a:xfrm>
          <a:prstGeom prst="rect">
            <a:avLst/>
          </a:prstGeom>
          <a:noFill/>
          <a:ln w="9525">
            <a:noFill/>
            <a:miter lim="800000"/>
            <a:headEnd/>
            <a:tailEnd/>
          </a:ln>
          <a:effectLst/>
        </p:spPr>
        <p:txBody>
          <a:bodyPr vert="horz" wrap="square" lIns="91440" tIns="177744" rIns="91440" bIns="50784"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1" i="0" u="none" strike="noStrike" cap="none" normalizeH="0" baseline="0" dirty="0" smtClean="0">
                <a:ln>
                  <a:noFill/>
                </a:ln>
                <a:solidFill>
                  <a:schemeClr val="tx1"/>
                </a:solidFill>
                <a:effectLst/>
                <a:latin typeface="Calibri" pitchFamily="34" charset="0"/>
                <a:cs typeface="Arial" pitchFamily="34" charset="0"/>
              </a:rPr>
              <a:t>Недостатки и ограничения</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400" b="1" i="0" u="none" strike="noStrike" cap="none" normalizeH="0" baseline="0" dirty="0" smtClean="0">
              <a:ln>
                <a:noFill/>
              </a:ln>
              <a:solidFill>
                <a:srgbClr val="000000"/>
              </a:solidFill>
              <a:effectLst/>
              <a:latin typeface="Calibri" pitchFamily="34" charset="0"/>
              <a:cs typeface="Arial" pitchFamily="34" charset="0"/>
            </a:endParaRPr>
          </a:p>
          <a:p>
            <a:pPr lvl="1" eaLnBrk="0" fontAlgn="base" hangingPunct="0">
              <a:spcBef>
                <a:spcPct val="0"/>
              </a:spcBef>
              <a:spcAft>
                <a:spcPct val="0"/>
              </a:spcAft>
              <a:buFont typeface="Arial" pitchFamily="34" charset="0"/>
              <a:buChar char="•"/>
            </a:pPr>
            <a:r>
              <a:rPr kumimoji="0" lang="ru-RU" sz="2400" b="1" i="0" u="none" strike="noStrike" cap="none" normalizeH="0" baseline="0" dirty="0" smtClean="0">
                <a:ln>
                  <a:noFill/>
                </a:ln>
                <a:solidFill>
                  <a:srgbClr val="000000"/>
                </a:solidFill>
                <a:effectLst/>
                <a:latin typeface="Calibri" pitchFamily="34" charset="0"/>
                <a:cs typeface="Arial" pitchFamily="34" charset="0"/>
              </a:rPr>
              <a:t>Недоступность раздачи</a:t>
            </a:r>
          </a:p>
          <a:p>
            <a:pPr lvl="1" eaLnBrk="0" fontAlgn="base" hangingPunct="0">
              <a:spcBef>
                <a:spcPct val="0"/>
              </a:spcBef>
              <a:spcAft>
                <a:spcPct val="0"/>
              </a:spcAft>
              <a:buFont typeface="Arial" pitchFamily="34" charset="0"/>
              <a:buChar char="•"/>
            </a:pPr>
            <a:endParaRPr kumimoji="0" lang="ru-RU" sz="2400" b="0" i="0" u="none" strike="noStrike" cap="none" normalizeH="0" baseline="0" dirty="0" smtClean="0">
              <a:ln>
                <a:noFill/>
              </a:ln>
              <a:solidFill>
                <a:srgbClr val="434343"/>
              </a:solidFill>
              <a:effectLst/>
              <a:latin typeface="Arial" pitchFamily="34" charset="0"/>
              <a:cs typeface="Arial" pitchFamily="34" charset="0"/>
            </a:endParaRPr>
          </a:p>
          <a:p>
            <a:pPr lvl="1" eaLnBrk="0" fontAlgn="base" hangingPunct="0">
              <a:spcBef>
                <a:spcPct val="0"/>
              </a:spcBef>
              <a:spcAft>
                <a:spcPct val="0"/>
              </a:spcAft>
              <a:buFont typeface="Arial" pitchFamily="34" charset="0"/>
              <a:buChar char="•"/>
            </a:pPr>
            <a:r>
              <a:rPr kumimoji="0" lang="ru-RU" sz="2400" b="1" i="0" u="none" strike="noStrike" cap="none" normalizeH="0" baseline="0" dirty="0" smtClean="0">
                <a:ln>
                  <a:noFill/>
                </a:ln>
                <a:solidFill>
                  <a:srgbClr val="000000"/>
                </a:solidFill>
                <a:effectLst/>
                <a:latin typeface="Calibri" pitchFamily="34" charset="0"/>
                <a:cs typeface="Arial" pitchFamily="34" charset="0"/>
              </a:rPr>
              <a:t>Отсутствие анонимности и </a:t>
            </a:r>
            <a:r>
              <a:rPr kumimoji="0" lang="ru-RU" sz="2400" b="1" i="0" u="none" strike="noStrike" cap="none" normalizeH="0" baseline="0" dirty="0" err="1" smtClean="0">
                <a:ln>
                  <a:noFill/>
                </a:ln>
                <a:solidFill>
                  <a:srgbClr val="000000"/>
                </a:solidFill>
                <a:effectLst/>
                <a:latin typeface="Calibri" pitchFamily="34" charset="0"/>
                <a:cs typeface="Arial" pitchFamily="34" charset="0"/>
              </a:rPr>
              <a:t>персонализации</a:t>
            </a:r>
            <a:endParaRPr kumimoji="0" lang="ru-RU" sz="2400" b="1" i="0" u="none" strike="noStrike" cap="none" normalizeH="0" baseline="0" dirty="0" smtClean="0">
              <a:ln>
                <a:noFill/>
              </a:ln>
              <a:solidFill>
                <a:srgbClr val="000000"/>
              </a:solidFill>
              <a:effectLst/>
              <a:latin typeface="Calibri" pitchFamily="34" charset="0"/>
              <a:cs typeface="Arial" pitchFamily="34" charset="0"/>
            </a:endParaRPr>
          </a:p>
          <a:p>
            <a:pPr lvl="1" eaLnBrk="0" fontAlgn="base" hangingPunct="0">
              <a:spcBef>
                <a:spcPct val="0"/>
              </a:spcBef>
              <a:spcAft>
                <a:spcPct val="0"/>
              </a:spcAft>
              <a:buFont typeface="Arial" pitchFamily="34" charset="0"/>
              <a:buChar char="•"/>
            </a:pPr>
            <a:endParaRPr kumimoji="0" lang="ru-RU" sz="2400" b="1" i="0" u="none" strike="noStrike" cap="none" normalizeH="0" baseline="0" dirty="0" smtClean="0">
              <a:ln>
                <a:noFill/>
              </a:ln>
              <a:solidFill>
                <a:srgbClr val="000000"/>
              </a:solidFill>
              <a:effectLst/>
              <a:latin typeface="Calibri" pitchFamily="34" charset="0"/>
              <a:cs typeface="Arial" pitchFamily="34" charset="0"/>
            </a:endParaRPr>
          </a:p>
          <a:p>
            <a:pPr lvl="1" eaLnBrk="0" fontAlgn="base" hangingPunct="0">
              <a:spcBef>
                <a:spcPct val="0"/>
              </a:spcBef>
              <a:spcAft>
                <a:spcPct val="0"/>
              </a:spcAft>
              <a:buFont typeface="Arial" pitchFamily="34" charset="0"/>
              <a:buChar char="•"/>
            </a:pPr>
            <a:r>
              <a:rPr lang="ru-RU" sz="2400" b="1" dirty="0" smtClean="0"/>
              <a:t>Проблема </a:t>
            </a:r>
            <a:r>
              <a:rPr lang="ru-RU" sz="2400" b="1" dirty="0" err="1" smtClean="0"/>
              <a:t>личеров</a:t>
            </a:r>
            <a:endParaRPr lang="ru-RU" sz="2400" b="1" dirty="0" smtClean="0"/>
          </a:p>
          <a:p>
            <a:pPr lvl="1" eaLnBrk="0" fontAlgn="base" hangingPunct="0">
              <a:spcBef>
                <a:spcPct val="0"/>
              </a:spcBef>
              <a:spcAft>
                <a:spcPct val="0"/>
              </a:spcAft>
              <a:buFont typeface="Arial" pitchFamily="34" charset="0"/>
              <a:buChar char="•"/>
            </a:pPr>
            <a:endParaRPr lang="ru-RU" sz="2400" b="1" dirty="0" smtClean="0"/>
          </a:p>
          <a:p>
            <a:pPr lvl="1" eaLnBrk="0" fontAlgn="base" hangingPunct="0">
              <a:spcBef>
                <a:spcPct val="0"/>
              </a:spcBef>
              <a:spcAft>
                <a:spcPct val="0"/>
              </a:spcAft>
              <a:buFont typeface="Arial" pitchFamily="34" charset="0"/>
              <a:buChar char="•"/>
            </a:pPr>
            <a:r>
              <a:rPr lang="ru-RU" sz="2400" b="1" dirty="0" smtClean="0"/>
              <a:t>Отсутствие </a:t>
            </a:r>
            <a:r>
              <a:rPr lang="ru-RU" sz="2400" b="1" dirty="0" smtClean="0"/>
              <a:t>точного учёта трафика</a:t>
            </a: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endParaRPr kumimoji="0" lang="ru-RU" sz="2400" b="0" i="0" u="none" strike="noStrike" cap="none" normalizeH="0" baseline="0" dirty="0" smtClean="0">
              <a:ln>
                <a:noFill/>
              </a:ln>
              <a:solidFill>
                <a:srgbClr val="434343"/>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0" y="0"/>
            <a:ext cx="9144000" cy="6560682"/>
          </a:xfrm>
          <a:prstGeom prst="rect">
            <a:avLst/>
          </a:prstGeom>
          <a:noFill/>
          <a:ln w="9525">
            <a:noFill/>
            <a:miter lim="800000"/>
            <a:headEnd/>
            <a:tailEnd/>
          </a:ln>
          <a:effectLst/>
        </p:spPr>
        <p:txBody>
          <a:bodyPr vert="horz" wrap="square" lIns="91440" tIns="228528" rIns="91440" bIns="50784"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1" i="0" u="none" strike="noStrike" cap="none" normalizeH="0" baseline="0" dirty="0" smtClean="0">
                <a:ln>
                  <a:noFill/>
                </a:ln>
                <a:solidFill>
                  <a:schemeClr val="tx1"/>
                </a:solidFill>
                <a:effectLst/>
                <a:latin typeface="Calibri" pitchFamily="34" charset="0"/>
                <a:cs typeface="Arial" pitchFamily="34" charset="0"/>
              </a:rPr>
              <a:t>Терминология</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2400" b="1" i="0" u="none" strike="noStrike" cap="none" normalizeH="0" baseline="0" dirty="0" smtClean="0">
              <a:ln>
                <a:noFill/>
              </a:ln>
              <a:solidFill>
                <a:schemeClr val="tx1"/>
              </a:solidFill>
              <a:effectLst/>
              <a:latin typeface="Calibri" pitchFamily="34" charset="0"/>
              <a:cs typeface="Arial" pitchFamily="34" charset="0"/>
            </a:endParaRPr>
          </a:p>
          <a:p>
            <a:pPr lvl="0"/>
            <a:r>
              <a:rPr lang="ru-RU" sz="2000" b="1" dirty="0" smtClean="0"/>
              <a:t>Анонс</a:t>
            </a:r>
            <a:r>
              <a:rPr lang="ru-RU" sz="2000" dirty="0" smtClean="0"/>
              <a:t> (</a:t>
            </a:r>
            <a:r>
              <a:rPr lang="ru-RU" sz="2000" dirty="0" smtClean="0">
                <a:hlinkClick r:id="rId2"/>
              </a:rPr>
              <a:t>англ.</a:t>
            </a:r>
            <a:r>
              <a:rPr lang="ru-RU" sz="2000" dirty="0" smtClean="0"/>
              <a:t> </a:t>
            </a:r>
            <a:r>
              <a:rPr lang="ru-RU" sz="2000" i="1" dirty="0" err="1" smtClean="0"/>
              <a:t>announce</a:t>
            </a:r>
            <a:r>
              <a:rPr lang="ru-RU" sz="2000" dirty="0" smtClean="0"/>
              <a:t>) — обращение клиента к</a:t>
            </a:r>
            <a:r>
              <a:rPr lang="ru-RU" sz="2000" dirty="0" smtClean="0">
                <a:hlinkClick r:id="rId3"/>
              </a:rPr>
              <a:t> </a:t>
            </a:r>
            <a:r>
              <a:rPr lang="ru-RU" sz="2000" dirty="0" err="1" smtClean="0">
                <a:hlinkClick r:id="rId3"/>
              </a:rPr>
              <a:t>трекеру</a:t>
            </a:r>
            <a:r>
              <a:rPr lang="ru-RU" sz="2000" dirty="0" smtClean="0"/>
              <a:t> посредством</a:t>
            </a:r>
            <a:r>
              <a:rPr lang="ru-RU" sz="2000" dirty="0" smtClean="0">
                <a:hlinkClick r:id="rId4"/>
              </a:rPr>
              <a:t> HTTP-GET</a:t>
            </a:r>
            <a:r>
              <a:rPr lang="ru-RU" sz="2000" dirty="0" smtClean="0"/>
              <a:t>-запроса. </a:t>
            </a:r>
          </a:p>
          <a:p>
            <a:pPr lvl="0"/>
            <a:r>
              <a:rPr lang="ru-RU" sz="2000" b="1" dirty="0" err="1" smtClean="0"/>
              <a:t>Веб-сид</a:t>
            </a:r>
            <a:r>
              <a:rPr lang="ru-RU" sz="2000" dirty="0" smtClean="0"/>
              <a:t> —</a:t>
            </a:r>
            <a:r>
              <a:rPr lang="ru-RU" sz="2000" dirty="0" smtClean="0">
                <a:hlinkClick r:id="rId4"/>
              </a:rPr>
              <a:t> HTTP</a:t>
            </a:r>
            <a:r>
              <a:rPr lang="ru-RU" sz="2000" dirty="0" smtClean="0"/>
              <a:t> или</a:t>
            </a:r>
            <a:r>
              <a:rPr lang="ru-RU" sz="2000" dirty="0" smtClean="0">
                <a:hlinkClick r:id="rId5"/>
              </a:rPr>
              <a:t> FTP</a:t>
            </a:r>
            <a:r>
              <a:rPr lang="ru-RU" sz="2000" dirty="0" smtClean="0"/>
              <a:t>-сервер, используемый в качестве источника данных, наравне с обычными </a:t>
            </a:r>
            <a:r>
              <a:rPr lang="ru-RU" sz="2000" dirty="0" err="1" smtClean="0"/>
              <a:t>сидами</a:t>
            </a:r>
            <a:endParaRPr lang="ru-RU" sz="2000" dirty="0" smtClean="0"/>
          </a:p>
          <a:p>
            <a:pPr lvl="0"/>
            <a:r>
              <a:rPr lang="ru-RU" sz="2000" b="1" dirty="0" smtClean="0"/>
              <a:t>Доступность</a:t>
            </a:r>
            <a:r>
              <a:rPr lang="ru-RU" sz="2000" dirty="0" smtClean="0"/>
              <a:t> (</a:t>
            </a:r>
            <a:r>
              <a:rPr lang="ru-RU" sz="2000" dirty="0" smtClean="0">
                <a:hlinkClick r:id="rId2"/>
              </a:rPr>
              <a:t>англ.</a:t>
            </a:r>
            <a:r>
              <a:rPr lang="ru-RU" sz="2000" dirty="0" smtClean="0"/>
              <a:t> </a:t>
            </a:r>
            <a:r>
              <a:rPr lang="ru-RU" sz="2000" i="1" dirty="0" err="1" smtClean="0"/>
              <a:t>availability</a:t>
            </a:r>
            <a:r>
              <a:rPr lang="ru-RU" sz="2000" dirty="0" smtClean="0"/>
              <a:t>,</a:t>
            </a:r>
            <a:r>
              <a:rPr lang="ru-RU" sz="2000" dirty="0" smtClean="0">
                <a:hlinkClick r:id="rId2"/>
              </a:rPr>
              <a:t> англ.</a:t>
            </a:r>
            <a:r>
              <a:rPr lang="ru-RU" sz="2000" dirty="0" smtClean="0"/>
              <a:t> </a:t>
            </a:r>
            <a:r>
              <a:rPr lang="ru-RU" sz="2000" i="1" dirty="0" err="1" smtClean="0"/>
              <a:t>distributed</a:t>
            </a:r>
            <a:r>
              <a:rPr lang="ru-RU" sz="2000" i="1" dirty="0" smtClean="0"/>
              <a:t> </a:t>
            </a:r>
            <a:r>
              <a:rPr lang="ru-RU" sz="2000" i="1" dirty="0" err="1" smtClean="0"/>
              <a:t>copies</a:t>
            </a:r>
            <a:r>
              <a:rPr lang="ru-RU" sz="2000" dirty="0" smtClean="0"/>
              <a:t> — распространённые копии) — количество полных копий файла, доступных клиенту. </a:t>
            </a:r>
          </a:p>
          <a:p>
            <a:pPr lvl="0"/>
            <a:r>
              <a:rPr lang="ru-RU" sz="2000" b="1" dirty="0" smtClean="0"/>
              <a:t>Излишки</a:t>
            </a:r>
            <a:r>
              <a:rPr lang="ru-RU" sz="2000" dirty="0" smtClean="0"/>
              <a:t> </a:t>
            </a:r>
            <a:r>
              <a:rPr lang="ru-RU" sz="2000" dirty="0" smtClean="0"/>
              <a:t>— данные, которые были посланы пиром или </a:t>
            </a:r>
            <a:r>
              <a:rPr lang="ru-RU" sz="2000" dirty="0" err="1" smtClean="0"/>
              <a:t>сидом</a:t>
            </a:r>
            <a:r>
              <a:rPr lang="ru-RU" sz="2000" dirty="0" smtClean="0"/>
              <a:t>, но получатель в них не нуждается. К излишкам также относятся ошибки </a:t>
            </a:r>
            <a:r>
              <a:rPr lang="ru-RU" sz="2000" dirty="0" err="1" smtClean="0"/>
              <a:t>хеша</a:t>
            </a:r>
            <a:r>
              <a:rPr lang="ru-RU" sz="2000" dirty="0" smtClean="0"/>
              <a:t>.</a:t>
            </a:r>
          </a:p>
          <a:p>
            <a:pPr lvl="0"/>
            <a:r>
              <a:rPr lang="ru-RU" sz="2000" b="1" dirty="0" smtClean="0"/>
              <a:t>Индекс</a:t>
            </a:r>
            <a:r>
              <a:rPr lang="ru-RU" sz="2000" dirty="0" smtClean="0"/>
              <a:t> (</a:t>
            </a:r>
            <a:r>
              <a:rPr lang="ru-RU" sz="2000" dirty="0" smtClean="0">
                <a:hlinkClick r:id="rId2"/>
              </a:rPr>
              <a:t>англ.</a:t>
            </a:r>
            <a:r>
              <a:rPr lang="ru-RU" sz="2000" dirty="0" smtClean="0"/>
              <a:t> </a:t>
            </a:r>
            <a:r>
              <a:rPr lang="ru-RU" sz="2000" i="1" dirty="0" err="1" smtClean="0"/>
              <a:t>index</a:t>
            </a:r>
            <a:r>
              <a:rPr lang="ru-RU" sz="2000" dirty="0" smtClean="0"/>
              <a:t>) — это список .torrent-файлов (обычно включающий описания и другую информацию), управляемый </a:t>
            </a:r>
            <a:r>
              <a:rPr lang="ru-RU" sz="2000" dirty="0" err="1" smtClean="0"/>
              <a:t>веб-сайтом</a:t>
            </a:r>
            <a:r>
              <a:rPr lang="ru-RU" sz="2000" dirty="0" smtClean="0"/>
              <a:t> (</a:t>
            </a:r>
            <a:r>
              <a:rPr lang="ru-RU" sz="2000" i="1" dirty="0" smtClean="0"/>
              <a:t>индексатором</a:t>
            </a:r>
            <a:r>
              <a:rPr lang="ru-RU" sz="2000" dirty="0" smtClean="0"/>
              <a:t>) и доступный для поиска. Индексирующий сайт часто ошибочно называют </a:t>
            </a:r>
            <a:r>
              <a:rPr lang="ru-RU" sz="2000" dirty="0" err="1" smtClean="0"/>
              <a:t>трекером</a:t>
            </a:r>
            <a:r>
              <a:rPr lang="ru-RU" sz="2000" dirty="0" smtClean="0"/>
              <a:t>.</a:t>
            </a:r>
          </a:p>
          <a:p>
            <a:pPr lvl="0"/>
            <a:r>
              <a:rPr lang="ru-RU" sz="2000" b="1" dirty="0" err="1" smtClean="0"/>
              <a:t>Лич</a:t>
            </a:r>
            <a:r>
              <a:rPr lang="ru-RU" sz="2000" dirty="0" smtClean="0"/>
              <a:t>, иногда</a:t>
            </a:r>
            <a:r>
              <a:rPr lang="ru-RU" sz="2000" dirty="0" smtClean="0">
                <a:hlinkClick r:id="rId6"/>
              </a:rPr>
              <a:t> </a:t>
            </a:r>
            <a:r>
              <a:rPr lang="ru-RU" sz="2000" b="1" dirty="0" err="1" smtClean="0">
                <a:hlinkClick r:id="rId6"/>
              </a:rPr>
              <a:t>личер</a:t>
            </a:r>
            <a:r>
              <a:rPr lang="ru-RU" sz="2000" dirty="0" smtClean="0"/>
              <a:t> (</a:t>
            </a:r>
            <a:r>
              <a:rPr lang="ru-RU" sz="2000" dirty="0" smtClean="0">
                <a:hlinkClick r:id="rId2"/>
              </a:rPr>
              <a:t>англ.</a:t>
            </a:r>
            <a:r>
              <a:rPr lang="ru-RU" sz="2000" dirty="0" smtClean="0"/>
              <a:t> </a:t>
            </a:r>
            <a:r>
              <a:rPr lang="ru-RU" sz="2000" i="1" dirty="0" err="1" smtClean="0"/>
              <a:t>leech</a:t>
            </a:r>
            <a:r>
              <a:rPr lang="ru-RU" sz="2000" dirty="0" smtClean="0"/>
              <a:t> — пиявка) — пир, не имеющий пока всех сегментов, то есть продолжающий скачивание. </a:t>
            </a:r>
            <a:endParaRPr lang="ru-RU" sz="2000" dirty="0" smtClean="0"/>
          </a:p>
          <a:p>
            <a:pPr lvl="0"/>
            <a:r>
              <a:rPr lang="ru-RU" sz="2000" b="1" dirty="0" smtClean="0">
                <a:hlinkClick r:id="rId7"/>
              </a:rPr>
              <a:t>Пир</a:t>
            </a:r>
            <a:r>
              <a:rPr lang="ru-RU" sz="2000" dirty="0" smtClean="0"/>
              <a:t> </a:t>
            </a:r>
            <a:r>
              <a:rPr lang="ru-RU" sz="2000" dirty="0" smtClean="0"/>
              <a:t>(</a:t>
            </a:r>
            <a:r>
              <a:rPr lang="ru-RU" sz="2000" dirty="0" smtClean="0">
                <a:hlinkClick r:id="rId2"/>
              </a:rPr>
              <a:t>англ.</a:t>
            </a:r>
            <a:r>
              <a:rPr lang="ru-RU" sz="2000" dirty="0" smtClean="0"/>
              <a:t> </a:t>
            </a:r>
            <a:r>
              <a:rPr lang="ru-RU" sz="2000" i="1" dirty="0" err="1" smtClean="0"/>
              <a:t>peer</a:t>
            </a:r>
            <a:r>
              <a:rPr lang="ru-RU" sz="2000" dirty="0" smtClean="0"/>
              <a:t> — соучастник) — клиент, участвующий в раздаче.</a:t>
            </a:r>
          </a:p>
          <a:p>
            <a:pPr lvl="0"/>
            <a:r>
              <a:rPr lang="ru-RU" sz="2000" b="1" dirty="0" smtClean="0"/>
              <a:t>Раздача</a:t>
            </a:r>
            <a:r>
              <a:rPr lang="ru-RU" sz="2000" dirty="0" smtClean="0"/>
              <a:t> </a:t>
            </a:r>
            <a:r>
              <a:rPr lang="ru-RU" sz="2000" dirty="0" smtClean="0"/>
              <a:t>(</a:t>
            </a:r>
            <a:r>
              <a:rPr lang="ru-RU" sz="2000" dirty="0" smtClean="0">
                <a:hlinkClick r:id="rId2"/>
              </a:rPr>
              <a:t>англ.</a:t>
            </a:r>
            <a:r>
              <a:rPr lang="ru-RU" sz="2000" dirty="0" smtClean="0"/>
              <a:t> </a:t>
            </a:r>
            <a:r>
              <a:rPr lang="ru-RU" sz="2000" i="1" dirty="0" err="1" smtClean="0"/>
              <a:t>seeding</a:t>
            </a:r>
            <a:r>
              <a:rPr lang="ru-RU" sz="2000" dirty="0" smtClean="0"/>
              <a:t>) — процесс распространения файла по протоколу </a:t>
            </a:r>
            <a:r>
              <a:rPr lang="ru-RU" sz="2000" dirty="0" err="1" smtClean="0"/>
              <a:t>BitTorrent</a:t>
            </a:r>
            <a:r>
              <a:rPr lang="ru-RU" sz="2000" dirty="0" smtClean="0"/>
              <a:t>.</a:t>
            </a:r>
          </a:p>
          <a:p>
            <a:pPr lvl="0"/>
            <a:r>
              <a:rPr lang="ru-RU" sz="2000" b="1" dirty="0" smtClean="0"/>
              <a:t>Рейтинг</a:t>
            </a:r>
            <a:r>
              <a:rPr lang="ru-RU" sz="2000" dirty="0" smtClean="0"/>
              <a:t> (</a:t>
            </a:r>
            <a:r>
              <a:rPr lang="ru-RU" sz="2000" dirty="0" smtClean="0">
                <a:hlinkClick r:id="rId2"/>
              </a:rPr>
              <a:t>англ.</a:t>
            </a:r>
            <a:r>
              <a:rPr lang="ru-RU" sz="2000" dirty="0" smtClean="0"/>
              <a:t> </a:t>
            </a:r>
            <a:r>
              <a:rPr lang="ru-RU" sz="2000" i="1" dirty="0" err="1" smtClean="0"/>
              <a:t>share</a:t>
            </a:r>
            <a:r>
              <a:rPr lang="ru-RU" sz="2000" i="1" dirty="0" smtClean="0"/>
              <a:t> </a:t>
            </a:r>
            <a:r>
              <a:rPr lang="ru-RU" sz="2000" i="1" dirty="0" err="1" smtClean="0"/>
              <a:t>ratio</a:t>
            </a:r>
            <a:r>
              <a:rPr lang="ru-RU" sz="2000" dirty="0" smtClean="0"/>
              <a:t>) — отношение отданного к скачанному.</a:t>
            </a:r>
          </a:p>
          <a:p>
            <a:pPr lvl="0"/>
            <a:r>
              <a:rPr lang="ru-RU" sz="2000" b="1" dirty="0" smtClean="0"/>
              <a:t>Рой</a:t>
            </a:r>
            <a:r>
              <a:rPr lang="ru-RU" sz="2000" dirty="0" smtClean="0"/>
              <a:t> (</a:t>
            </a:r>
            <a:r>
              <a:rPr lang="ru-RU" sz="2000" dirty="0" smtClean="0">
                <a:hlinkClick r:id="rId2"/>
              </a:rPr>
              <a:t>англ.</a:t>
            </a:r>
            <a:r>
              <a:rPr lang="ru-RU" sz="2000" dirty="0" smtClean="0"/>
              <a:t> </a:t>
            </a:r>
            <a:r>
              <a:rPr lang="ru-RU" sz="2000" i="1" dirty="0" err="1" smtClean="0"/>
              <a:t>swarm</a:t>
            </a:r>
            <a:r>
              <a:rPr lang="ru-RU" sz="2000" dirty="0" smtClean="0"/>
              <a:t>) — совокупность всех пиров, участвующих в раздаче</a:t>
            </a:r>
            <a:r>
              <a:rPr lang="ru-RU" sz="2000" dirty="0" smtClean="0"/>
              <a:t>.</a:t>
            </a:r>
            <a:endParaRPr lang="ru-RU" sz="2000"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9144000" cy="6986528"/>
          </a:xfrm>
          <a:prstGeom prst="rect">
            <a:avLst/>
          </a:prstGeom>
        </p:spPr>
        <p:txBody>
          <a:bodyPr wrap="square">
            <a:spAutoFit/>
          </a:bodyPr>
          <a:lstStyle/>
          <a:p>
            <a:pPr lvl="0"/>
            <a:r>
              <a:rPr lang="ru-RU" b="1" dirty="0" smtClean="0"/>
              <a:t>Сегмент</a:t>
            </a:r>
            <a:r>
              <a:rPr lang="ru-RU" dirty="0" smtClean="0"/>
              <a:t> (</a:t>
            </a:r>
            <a:r>
              <a:rPr lang="ru-RU" dirty="0" smtClean="0">
                <a:hlinkClick r:id="rId2"/>
              </a:rPr>
              <a:t>англ.</a:t>
            </a:r>
            <a:r>
              <a:rPr lang="ru-RU" dirty="0" smtClean="0"/>
              <a:t> </a:t>
            </a:r>
            <a:r>
              <a:rPr lang="ru-RU" i="1" dirty="0" err="1" smtClean="0"/>
              <a:t>part</a:t>
            </a:r>
            <a:r>
              <a:rPr lang="ru-RU" dirty="0" smtClean="0"/>
              <a:t> — часть) — все файлы для передачи делятся на небольшие куски — сегменты, которые, затем, передаются по сети в произвольном порядке для оптимизации обмена.</a:t>
            </a:r>
          </a:p>
          <a:p>
            <a:pPr lvl="0"/>
            <a:r>
              <a:rPr lang="ru-RU" b="1" dirty="0" smtClean="0"/>
              <a:t>Сид</a:t>
            </a:r>
            <a:r>
              <a:rPr lang="ru-RU" dirty="0" smtClean="0"/>
              <a:t>, иногда </a:t>
            </a:r>
            <a:r>
              <a:rPr lang="ru-RU" i="1" dirty="0" err="1" smtClean="0"/>
              <a:t>сидер</a:t>
            </a:r>
            <a:r>
              <a:rPr lang="ru-RU" dirty="0" smtClean="0"/>
              <a:t> (</a:t>
            </a:r>
            <a:r>
              <a:rPr lang="ru-RU" dirty="0" smtClean="0">
                <a:hlinkClick r:id="rId2"/>
              </a:rPr>
              <a:t>англ.</a:t>
            </a:r>
            <a:r>
              <a:rPr lang="ru-RU" dirty="0" smtClean="0"/>
              <a:t> </a:t>
            </a:r>
            <a:r>
              <a:rPr lang="ru-RU" i="1" dirty="0" err="1" smtClean="0"/>
              <a:t>seeder</a:t>
            </a:r>
            <a:r>
              <a:rPr lang="ru-RU" dirty="0" smtClean="0"/>
              <a:t> — сеятель) — пир, имеющий все сегменты распространяемого файла, то есть либо начальный распространитель файла, либо уже скачавший весь файл и оставшийся на раздаче.</a:t>
            </a:r>
          </a:p>
          <a:p>
            <a:pPr lvl="0"/>
            <a:r>
              <a:rPr lang="ru-RU" b="1" dirty="0" err="1" smtClean="0"/>
              <a:t>Хеш</a:t>
            </a:r>
            <a:r>
              <a:rPr lang="ru-RU" dirty="0" smtClean="0"/>
              <a:t> </a:t>
            </a:r>
            <a:r>
              <a:rPr lang="ru-RU" dirty="0" smtClean="0"/>
              <a:t>(</a:t>
            </a:r>
            <a:r>
              <a:rPr lang="ru-RU" dirty="0" smtClean="0">
                <a:hlinkClick r:id="rId2"/>
              </a:rPr>
              <a:t>англ.</a:t>
            </a:r>
            <a:r>
              <a:rPr lang="ru-RU" dirty="0" smtClean="0"/>
              <a:t> </a:t>
            </a:r>
            <a:r>
              <a:rPr lang="ru-RU" i="1" dirty="0" err="1" smtClean="0"/>
              <a:t>hash</a:t>
            </a:r>
            <a:r>
              <a:rPr lang="ru-RU" dirty="0" smtClean="0"/>
              <a:t>) —</a:t>
            </a:r>
            <a:r>
              <a:rPr lang="ru-RU" dirty="0" smtClean="0">
                <a:hlinkClick r:id="rId3"/>
              </a:rPr>
              <a:t> SHA1</a:t>
            </a:r>
            <a:r>
              <a:rPr lang="ru-RU" dirty="0" smtClean="0"/>
              <a:t> отдельных сегментов оригинальных файлов, перечисленных в словаре «</a:t>
            </a:r>
            <a:r>
              <a:rPr lang="ru-RU" dirty="0" err="1" smtClean="0"/>
              <a:t>info</a:t>
            </a:r>
            <a:r>
              <a:rPr lang="ru-RU" dirty="0" smtClean="0"/>
              <a:t>» .torrent-файла. Каждая часть после получения сначала проверяется на совпадение </a:t>
            </a:r>
            <a:r>
              <a:rPr lang="ru-RU" dirty="0" err="1" smtClean="0"/>
              <a:t>хеша</a:t>
            </a:r>
            <a:r>
              <a:rPr lang="ru-RU" dirty="0" smtClean="0"/>
              <a:t>. Если проверка не удалась, данные отбрасываются и запрашиваются ещё раз. Также в протоколе используется </a:t>
            </a:r>
            <a:r>
              <a:rPr lang="ru-RU" dirty="0" err="1" smtClean="0"/>
              <a:t>хеш</a:t>
            </a:r>
            <a:r>
              <a:rPr lang="ru-RU" dirty="0" smtClean="0"/>
              <a:t> самого словаря «</a:t>
            </a:r>
            <a:r>
              <a:rPr lang="ru-RU" dirty="0" err="1" smtClean="0"/>
              <a:t>info</a:t>
            </a:r>
            <a:r>
              <a:rPr lang="ru-RU" dirty="0" smtClean="0"/>
              <a:t>»(«</a:t>
            </a:r>
            <a:r>
              <a:rPr lang="ru-RU" dirty="0" err="1" smtClean="0"/>
              <a:t>инфохеш</a:t>
            </a:r>
            <a:r>
              <a:rPr lang="ru-RU" dirty="0" smtClean="0"/>
              <a:t>»), выступающий в роли идентификатора конкретной раздачи при обращении к </a:t>
            </a:r>
            <a:r>
              <a:rPr lang="ru-RU" dirty="0" err="1" smtClean="0"/>
              <a:t>трекеру</a:t>
            </a:r>
            <a:r>
              <a:rPr lang="ru-RU" dirty="0" smtClean="0"/>
              <a:t>, </a:t>
            </a:r>
            <a:r>
              <a:rPr lang="ru-RU" dirty="0" err="1" smtClean="0"/>
              <a:t>к</a:t>
            </a:r>
            <a:r>
              <a:rPr lang="ru-RU" dirty="0" smtClean="0"/>
              <a:t> другим точкам сети, и при составлении</a:t>
            </a:r>
            <a:r>
              <a:rPr lang="ru-RU" dirty="0" smtClean="0">
                <a:hlinkClick r:id="rId4"/>
              </a:rPr>
              <a:t> magnet-ссылок</a:t>
            </a:r>
            <a:r>
              <a:rPr lang="ru-RU" dirty="0" smtClean="0"/>
              <a:t> (он содержат</a:t>
            </a:r>
            <a:r>
              <a:rPr lang="ru-RU" dirty="0" smtClean="0">
                <a:hlinkClick r:id="rId5"/>
              </a:rPr>
              <a:t> Base32</a:t>
            </a:r>
            <a:r>
              <a:rPr lang="ru-RU" dirty="0" smtClean="0"/>
              <a:t>-представление </a:t>
            </a:r>
            <a:r>
              <a:rPr lang="ru-RU" dirty="0" err="1" smtClean="0"/>
              <a:t>инфохеша</a:t>
            </a:r>
            <a:r>
              <a:rPr lang="ru-RU" dirty="0" smtClean="0"/>
              <a:t>).</a:t>
            </a:r>
          </a:p>
          <a:p>
            <a:pPr lvl="0"/>
            <a:r>
              <a:rPr lang="ru-RU" b="1" dirty="0" err="1" smtClean="0"/>
              <a:t>Passkey</a:t>
            </a:r>
            <a:r>
              <a:rPr lang="ru-RU" dirty="0" smtClean="0"/>
              <a:t> —</a:t>
            </a:r>
            <a:r>
              <a:rPr lang="ru-RU" dirty="0" smtClean="0">
                <a:hlinkClick r:id="rId6"/>
              </a:rPr>
              <a:t> </a:t>
            </a:r>
            <a:r>
              <a:rPr lang="ru-RU" dirty="0" err="1" smtClean="0">
                <a:hlinkClick r:id="rId6"/>
              </a:rPr>
              <a:t>аутентификатор</a:t>
            </a:r>
            <a:r>
              <a:rPr lang="ru-RU" dirty="0" smtClean="0"/>
              <a:t> пользователя на </a:t>
            </a:r>
            <a:r>
              <a:rPr lang="ru-RU" dirty="0" err="1" smtClean="0"/>
              <a:t>неанонимных</a:t>
            </a:r>
            <a:r>
              <a:rPr lang="ru-RU" dirty="0" smtClean="0"/>
              <a:t> </a:t>
            </a:r>
            <a:r>
              <a:rPr lang="ru-RU" dirty="0" err="1" smtClean="0"/>
              <a:t>трекерах</a:t>
            </a:r>
            <a:r>
              <a:rPr lang="ru-RU" dirty="0" smtClean="0"/>
              <a:t>. Содержится в скачиваемом torrent-файле. Таким образом, если кто-то получит доступ к torrent-файлу (например, пользователь по неосторожности</a:t>
            </a:r>
            <a:r>
              <a:rPr lang="ru-RU" dirty="0" smtClean="0">
                <a:hlinkClick r:id="rId7"/>
              </a:rPr>
              <a:t> </a:t>
            </a:r>
            <a:r>
              <a:rPr lang="ru-RU" dirty="0" err="1" smtClean="0">
                <a:hlinkClick r:id="rId7"/>
              </a:rPr>
              <a:t>расшарил</a:t>
            </a:r>
            <a:r>
              <a:rPr lang="ru-RU" dirty="0" smtClean="0"/>
              <a:t> его), он сможет работать с </a:t>
            </a:r>
            <a:r>
              <a:rPr lang="ru-RU" dirty="0" err="1" smtClean="0"/>
              <a:t>трекером</a:t>
            </a:r>
            <a:r>
              <a:rPr lang="ru-RU" dirty="0" smtClean="0"/>
              <a:t> от имени этого пользователя. </a:t>
            </a:r>
            <a:r>
              <a:rPr lang="ru-RU" dirty="0" err="1" smtClean="0"/>
              <a:t>Трекер</a:t>
            </a:r>
            <a:r>
              <a:rPr lang="ru-RU" dirty="0" smtClean="0"/>
              <a:t> может изменить </a:t>
            </a:r>
            <a:r>
              <a:rPr lang="ru-RU" dirty="0" err="1" smtClean="0"/>
              <a:t>passkey</a:t>
            </a:r>
            <a:r>
              <a:rPr lang="ru-RU" dirty="0" smtClean="0"/>
              <a:t> по запросу пользователя, но при этом необходимо будет </a:t>
            </a:r>
            <a:r>
              <a:rPr lang="ru-RU" dirty="0" err="1" smtClean="0"/>
              <a:t>перескачать</a:t>
            </a:r>
            <a:r>
              <a:rPr lang="ru-RU" dirty="0" smtClean="0"/>
              <a:t> все прошлые torrent-файлы (или вручную отредактировать их), чтобы иметь возможность и дальше раздавать скачанные файлы.</a:t>
            </a:r>
          </a:p>
          <a:p>
            <a:pPr lvl="0"/>
            <a:r>
              <a:rPr lang="ru-RU" b="1" dirty="0" smtClean="0">
                <a:hlinkClick r:id="rId8"/>
              </a:rPr>
              <a:t>URL</a:t>
            </a:r>
            <a:r>
              <a:rPr lang="ru-RU" b="1" dirty="0" smtClean="0"/>
              <a:t> анонса</a:t>
            </a:r>
            <a:r>
              <a:rPr lang="ru-RU" dirty="0" smtClean="0"/>
              <a:t> (</a:t>
            </a:r>
            <a:r>
              <a:rPr lang="ru-RU" dirty="0" smtClean="0">
                <a:hlinkClick r:id="rId2"/>
              </a:rPr>
              <a:t>англ.</a:t>
            </a:r>
            <a:r>
              <a:rPr lang="ru-RU" dirty="0" smtClean="0"/>
              <a:t> </a:t>
            </a:r>
            <a:r>
              <a:rPr lang="ru-RU" i="1" dirty="0" err="1" smtClean="0"/>
              <a:t>announce</a:t>
            </a:r>
            <a:r>
              <a:rPr lang="ru-RU" i="1" dirty="0" smtClean="0"/>
              <a:t> URL</a:t>
            </a:r>
            <a:r>
              <a:rPr lang="ru-RU" dirty="0" smtClean="0"/>
              <a:t>) — адрес </a:t>
            </a:r>
            <a:r>
              <a:rPr lang="ru-RU" dirty="0" err="1" smtClean="0"/>
              <a:t>трекера</a:t>
            </a:r>
            <a:r>
              <a:rPr lang="ru-RU" dirty="0" smtClean="0"/>
              <a:t>, к которому клиент делает анонс. Во многих клиентах называется «</a:t>
            </a:r>
            <a:r>
              <a:rPr lang="ru-RU" dirty="0" err="1" smtClean="0"/>
              <a:t>Tracker</a:t>
            </a:r>
            <a:r>
              <a:rPr lang="ru-RU" dirty="0" smtClean="0"/>
              <a:t> URL». Может включать «</a:t>
            </a:r>
            <a:r>
              <a:rPr lang="ru-RU" dirty="0" err="1" smtClean="0"/>
              <a:t>passkey</a:t>
            </a:r>
            <a:r>
              <a:rPr lang="ru-RU" dirty="0" smtClean="0"/>
              <a:t>» — уникальный код, назначаемый </a:t>
            </a:r>
            <a:r>
              <a:rPr lang="ru-RU" dirty="0" err="1" smtClean="0"/>
              <a:t>трекером</a:t>
            </a:r>
            <a:r>
              <a:rPr lang="ru-RU" dirty="0" smtClean="0"/>
              <a:t> для </a:t>
            </a:r>
            <a:r>
              <a:rPr lang="ru-RU" dirty="0" err="1" smtClean="0"/>
              <a:t>аккаунта</a:t>
            </a:r>
            <a:r>
              <a:rPr lang="ru-RU" dirty="0" smtClean="0"/>
              <a:t> пользователя, помогающий идентифицировать его на </a:t>
            </a:r>
            <a:r>
              <a:rPr lang="ru-RU" dirty="0" err="1" smtClean="0"/>
              <a:t>трекере</a:t>
            </a:r>
            <a:r>
              <a:rPr lang="ru-RU" dirty="0" smtClean="0"/>
              <a:t> (добавляется к URL анонса в самом *.torrent-файле при скачивании).</a:t>
            </a:r>
          </a:p>
          <a:p>
            <a:pPr lvl="0" fontAlgn="base">
              <a:spcBef>
                <a:spcPct val="0"/>
              </a:spcBef>
              <a:spcAft>
                <a:spcPct val="0"/>
              </a:spcAft>
            </a:pPr>
            <a:endParaRPr lang="ru-RU" dirty="0" smtClean="0">
              <a:latin typeface="Arial" pitchFamily="34" charset="0"/>
              <a:cs typeface="Arial" pitchFamily="34" charset="0"/>
            </a:endParaRPr>
          </a:p>
          <a:p>
            <a:pPr lvl="0" eaLnBrk="0" fontAlgn="base" hangingPunct="0">
              <a:spcBef>
                <a:spcPct val="0"/>
              </a:spcBef>
              <a:spcAft>
                <a:spcPct val="0"/>
              </a:spcAft>
            </a:pPr>
            <a:endParaRPr lang="ru-RU" sz="1600" dirty="0" smtClean="0">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0" y="0"/>
            <a:ext cx="9144000" cy="594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dirty="0" smtClean="0">
                <a:ln>
                  <a:noFill/>
                </a:ln>
                <a:solidFill>
                  <a:schemeClr val="tx1"/>
                </a:solidFill>
                <a:effectLst/>
                <a:latin typeface="Calibri" pitchFamily="34" charset="0"/>
                <a:ea typeface="Arial" pitchFamily="34" charset="0"/>
                <a:cs typeface="Arial" pitchFamily="34" charset="0"/>
              </a:rPr>
              <a:t>URI-схема </a:t>
            </a:r>
            <a:r>
              <a:rPr kumimoji="0" lang="ru-RU" sz="2000" b="1" i="0" u="none" strike="noStrike" cap="none" normalizeH="0" baseline="0" dirty="0" err="1" smtClean="0">
                <a:ln>
                  <a:noFill/>
                </a:ln>
                <a:solidFill>
                  <a:schemeClr val="tx1"/>
                </a:solidFill>
                <a:effectLst/>
                <a:latin typeface="Calibri" pitchFamily="34" charset="0"/>
                <a:ea typeface="Arial" pitchFamily="34" charset="0"/>
                <a:cs typeface="Arial" pitchFamily="34" charset="0"/>
              </a:rPr>
              <a:t>magnet</a:t>
            </a:r>
            <a:r>
              <a:rPr kumimoji="0" lang="ru-RU" sz="2000" b="1" i="0" u="none" strike="noStrike" cap="none" normalizeH="0" baseline="0" dirty="0" smtClean="0">
                <a:ln>
                  <a:noFill/>
                </a:ln>
                <a:solidFill>
                  <a:schemeClr val="tx1"/>
                </a:solidFill>
                <a:effectLst/>
                <a:latin typeface="Calibri" pitchFamily="34" charset="0"/>
                <a:ea typeface="Arial" pitchFamily="34" charset="0"/>
                <a:cs typeface="Arial" pitchFamily="34" charset="0"/>
              </a:rPr>
              <a:t>:</a:t>
            </a:r>
            <a:r>
              <a:rPr kumimoji="0" lang="ru-RU" sz="20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 открытый, находящийся в стадии рабочего черновика стандарт, определяющий</a:t>
            </a:r>
            <a:r>
              <a:rPr kumimoji="0" lang="ru-RU" sz="2000" b="0" i="0" u="none" strike="noStrike" cap="none" normalizeH="0" baseline="0" dirty="0" smtClean="0">
                <a:ln>
                  <a:noFill/>
                </a:ln>
                <a:solidFill>
                  <a:schemeClr val="tx1"/>
                </a:solidFill>
                <a:effectLst/>
                <a:latin typeface="Calibri" pitchFamily="34" charset="0"/>
                <a:ea typeface="Arial" pitchFamily="34" charset="0"/>
                <a:cs typeface="Arial" pitchFamily="34" charset="0"/>
                <a:hlinkClick r:id="rId2"/>
              </a:rPr>
              <a:t> </a:t>
            </a:r>
            <a:r>
              <a:rPr kumimoji="0" lang="ru-RU" sz="2000" b="0" i="0" u="none" strike="noStrike" cap="none" normalizeH="0" baseline="0" dirty="0" smtClean="0">
                <a:ln>
                  <a:noFill/>
                </a:ln>
                <a:solidFill>
                  <a:srgbClr val="1155CC"/>
                </a:solidFill>
                <a:effectLst/>
                <a:latin typeface="Calibri" pitchFamily="34" charset="0"/>
                <a:ea typeface="Arial" pitchFamily="34" charset="0"/>
                <a:cs typeface="Arial" pitchFamily="34" charset="0"/>
                <a:hlinkClick r:id="rId2"/>
              </a:rPr>
              <a:t>URI</a:t>
            </a:r>
            <a:r>
              <a:rPr kumimoji="0" lang="ru-RU" sz="2000" b="0" i="0" u="none" strike="noStrike" cap="none" normalizeH="0" baseline="0" dirty="0" smtClean="0">
                <a:ln>
                  <a:noFill/>
                </a:ln>
                <a:solidFill>
                  <a:schemeClr val="tx1"/>
                </a:solidFill>
                <a:effectLst/>
                <a:latin typeface="Calibri" pitchFamily="34" charset="0"/>
                <a:ea typeface="Arial" pitchFamily="34" charset="0"/>
                <a:cs typeface="Arial" pitchFamily="34" charset="0"/>
              </a:rPr>
              <a:t>-схему т. н. magnet-ссылок, предназначенных преимущественно для указания на ресурсы, доступные к загрузке через</a:t>
            </a:r>
            <a:r>
              <a:rPr kumimoji="0" lang="ru-RU" sz="2000" b="0" i="0" u="none" strike="noStrike" cap="none" normalizeH="0" baseline="0" dirty="0" smtClean="0">
                <a:ln>
                  <a:noFill/>
                </a:ln>
                <a:solidFill>
                  <a:schemeClr val="tx1"/>
                </a:solidFill>
                <a:effectLst/>
                <a:latin typeface="Calibri" pitchFamily="34" charset="0"/>
                <a:ea typeface="Arial" pitchFamily="34" charset="0"/>
                <a:cs typeface="Arial" pitchFamily="34" charset="0"/>
                <a:hlinkClick r:id="rId3"/>
              </a:rPr>
              <a:t> </a:t>
            </a:r>
            <a:r>
              <a:rPr kumimoji="0" lang="ru-RU" sz="2000" b="0" i="0" u="none" strike="noStrike" cap="none" normalizeH="0" baseline="0" dirty="0" err="1" smtClean="0">
                <a:ln>
                  <a:noFill/>
                </a:ln>
                <a:solidFill>
                  <a:srgbClr val="1155CC"/>
                </a:solidFill>
                <a:effectLst/>
                <a:latin typeface="Calibri" pitchFamily="34" charset="0"/>
                <a:ea typeface="Arial" pitchFamily="34" charset="0"/>
                <a:cs typeface="Arial" pitchFamily="34" charset="0"/>
                <a:hlinkClick r:id="rId3"/>
              </a:rPr>
              <a:t>пиринговые</a:t>
            </a:r>
            <a:r>
              <a:rPr kumimoji="0" lang="ru-RU" sz="2000" b="0" i="0" u="none" strike="noStrike" cap="none" normalizeH="0" baseline="0" dirty="0" smtClean="0">
                <a:ln>
                  <a:noFill/>
                </a:ln>
                <a:solidFill>
                  <a:srgbClr val="1155CC"/>
                </a:solidFill>
                <a:effectLst/>
                <a:latin typeface="Calibri" pitchFamily="34" charset="0"/>
                <a:ea typeface="Arial" pitchFamily="34" charset="0"/>
                <a:cs typeface="Arial" pitchFamily="34" charset="0"/>
                <a:hlinkClick r:id="rId3"/>
              </a:rPr>
              <a:t> сети</a:t>
            </a:r>
            <a:r>
              <a:rPr kumimoji="0" lang="ru-RU" sz="20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Такие ссылки в основном идентифицируют файлы не по их расположению или имени, а по </a:t>
            </a:r>
            <a:r>
              <a:rPr kumimoji="0" lang="ru-RU" sz="2000" b="0" i="1" u="none" strike="noStrike" cap="none" normalizeH="0" baseline="0" dirty="0" smtClean="0">
                <a:ln>
                  <a:noFill/>
                </a:ln>
                <a:solidFill>
                  <a:schemeClr val="tx1"/>
                </a:solidFill>
                <a:effectLst/>
                <a:latin typeface="Calibri" pitchFamily="34" charset="0"/>
                <a:ea typeface="Arial" pitchFamily="34" charset="0"/>
                <a:cs typeface="Arial" pitchFamily="34" charset="0"/>
              </a:rPr>
              <a:t>содержанию</a:t>
            </a:r>
            <a:r>
              <a:rPr kumimoji="0" lang="ru-RU" sz="20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 вернее, по его</a:t>
            </a:r>
            <a:r>
              <a:rPr kumimoji="0" lang="ru-RU" sz="2000" b="0" i="0" u="none" strike="noStrike" cap="none" normalizeH="0" baseline="0" dirty="0" smtClean="0">
                <a:ln>
                  <a:noFill/>
                </a:ln>
                <a:solidFill>
                  <a:schemeClr val="tx1"/>
                </a:solidFill>
                <a:effectLst/>
                <a:latin typeface="Calibri" pitchFamily="34" charset="0"/>
                <a:ea typeface="Arial" pitchFamily="34" charset="0"/>
                <a:cs typeface="Arial" pitchFamily="34" charset="0"/>
                <a:hlinkClick r:id="rId4"/>
              </a:rPr>
              <a:t> </a:t>
            </a:r>
            <a:r>
              <a:rPr kumimoji="0" lang="ru-RU" sz="2000" b="0" i="0" u="none" strike="noStrike" cap="none" normalizeH="0" baseline="0" dirty="0" err="1" smtClean="0">
                <a:ln>
                  <a:noFill/>
                </a:ln>
                <a:solidFill>
                  <a:srgbClr val="1155CC"/>
                </a:solidFill>
                <a:effectLst/>
                <a:latin typeface="Calibri" pitchFamily="34" charset="0"/>
                <a:ea typeface="Arial" pitchFamily="34" charset="0"/>
                <a:cs typeface="Arial" pitchFamily="34" charset="0"/>
                <a:hlinkClick r:id="rId4"/>
              </a:rPr>
              <a:t>хеш-коду</a:t>
            </a:r>
            <a:r>
              <a:rPr kumimoji="0" lang="ru-RU" sz="2000" b="0" i="0" u="none" strike="noStrike" cap="none" normalizeH="0" baseline="0" dirty="0" smtClean="0">
                <a:ln>
                  <a:noFill/>
                </a:ln>
                <a:solidFill>
                  <a:schemeClr val="tx1"/>
                </a:solidFill>
                <a:effectLst/>
                <a:latin typeface="Calibri" pitchFamily="34" charset="0"/>
                <a:ea typeface="Arial" pitchFamily="34" charset="0"/>
                <a:cs typeface="Arial" pitchFamily="34" charset="0"/>
              </a:rPr>
              <a:t>.</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Calibri" pitchFamily="34" charset="0"/>
                <a:ea typeface="Arial" pitchFamily="34" charset="0"/>
                <a:cs typeface="Arial" pitchFamily="34" charset="0"/>
              </a:rPr>
              <a:t>Поскольку такие ссылки позволяют найти файл на основе его содержания и</a:t>
            </a:r>
            <a:r>
              <a:rPr kumimoji="0" lang="ru-RU" sz="2000" b="0" i="0" u="none" strike="noStrike" cap="none" normalizeH="0" baseline="0" dirty="0" smtClean="0">
                <a:ln>
                  <a:noFill/>
                </a:ln>
                <a:solidFill>
                  <a:schemeClr val="tx1"/>
                </a:solidFill>
                <a:effectLst/>
                <a:latin typeface="Calibri" pitchFamily="34" charset="0"/>
                <a:ea typeface="Arial" pitchFamily="34" charset="0"/>
                <a:cs typeface="Arial" pitchFamily="34" charset="0"/>
                <a:hlinkClick r:id="rId5"/>
              </a:rPr>
              <a:t> </a:t>
            </a:r>
            <a:r>
              <a:rPr kumimoji="0" lang="ru-RU" sz="2000" b="0" i="0" u="none" strike="noStrike" cap="none" normalizeH="0" baseline="0" dirty="0" smtClean="0">
                <a:ln>
                  <a:noFill/>
                </a:ln>
                <a:solidFill>
                  <a:srgbClr val="1155CC"/>
                </a:solidFill>
                <a:effectLst/>
                <a:latin typeface="Calibri" pitchFamily="34" charset="0"/>
                <a:ea typeface="Arial" pitchFamily="34" charset="0"/>
                <a:cs typeface="Arial" pitchFamily="34" charset="0"/>
                <a:hlinkClick r:id="rId5"/>
              </a:rPr>
              <a:t>метаинформации</a:t>
            </a:r>
            <a:r>
              <a:rPr kumimoji="0" lang="ru-RU" sz="20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а не его фактического расположения, их можно считать разновидностью</a:t>
            </a:r>
            <a:r>
              <a:rPr kumimoji="0" lang="ru-RU" sz="2000" b="0" i="0" u="none" strike="noStrike" cap="none" normalizeH="0" baseline="0" dirty="0" smtClean="0">
                <a:ln>
                  <a:noFill/>
                </a:ln>
                <a:solidFill>
                  <a:schemeClr val="tx1"/>
                </a:solidFill>
                <a:effectLst/>
                <a:latin typeface="Calibri" pitchFamily="34" charset="0"/>
                <a:ea typeface="Arial" pitchFamily="34" charset="0"/>
                <a:cs typeface="Arial" pitchFamily="34" charset="0"/>
                <a:hlinkClick r:id="rId6"/>
              </a:rPr>
              <a:t> </a:t>
            </a:r>
            <a:r>
              <a:rPr kumimoji="0" lang="ru-RU" sz="2000" b="0" i="0" u="none" strike="noStrike" cap="none" normalizeH="0" baseline="0" dirty="0" smtClean="0">
                <a:ln>
                  <a:noFill/>
                </a:ln>
                <a:solidFill>
                  <a:srgbClr val="1155CC"/>
                </a:solidFill>
                <a:effectLst/>
                <a:latin typeface="Calibri" pitchFamily="34" charset="0"/>
                <a:ea typeface="Arial" pitchFamily="34" charset="0"/>
                <a:cs typeface="Arial" pitchFamily="34" charset="0"/>
                <a:hlinkClick r:id="rId6"/>
              </a:rPr>
              <a:t>URN</a:t>
            </a:r>
            <a:r>
              <a:rPr kumimoji="0" lang="ru-RU" sz="20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а не более общего</a:t>
            </a:r>
            <a:r>
              <a:rPr kumimoji="0" lang="ru-RU" sz="2000" b="0" i="0" u="none" strike="noStrike" cap="none" normalizeH="0" baseline="0" dirty="0" smtClean="0">
                <a:ln>
                  <a:noFill/>
                </a:ln>
                <a:solidFill>
                  <a:schemeClr val="tx1"/>
                </a:solidFill>
                <a:effectLst/>
                <a:latin typeface="Calibri" pitchFamily="34" charset="0"/>
                <a:ea typeface="Arial" pitchFamily="34" charset="0"/>
                <a:cs typeface="Arial" pitchFamily="34" charset="0"/>
                <a:hlinkClick r:id="rId2"/>
              </a:rPr>
              <a:t> </a:t>
            </a:r>
            <a:r>
              <a:rPr kumimoji="0" lang="ru-RU" sz="2000" b="0" i="0" u="none" strike="noStrike" cap="none" normalizeH="0" baseline="0" dirty="0" smtClean="0">
                <a:ln>
                  <a:noFill/>
                </a:ln>
                <a:solidFill>
                  <a:srgbClr val="1155CC"/>
                </a:solidFill>
                <a:effectLst/>
                <a:latin typeface="Calibri" pitchFamily="34" charset="0"/>
                <a:ea typeface="Arial" pitchFamily="34" charset="0"/>
                <a:cs typeface="Arial" pitchFamily="34" charset="0"/>
                <a:hlinkClick r:id="rId2"/>
              </a:rPr>
              <a:t>URI</a:t>
            </a:r>
            <a:r>
              <a:rPr kumimoji="0" lang="ru-RU" sz="20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Хотя magnet-ссылки могут использоваться в других сферах, они наиболее востребованы в </a:t>
            </a:r>
            <a:r>
              <a:rPr kumimoji="0" lang="ru-RU" sz="2000" b="0" i="0" u="none" strike="noStrike" cap="none" normalizeH="0" baseline="0" dirty="0" err="1" smtClean="0">
                <a:ln>
                  <a:noFill/>
                </a:ln>
                <a:solidFill>
                  <a:schemeClr val="tx1"/>
                </a:solidFill>
                <a:effectLst/>
                <a:latin typeface="Calibri" pitchFamily="34" charset="0"/>
                <a:ea typeface="Arial" pitchFamily="34" charset="0"/>
                <a:cs typeface="Arial" pitchFamily="34" charset="0"/>
              </a:rPr>
              <a:t>пиринговых</a:t>
            </a:r>
            <a:r>
              <a:rPr kumimoji="0" lang="ru-RU" sz="20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сетях, поскольку в таких сетях ссылка на некий ресурс не означает, что он должен быть постоянно доступен.</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000" b="0" i="0" u="none" strike="noStrike" cap="none" normalizeH="0" baseline="0" dirty="0" smtClean="0">
              <a:ln>
                <a:noFill/>
              </a:ln>
              <a:solidFill>
                <a:schemeClr val="tx1"/>
              </a:solidFill>
              <a:effectLst/>
              <a:latin typeface="Calibri" pitchFamily="34" charset="0"/>
              <a:ea typeface="Arial" pitchFamily="34" charset="0"/>
              <a:cs typeface="Arial" pitchFamily="34" charset="0"/>
            </a:endParaRPr>
          </a:p>
          <a:p>
            <a:r>
              <a:rPr lang="ru-RU" sz="2000" b="1" dirty="0" smtClean="0"/>
              <a:t>Применение</a:t>
            </a:r>
          </a:p>
          <a:p>
            <a:pPr lvl="0"/>
            <a:r>
              <a:rPr lang="ru-RU" sz="2000" dirty="0" smtClean="0"/>
              <a:t>Используются в</a:t>
            </a:r>
            <a:r>
              <a:rPr lang="ru-RU" sz="2000" dirty="0" smtClean="0">
                <a:hlinkClick r:id="rId7"/>
              </a:rPr>
              <a:t> DC++ Каталогах</a:t>
            </a:r>
            <a:r>
              <a:rPr lang="ru-RU" sz="2000" dirty="0" smtClean="0"/>
              <a:t>, где они публикуются вместе с подробным описанием файла.</a:t>
            </a:r>
          </a:p>
          <a:p>
            <a:pPr lvl="0"/>
            <a:r>
              <a:rPr lang="ru-RU" sz="2000" dirty="0" smtClean="0"/>
              <a:t>В</a:t>
            </a:r>
            <a:r>
              <a:rPr lang="ru-RU" sz="2000" dirty="0" smtClean="0">
                <a:hlinkClick r:id="rId8"/>
              </a:rPr>
              <a:t> </a:t>
            </a:r>
            <a:r>
              <a:rPr lang="ru-RU" sz="2000" dirty="0" err="1" smtClean="0">
                <a:hlinkClick r:id="rId8"/>
              </a:rPr>
              <a:t>BitTorrent</a:t>
            </a:r>
            <a:r>
              <a:rPr lang="ru-RU" sz="2000" dirty="0" smtClean="0">
                <a:hlinkClick r:id="rId8"/>
              </a:rPr>
              <a:t> каталогах</a:t>
            </a:r>
            <a:r>
              <a:rPr lang="ru-RU" sz="2000" dirty="0" smtClean="0"/>
              <a:t>, где публикуются как альтернативный способ загрузки вместе с подробным описанием раздачи.</a:t>
            </a:r>
          </a:p>
          <a:p>
            <a:pPr lvl="0"/>
            <a:r>
              <a:rPr lang="ru-RU" sz="2000" dirty="0" smtClean="0"/>
              <a:t>Для загрузки файла с сохранением его под именем, отличным от указанного в</a:t>
            </a:r>
            <a:r>
              <a:rPr lang="ru-RU" sz="2000" dirty="0" smtClean="0">
                <a:hlinkClick r:id="rId9"/>
              </a:rPr>
              <a:t> </a:t>
            </a:r>
            <a:r>
              <a:rPr lang="ru-RU" sz="2000" dirty="0" err="1" smtClean="0">
                <a:hlinkClick r:id="rId9"/>
              </a:rPr>
              <a:t>url</a:t>
            </a:r>
            <a:r>
              <a:rPr lang="ru-RU" sz="2000" dirty="0" smtClean="0"/>
              <a:t>.</a:t>
            </a:r>
            <a:endParaRPr lang="ru-RU" sz="2000" dirty="0" smtClean="0"/>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1"/>
            <a:ext cx="9144000"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400" b="1" i="0" u="none" strike="noStrike" cap="none" normalizeH="0" baseline="0" dirty="0" smtClean="0">
                <a:ln>
                  <a:noFill/>
                </a:ln>
                <a:solidFill>
                  <a:schemeClr val="tx1"/>
                </a:solidFill>
                <a:effectLst/>
                <a:latin typeface="Calibri" pitchFamily="34" charset="0"/>
                <a:ea typeface="Arial" pitchFamily="34" charset="0"/>
                <a:cs typeface="Arial" pitchFamily="34" charset="0"/>
              </a:rPr>
              <a:t>По степени централизации можно выделить следующие типы p2p сетей:</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2400" b="1" i="0" u="none" strike="noStrike" cap="none" normalizeH="0" baseline="0" dirty="0" smtClean="0">
              <a:ln>
                <a:noFill/>
              </a:ln>
              <a:solidFill>
                <a:schemeClr val="tx1"/>
              </a:solidFill>
              <a:effectLst/>
              <a:latin typeface="Calibri" pitchFamily="34" charset="0"/>
              <a:ea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rPr>
              <a:t>Централизованные</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rPr>
              <a:t>Гибридные</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rPr>
              <a:t>Полностью децентрализованные</a:t>
            </a:r>
          </a:p>
          <a:p>
            <a:pPr marL="0" marR="0" lvl="0" indent="0" algn="l" defTabSz="914400" rtl="0" eaLnBrk="0" fontAlgn="base" latinLnBrk="0" hangingPunct="0">
              <a:lnSpc>
                <a:spcPct val="100000"/>
              </a:lnSpc>
              <a:spcBef>
                <a:spcPct val="0"/>
              </a:spcBef>
              <a:spcAft>
                <a:spcPct val="0"/>
              </a:spcAft>
              <a:buClrTx/>
              <a:buSzTx/>
              <a:buFontTx/>
              <a:buChar char="•"/>
              <a:tabLst/>
            </a:pPr>
            <a:endParaRPr lang="ru-RU" sz="2400" dirty="0" smtClean="0">
              <a:latin typeface="Calibri" pitchFamily="34" charset="0"/>
              <a:cs typeface="Arial" pitchFamily="34" charset="0"/>
            </a:endParaRPr>
          </a:p>
          <a:p>
            <a:r>
              <a:rPr lang="ru-RU" sz="2400" b="1" dirty="0" smtClean="0"/>
              <a:t>Централизованные</a:t>
            </a:r>
            <a:r>
              <a:rPr lang="ru-RU" sz="2400" dirty="0" smtClean="0"/>
              <a:t> — Сети, которые для маршрутизации и поиска используют один или несколько серверов.  </a:t>
            </a:r>
          </a:p>
          <a:p>
            <a:endParaRPr lang="ru-RU" sz="2400" b="1" dirty="0" smtClean="0"/>
          </a:p>
          <a:p>
            <a:r>
              <a:rPr lang="ru-RU" sz="2400" b="1" dirty="0" smtClean="0"/>
              <a:t>Гибридные</a:t>
            </a:r>
            <a:r>
              <a:rPr lang="ru-RU" sz="2400" dirty="0" smtClean="0"/>
              <a:t> </a:t>
            </a:r>
            <a:r>
              <a:rPr lang="ru-RU" sz="2400" dirty="0" smtClean="0"/>
              <a:t>— Сети, которые содержат два типа узлов: общего назначения и </a:t>
            </a:r>
            <a:r>
              <a:rPr lang="ru-RU" sz="2400" dirty="0" err="1" smtClean="0"/>
              <a:t>супер-узлы</a:t>
            </a:r>
            <a:r>
              <a:rPr lang="ru-RU" sz="2400" dirty="0" smtClean="0"/>
              <a:t> (</a:t>
            </a:r>
            <a:r>
              <a:rPr lang="ru-RU" sz="2400" dirty="0" err="1" smtClean="0"/>
              <a:t>Super</a:t>
            </a:r>
            <a:r>
              <a:rPr lang="ru-RU" sz="2400" dirty="0" smtClean="0"/>
              <a:t> </a:t>
            </a:r>
            <a:r>
              <a:rPr lang="ru-RU" sz="2400" dirty="0" err="1" smtClean="0"/>
              <a:t>Peer</a:t>
            </a:r>
            <a:r>
              <a:rPr lang="ru-RU" sz="2400" dirty="0" smtClean="0"/>
              <a:t>). Последние назначаются динамически в зависимости от определенных условий и позволяют управлять маршрутизацией и индексацией данных в сети.</a:t>
            </a:r>
          </a:p>
          <a:p>
            <a:r>
              <a:rPr lang="ru-RU" sz="2400" dirty="0" smtClean="0"/>
              <a:t> </a:t>
            </a:r>
          </a:p>
          <a:p>
            <a:r>
              <a:rPr lang="ru-RU" sz="2400" b="1" dirty="0" smtClean="0"/>
              <a:t>Децентрализованные</a:t>
            </a:r>
            <a:r>
              <a:rPr lang="ru-RU" sz="2400" dirty="0" smtClean="0"/>
              <a:t> </a:t>
            </a:r>
            <a:r>
              <a:rPr lang="ru-RU" sz="2400" dirty="0" smtClean="0"/>
              <a:t>— Данный тип сетей подразумевает полное отсутствие серверов. Таким образом, исключается узкое место из сети</a:t>
            </a:r>
            <a:r>
              <a:rPr lang="ru-RU" sz="2400" dirty="0" smtClean="0"/>
              <a:t>.</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9144000" cy="6740307"/>
          </a:xfrm>
          <a:prstGeom prst="rect">
            <a:avLst/>
          </a:prstGeom>
        </p:spPr>
        <p:txBody>
          <a:bodyPr wrap="square">
            <a:spAutoFit/>
          </a:bodyPr>
          <a:lstStyle/>
          <a:p>
            <a:pPr algn="just"/>
            <a:r>
              <a:rPr lang="ru-RU" sz="2400" dirty="0" smtClean="0"/>
              <a:t>Децентрализованные сети можно разделить на </a:t>
            </a:r>
            <a:r>
              <a:rPr lang="ru-RU" sz="2400" b="1" dirty="0" smtClean="0"/>
              <a:t>структурированные и неструктурированные.</a:t>
            </a:r>
            <a:r>
              <a:rPr lang="ru-RU" sz="2400" dirty="0" smtClean="0"/>
              <a:t> В первом случае, топология сети строится по определенным правилам, позволяющим организовывать быстрый поиск данных, однако, увы, только по точному совпадению. Каждый узел, фактически, ответственен за свою область данных (как выделяются такие области, их вид, устройство таблиц маршрутизации — все это зависит уже от конкретной топологии сети). </a:t>
            </a:r>
            <a:endParaRPr lang="ru-RU" sz="2400" dirty="0" smtClean="0"/>
          </a:p>
          <a:p>
            <a:pPr algn="just"/>
            <a:r>
              <a:rPr lang="ru-RU" sz="2400" dirty="0" smtClean="0"/>
              <a:t>В </a:t>
            </a:r>
            <a:r>
              <a:rPr lang="ru-RU" sz="2400" dirty="0" smtClean="0"/>
              <a:t>неструктурированных сетях заранее неизвестно, куда можно отправить запрос, поэтому в самом простом варианте используется вариант flood-запросов: узел рассылает запрос соседям, те своим и т.п.). </a:t>
            </a:r>
            <a:endParaRPr lang="ru-RU" sz="2400" dirty="0" smtClean="0"/>
          </a:p>
          <a:p>
            <a:pPr algn="just"/>
            <a:endParaRPr lang="ru-RU" sz="2400" dirty="0" smtClean="0"/>
          </a:p>
          <a:p>
            <a:pPr algn="just"/>
            <a:r>
              <a:rPr lang="ru-RU" sz="2400" dirty="0" smtClean="0"/>
              <a:t>При проектировании топологии и протоколов структурированных сетей оптимальным считается выполнение соотношений:</a:t>
            </a:r>
          </a:p>
          <a:p>
            <a:pPr algn="just"/>
            <a:r>
              <a:rPr lang="ru-RU" sz="2400" dirty="0" smtClean="0"/>
              <a:t>— Размер таблицы маршрутизации на каждом узле: O(</a:t>
            </a:r>
            <a:r>
              <a:rPr lang="ru-RU" sz="2400" dirty="0" err="1" smtClean="0"/>
              <a:t>log</a:t>
            </a:r>
            <a:r>
              <a:rPr lang="ru-RU" sz="2400" dirty="0" smtClean="0"/>
              <a:t>(</a:t>
            </a:r>
            <a:r>
              <a:rPr lang="ru-RU" sz="2400" dirty="0" err="1" smtClean="0"/>
              <a:t>n</a:t>
            </a:r>
            <a:r>
              <a:rPr lang="ru-RU" sz="2400" dirty="0" smtClean="0"/>
              <a:t>))</a:t>
            </a:r>
          </a:p>
          <a:p>
            <a:pPr algn="just"/>
            <a:r>
              <a:rPr lang="ru-RU" sz="2400" dirty="0" smtClean="0"/>
              <a:t>— Сложность поиска: O(</a:t>
            </a:r>
            <a:r>
              <a:rPr lang="ru-RU" sz="2400" dirty="0" err="1" smtClean="0"/>
              <a:t>log</a:t>
            </a:r>
            <a:r>
              <a:rPr lang="ru-RU" sz="2400" dirty="0" smtClean="0"/>
              <a:t>(</a:t>
            </a:r>
            <a:r>
              <a:rPr lang="ru-RU" sz="2400" dirty="0" err="1" smtClean="0"/>
              <a:t>n</a:t>
            </a:r>
            <a:r>
              <a:rPr lang="ru-RU" sz="2400" dirty="0" smtClean="0"/>
              <a:t>))</a:t>
            </a:r>
          </a:p>
          <a:p>
            <a:pPr algn="just"/>
            <a:endParaRPr lang="ru-RU"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0" y="0"/>
            <a:ext cx="9144000" cy="600092"/>
          </a:xfrm>
          <a:prstGeom prst="rect">
            <a:avLst/>
          </a:prstGeom>
          <a:noFill/>
          <a:ln w="9525">
            <a:noFill/>
            <a:miter lim="800000"/>
            <a:headEnd/>
            <a:tailEnd/>
          </a:ln>
          <a:effectLst/>
        </p:spPr>
        <p:txBody>
          <a:bodyPr vert="horz" wrap="square" lIns="91440" tIns="177744" rIns="91440" bIns="50784"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000000"/>
                </a:solidFill>
                <a:effectLst/>
                <a:latin typeface="Calibri" pitchFamily="34" charset="0"/>
                <a:cs typeface="Arial" pitchFamily="34" charset="0"/>
              </a:rPr>
              <a:t>DHT</a:t>
            </a:r>
            <a:r>
              <a:rPr kumimoji="0" lang="en-US" sz="24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(Distributed Hash Table) — </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rPr>
              <a:t>распределенная</a:t>
            </a:r>
            <a:r>
              <a:rPr kumimoji="0" lang="en-US" sz="24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a:t>
            </a:r>
            <a:r>
              <a:rPr kumimoji="0" lang="ru-RU" sz="2400" b="0" i="0" u="none" strike="noStrike" cap="none" normalizeH="0" baseline="0" dirty="0" err="1" smtClean="0">
                <a:ln>
                  <a:noFill/>
                </a:ln>
                <a:solidFill>
                  <a:schemeClr val="tx1"/>
                </a:solidFill>
                <a:effectLst/>
                <a:latin typeface="Calibri" pitchFamily="34" charset="0"/>
                <a:ea typeface="Arial" pitchFamily="34" charset="0"/>
                <a:cs typeface="Arial" pitchFamily="34" charset="0"/>
              </a:rPr>
              <a:t>хэш</a:t>
            </a:r>
            <a:r>
              <a:rPr kumimoji="0" lang="en-US" sz="2400" b="0" i="0" u="none" strike="noStrike" cap="none" normalizeH="0" baseline="0" dirty="0" smtClean="0">
                <a:ln>
                  <a:noFill/>
                </a:ln>
                <a:solidFill>
                  <a:schemeClr val="tx1"/>
                </a:solidFill>
                <a:effectLst/>
                <a:latin typeface="Calibri" pitchFamily="34" charset="0"/>
                <a:ea typeface="Arial" pitchFamily="34" charset="0"/>
                <a:cs typeface="Arial" pitchFamily="34" charset="0"/>
              </a:rPr>
              <a:t>-</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rPr>
              <a:t>таблица</a:t>
            </a:r>
            <a:r>
              <a:rPr kumimoji="0" lang="ru-RU" sz="2400" b="0" i="0" u="none" strike="noStrike" cap="none" normalizeH="0" baseline="0" dirty="0" smtClean="0">
                <a:ln>
                  <a:noFill/>
                </a:ln>
                <a:solidFill>
                  <a:schemeClr val="tx1"/>
                </a:solidFill>
                <a:effectLst/>
                <a:latin typeface="Arial" pitchFamily="34" charset="0"/>
                <a:cs typeface="Arial" pitchFamily="34" charset="0"/>
              </a:rPr>
              <a:t> </a:t>
            </a:r>
          </a:p>
        </p:txBody>
      </p:sp>
      <p:sp>
        <p:nvSpPr>
          <p:cNvPr id="15362" name="Rectangle 2"/>
          <p:cNvSpPr>
            <a:spLocks noChangeArrowheads="1"/>
          </p:cNvSpPr>
          <p:nvPr/>
        </p:nvSpPr>
        <p:spPr bwMode="auto">
          <a:xfrm>
            <a:off x="0" y="714356"/>
            <a:ext cx="9144000"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fontAlgn="base">
              <a:spcBef>
                <a:spcPct val="0"/>
              </a:spcBef>
              <a:spcAft>
                <a:spcPct val="0"/>
              </a:spcAft>
            </a:pPr>
            <a:r>
              <a:rPr lang="ru-RU" sz="2200" dirty="0" smtClean="0"/>
              <a:t>Для каждого значения (данных) на каждом узле вычисляется по определенным правилам </a:t>
            </a:r>
            <a:r>
              <a:rPr lang="ru-RU" sz="2200" dirty="0" err="1" smtClean="0"/>
              <a:t>хэш</a:t>
            </a:r>
            <a:r>
              <a:rPr lang="ru-RU" sz="2200" dirty="0" smtClean="0"/>
              <a:t> (например, с помощью SHA-1), который становится ключом. Также, вычисляется идентификатор узла (той же длины, что и </a:t>
            </a:r>
            <a:r>
              <a:rPr lang="ru-RU" sz="2200" dirty="0" err="1" smtClean="0"/>
              <a:t>хэш</a:t>
            </a:r>
            <a:r>
              <a:rPr lang="ru-RU" sz="2200" dirty="0" smtClean="0"/>
              <a:t>, а зачастую, той же функцией). Таким образом, каждый узел сети обладает своим идентификатором. Ключи публикуются в сети. Узел несет ответственность за ключи таблицы, которые близки к нему по определенной метрике (т.е. расстоянию), здесь подразумевается «похожесть» ключа на идентификатор, если опустить язык математики. </a:t>
            </a:r>
            <a:endParaRPr kumimoji="0" lang="ru-RU" sz="2200" b="0" i="0" u="none" strike="noStrike" cap="none" normalizeH="0" baseline="0" dirty="0" smtClean="0">
              <a:ln>
                <a:noFill/>
              </a:ln>
              <a:solidFill>
                <a:schemeClr val="tx1"/>
              </a:solidFill>
              <a:effectLst/>
              <a:latin typeface="Calibri" pitchFamily="34" charset="0"/>
              <a:ea typeface="Arial" pitchFamily="34"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ru-RU" sz="2200" b="0" i="0" u="none" strike="noStrike" cap="none" normalizeH="0" baseline="0" dirty="0" smtClean="0">
              <a:ln>
                <a:noFill/>
              </a:ln>
              <a:solidFill>
                <a:schemeClr val="tx1"/>
              </a:solidFill>
              <a:effectLst/>
              <a:latin typeface="Calibri" pitchFamily="34" charset="0"/>
              <a:ea typeface="Arial" pitchFamily="34"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2200" b="0" i="0" u="none" strike="noStrike" cap="none" normalizeH="0" baseline="0" dirty="0" smtClean="0">
                <a:ln>
                  <a:noFill/>
                </a:ln>
                <a:solidFill>
                  <a:schemeClr val="tx1"/>
                </a:solidFill>
                <a:effectLst/>
                <a:latin typeface="Calibri" pitchFamily="34" charset="0"/>
                <a:ea typeface="Arial" pitchFamily="34" charset="0"/>
                <a:cs typeface="Arial" pitchFamily="34" charset="0"/>
              </a:rPr>
              <a:t>DHT характеризуется следующими свойствами:</a:t>
            </a:r>
            <a:endParaRPr kumimoji="0" lang="ru-RU"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ru-RU" sz="2200" b="0" i="0" u="none" strike="noStrike" cap="none" normalizeH="0" baseline="0" dirty="0" smtClean="0">
                <a:ln>
                  <a:noFill/>
                </a:ln>
                <a:solidFill>
                  <a:srgbClr val="1155CC"/>
                </a:solidFill>
                <a:effectLst/>
                <a:latin typeface="Calibri" pitchFamily="34" charset="0"/>
                <a:ea typeface="Arial" pitchFamily="34" charset="0"/>
                <a:cs typeface="Arial" pitchFamily="34" charset="0"/>
                <a:hlinkClick r:id="rId2"/>
              </a:rPr>
              <a:t>Децентрализация</a:t>
            </a:r>
            <a:r>
              <a:rPr kumimoji="0" lang="ru-RU" sz="22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форма системы коллективных узлов без координации;</a:t>
            </a:r>
            <a:endParaRPr kumimoji="0" lang="ru-RU"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ru-RU" sz="2200" b="0" i="0" u="none" strike="noStrike" cap="none" normalizeH="0" baseline="0" dirty="0" err="1" smtClean="0">
                <a:ln>
                  <a:noFill/>
                </a:ln>
                <a:solidFill>
                  <a:srgbClr val="1155CC"/>
                </a:solidFill>
                <a:effectLst/>
                <a:latin typeface="Calibri" pitchFamily="34" charset="0"/>
                <a:ea typeface="Arial" pitchFamily="34" charset="0"/>
                <a:cs typeface="Arial" pitchFamily="34" charset="0"/>
                <a:hlinkClick r:id="rId3"/>
              </a:rPr>
              <a:t>Масштабируемость</a:t>
            </a:r>
            <a:r>
              <a:rPr kumimoji="0" lang="ru-RU" sz="22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система будет одинаково эффективно функционировать при тысячах или миллионах узлов;</a:t>
            </a:r>
            <a:endParaRPr kumimoji="0" lang="ru-RU"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ru-RU" sz="2200" b="0" i="0" u="none" strike="noStrike" cap="none" normalizeH="0" baseline="0" dirty="0" smtClean="0">
                <a:ln>
                  <a:noFill/>
                </a:ln>
                <a:solidFill>
                  <a:srgbClr val="1155CC"/>
                </a:solidFill>
                <a:effectLst/>
                <a:latin typeface="Calibri" pitchFamily="34" charset="0"/>
                <a:ea typeface="Arial" pitchFamily="34" charset="0"/>
                <a:cs typeface="Arial" pitchFamily="34" charset="0"/>
                <a:hlinkClick r:id="rId4"/>
              </a:rPr>
              <a:t>Отказоустойчивость</a:t>
            </a:r>
            <a:r>
              <a:rPr kumimoji="0" lang="ru-RU" sz="22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система будет одинаково надежна (в некотором смысле) с узлами постоянно подключающимися, отключающимися и выдающими ошибки.</a:t>
            </a:r>
            <a:endParaRPr kumimoji="0" lang="ru-RU"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0" y="0"/>
            <a:ext cx="9144000" cy="71096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400" b="1" i="0" u="none" strike="noStrike" cap="none" normalizeH="0" baseline="0" dirty="0" smtClean="0">
                <a:ln>
                  <a:noFill/>
                </a:ln>
                <a:solidFill>
                  <a:schemeClr val="tx1"/>
                </a:solidFill>
                <a:effectLst/>
                <a:latin typeface="Calibri" pitchFamily="34" charset="0"/>
                <a:ea typeface="Arial" pitchFamily="34" charset="0"/>
                <a:cs typeface="Arial" pitchFamily="34" charset="0"/>
              </a:rPr>
              <a:t>Структура DHT </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rPr>
              <a:t>может быть разбита на несколько основных компонентов. Она основывается на абстрактном пространстве ключей (</a:t>
            </a:r>
            <a:r>
              <a:rPr kumimoji="0" lang="ru-RU" sz="2400" b="0" i="0" u="none" strike="noStrike" cap="none" normalizeH="0" baseline="0" dirty="0" err="1" smtClean="0">
                <a:ln>
                  <a:noFill/>
                </a:ln>
                <a:solidFill>
                  <a:schemeClr val="tx1"/>
                </a:solidFill>
                <a:effectLst/>
                <a:latin typeface="Calibri" pitchFamily="34" charset="0"/>
                <a:ea typeface="Arial" pitchFamily="34" charset="0"/>
                <a:cs typeface="Arial" pitchFamily="34" charset="0"/>
              </a:rPr>
              <a:t>keyspace</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таком как набор 160-битных строк (количество бит может варьироваться). Схема разбиения пространства ключей распределяет принадлежность ключей среди участвующих узлов. Затем</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hlinkClick r:id="rId2"/>
              </a:rPr>
              <a:t> </a:t>
            </a:r>
            <a:r>
              <a:rPr kumimoji="0" lang="ru-RU" sz="2400" b="0" i="0" u="none" strike="noStrike" cap="none" normalizeH="0" baseline="0" dirty="0" smtClean="0">
                <a:ln>
                  <a:noFill/>
                </a:ln>
                <a:solidFill>
                  <a:srgbClr val="1155CC"/>
                </a:solidFill>
                <a:effectLst/>
                <a:latin typeface="Calibri" pitchFamily="34" charset="0"/>
                <a:ea typeface="Arial" pitchFamily="34" charset="0"/>
                <a:cs typeface="Arial" pitchFamily="34" charset="0"/>
                <a:hlinkClick r:id="rId2"/>
              </a:rPr>
              <a:t>оверлейная сеть</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соединяет узлы, помогая найти владельца любого ключа в пространстве ключей.</a:t>
            </a:r>
          </a:p>
          <a:p>
            <a:pPr marL="0" marR="0" lvl="0" indent="0" algn="just" defTabSz="914400" rtl="0" eaLnBrk="1" fontAlgn="base" latinLnBrk="0" hangingPunct="1">
              <a:lnSpc>
                <a:spcPct val="100000"/>
              </a:lnSpc>
              <a:spcBef>
                <a:spcPct val="0"/>
              </a:spcBef>
              <a:spcAft>
                <a:spcPct val="0"/>
              </a:spcAft>
              <a:buClrTx/>
              <a:buSzTx/>
              <a:buFontTx/>
              <a:buNone/>
              <a:tabLst/>
            </a:pPr>
            <a:endParaRPr lang="ru-RU" sz="2400" dirty="0" smtClean="0">
              <a:latin typeface="Calibri" pitchFamily="34" charset="0"/>
              <a:cs typeface="Arial" pitchFamily="34" charset="0"/>
            </a:endParaRPr>
          </a:p>
          <a:p>
            <a:r>
              <a:rPr lang="ru-RU" sz="2400" b="1" dirty="0" smtClean="0"/>
              <a:t>Разбиение пространства ключей</a:t>
            </a:r>
          </a:p>
          <a:p>
            <a:r>
              <a:rPr lang="ru-RU" sz="2400" dirty="0" smtClean="0"/>
              <a:t>Большинство DHT используют различные варианты</a:t>
            </a:r>
            <a:r>
              <a:rPr lang="ru-RU" sz="2400" dirty="0" smtClean="0">
                <a:hlinkClick r:id="rId3"/>
              </a:rPr>
              <a:t> консистентного хеширования</a:t>
            </a:r>
            <a:r>
              <a:rPr lang="ru-RU" sz="2400" dirty="0" smtClean="0"/>
              <a:t> для отображения ключей в узлы. В основе этого способа разбиения лежит функция </a:t>
            </a:r>
            <a:r>
              <a:rPr lang="ru-RU" sz="2400" dirty="0" smtClean="0"/>
              <a:t>                    , </a:t>
            </a:r>
            <a:r>
              <a:rPr lang="ru-RU" sz="2400" dirty="0" smtClean="0"/>
              <a:t>определяющая абстрактное понятие </a:t>
            </a:r>
            <a:r>
              <a:rPr lang="ru-RU" sz="2400" i="1" dirty="0" smtClean="0"/>
              <a:t>расстояния</a:t>
            </a:r>
            <a:r>
              <a:rPr lang="ru-RU" sz="2400" dirty="0" smtClean="0"/>
              <a:t> между ключами  </a:t>
            </a:r>
            <a:r>
              <a:rPr lang="ru-RU" sz="2400" dirty="0" smtClean="0"/>
              <a:t>    и      , </a:t>
            </a:r>
            <a:r>
              <a:rPr lang="ru-RU" sz="2400" dirty="0" smtClean="0"/>
              <a:t>которое не имеет никакого отношения к географическому расстоянию или к сетевой задержке. Каждому узлу присваивается единичный ключ, называемый его </a:t>
            </a:r>
            <a:r>
              <a:rPr lang="ru-RU" sz="2400" i="1" dirty="0" smtClean="0"/>
              <a:t>идентификатором</a:t>
            </a:r>
            <a:r>
              <a:rPr lang="ru-RU" sz="2400" dirty="0" smtClean="0"/>
              <a:t> (ID). Узел с ID  </a:t>
            </a:r>
            <a:r>
              <a:rPr lang="ru-RU" sz="2400" dirty="0" smtClean="0"/>
              <a:t>      владеет </a:t>
            </a:r>
            <a:r>
              <a:rPr lang="ru-RU" sz="2400" dirty="0" smtClean="0"/>
              <a:t>всеми </a:t>
            </a:r>
            <a:r>
              <a:rPr lang="ru-RU" sz="2400" dirty="0" smtClean="0"/>
              <a:t>ключами        , </a:t>
            </a:r>
            <a:r>
              <a:rPr lang="ru-RU" sz="2400" dirty="0" smtClean="0"/>
              <a:t>для которых  </a:t>
            </a:r>
            <a:r>
              <a:rPr lang="ru-RU" sz="2400" dirty="0" smtClean="0"/>
              <a:t>      — </a:t>
            </a:r>
            <a:r>
              <a:rPr lang="ru-RU" sz="2400" dirty="0" smtClean="0"/>
              <a:t>ближайший ID, вычисленный с помощью </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p:txBody>
      </p:sp>
      <p:pic>
        <p:nvPicPr>
          <p:cNvPr id="5" name="image15.png" descr="\delta(k_1, k_2)"/>
          <p:cNvPicPr/>
          <p:nvPr/>
        </p:nvPicPr>
        <p:blipFill>
          <a:blip r:embed="rId4"/>
          <a:srcRect/>
          <a:stretch>
            <a:fillRect/>
          </a:stretch>
        </p:blipFill>
        <p:spPr>
          <a:xfrm>
            <a:off x="4786314" y="4143380"/>
            <a:ext cx="1214446" cy="357190"/>
          </a:xfrm>
          <a:prstGeom prst="rect">
            <a:avLst/>
          </a:prstGeom>
          <a:ln/>
        </p:spPr>
      </p:pic>
      <p:pic>
        <p:nvPicPr>
          <p:cNvPr id="6" name="image17.png" descr="k_1"/>
          <p:cNvPicPr/>
          <p:nvPr/>
        </p:nvPicPr>
        <p:blipFill>
          <a:blip r:embed="rId5"/>
          <a:srcRect/>
          <a:stretch>
            <a:fillRect/>
          </a:stretch>
        </p:blipFill>
        <p:spPr>
          <a:xfrm>
            <a:off x="6715140" y="4500570"/>
            <a:ext cx="285752" cy="357190"/>
          </a:xfrm>
          <a:prstGeom prst="rect">
            <a:avLst/>
          </a:prstGeom>
          <a:ln/>
        </p:spPr>
      </p:pic>
      <p:pic>
        <p:nvPicPr>
          <p:cNvPr id="7" name="image12.png" descr="k_2"/>
          <p:cNvPicPr/>
          <p:nvPr/>
        </p:nvPicPr>
        <p:blipFill>
          <a:blip r:embed="rId6"/>
          <a:srcRect/>
          <a:stretch>
            <a:fillRect/>
          </a:stretch>
        </p:blipFill>
        <p:spPr>
          <a:xfrm>
            <a:off x="7215206" y="4500570"/>
            <a:ext cx="361952" cy="366714"/>
          </a:xfrm>
          <a:prstGeom prst="rect">
            <a:avLst/>
          </a:prstGeom>
          <a:ln/>
        </p:spPr>
      </p:pic>
      <p:pic>
        <p:nvPicPr>
          <p:cNvPr id="8" name="image11.png" descr="\delta(k_m, i_n)"/>
          <p:cNvPicPr/>
          <p:nvPr/>
        </p:nvPicPr>
        <p:blipFill>
          <a:blip r:embed="rId7"/>
          <a:srcRect/>
          <a:stretch>
            <a:fillRect/>
          </a:stretch>
        </p:blipFill>
        <p:spPr>
          <a:xfrm>
            <a:off x="3643306" y="6286520"/>
            <a:ext cx="1428760" cy="457202"/>
          </a:xfrm>
          <a:prstGeom prst="rect">
            <a:avLst/>
          </a:prstGeom>
          <a:ln/>
        </p:spPr>
      </p:pic>
      <p:pic>
        <p:nvPicPr>
          <p:cNvPr id="9" name="image3.png" descr="i_n"/>
          <p:cNvPicPr/>
          <p:nvPr/>
        </p:nvPicPr>
        <p:blipFill>
          <a:blip r:embed="rId8"/>
          <a:srcRect/>
          <a:stretch>
            <a:fillRect/>
          </a:stretch>
        </p:blipFill>
        <p:spPr>
          <a:xfrm>
            <a:off x="6786578" y="5572140"/>
            <a:ext cx="357190" cy="357190"/>
          </a:xfrm>
          <a:prstGeom prst="rect">
            <a:avLst/>
          </a:prstGeom>
          <a:ln/>
        </p:spPr>
      </p:pic>
      <p:pic>
        <p:nvPicPr>
          <p:cNvPr id="10" name="image16.png" descr="k_m"/>
          <p:cNvPicPr/>
          <p:nvPr/>
        </p:nvPicPr>
        <p:blipFill>
          <a:blip r:embed="rId9"/>
          <a:srcRect/>
          <a:stretch>
            <a:fillRect/>
          </a:stretch>
        </p:blipFill>
        <p:spPr>
          <a:xfrm>
            <a:off x="2214546" y="5929330"/>
            <a:ext cx="428628" cy="357190"/>
          </a:xfrm>
          <a:prstGeom prst="rect">
            <a:avLst/>
          </a:prstGeom>
          <a:ln/>
        </p:spPr>
      </p:pic>
      <p:pic>
        <p:nvPicPr>
          <p:cNvPr id="11" name="image3.png" descr="i_n"/>
          <p:cNvPicPr/>
          <p:nvPr/>
        </p:nvPicPr>
        <p:blipFill>
          <a:blip r:embed="rId8"/>
          <a:srcRect/>
          <a:stretch>
            <a:fillRect/>
          </a:stretch>
        </p:blipFill>
        <p:spPr>
          <a:xfrm>
            <a:off x="4572000" y="5929330"/>
            <a:ext cx="357190" cy="357190"/>
          </a:xfrm>
          <a:prstGeom prst="rect">
            <a:avLst/>
          </a:prstGeom>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ChangeArrowheads="1"/>
          </p:cNvSpPr>
          <p:nvPr/>
        </p:nvSpPr>
        <p:spPr bwMode="auto">
          <a:xfrm>
            <a:off x="0" y="0"/>
            <a:ext cx="2320572" cy="928370"/>
          </a:xfrm>
          <a:prstGeom prst="rect">
            <a:avLst/>
          </a:prstGeom>
          <a:noFill/>
          <a:ln w="9525">
            <a:noFill/>
            <a:miter lim="800000"/>
            <a:headEnd/>
            <a:tailEnd/>
          </a:ln>
          <a:effectLst/>
        </p:spPr>
        <p:txBody>
          <a:bodyPr vert="horz" wrap="none" lIns="91440" tIns="228528" rIns="91440" bIns="50784"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1" i="0" u="none" strike="noStrike" cap="none" normalizeH="0" baseline="0" dirty="0" smtClean="0">
                <a:ln>
                  <a:noFill/>
                </a:ln>
                <a:solidFill>
                  <a:schemeClr val="tx1"/>
                </a:solidFill>
                <a:effectLst/>
                <a:latin typeface="Calibri" pitchFamily="34" charset="0"/>
                <a:cs typeface="Arial" pitchFamily="34" charset="0"/>
              </a:rPr>
              <a:t>DHT и</a:t>
            </a:r>
            <a:r>
              <a:rPr kumimoji="0" lang="ru-RU" sz="2400" b="1" i="0" u="none" strike="noStrike" cap="none" normalizeH="0" baseline="0" dirty="0" smtClean="0">
                <a:ln>
                  <a:noFill/>
                </a:ln>
                <a:solidFill>
                  <a:schemeClr val="tx1"/>
                </a:solidFill>
                <a:effectLst/>
                <a:latin typeface="Calibri" pitchFamily="34" charset="0"/>
                <a:cs typeface="Arial" pitchFamily="34" charset="0"/>
                <a:hlinkClick r:id="rId2"/>
              </a:rPr>
              <a:t> </a:t>
            </a:r>
            <a:r>
              <a:rPr kumimoji="0" lang="ru-RU" sz="2400" b="1" i="0" u="none" strike="noStrike" cap="none" normalizeH="0" baseline="0" dirty="0" err="1" smtClean="0">
                <a:ln>
                  <a:noFill/>
                </a:ln>
                <a:solidFill>
                  <a:srgbClr val="1155CC"/>
                </a:solidFill>
                <a:effectLst/>
                <a:latin typeface="Calibri" pitchFamily="34" charset="0"/>
                <a:cs typeface="Arial" pitchFamily="34" charset="0"/>
                <a:hlinkClick r:id="rId2"/>
              </a:rPr>
              <a:t>BitTorrent</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8433" name="image10.png"/>
          <p:cNvPicPr>
            <a:picLocks noChangeAspect="1" noChangeArrowheads="1"/>
          </p:cNvPicPr>
          <p:nvPr/>
        </p:nvPicPr>
        <p:blipFill>
          <a:blip r:embed="rId3"/>
          <a:srcRect/>
          <a:stretch>
            <a:fillRect/>
          </a:stretch>
        </p:blipFill>
        <p:spPr bwMode="auto">
          <a:xfrm>
            <a:off x="0" y="528638"/>
            <a:ext cx="6051031" cy="4543436"/>
          </a:xfrm>
          <a:prstGeom prst="rect">
            <a:avLst/>
          </a:prstGeom>
          <a:noFill/>
        </p:spPr>
      </p:pic>
      <p:sp>
        <p:nvSpPr>
          <p:cNvPr id="18435" name="Rectangle 3"/>
          <p:cNvSpPr>
            <a:spLocks noChangeArrowheads="1"/>
          </p:cNvSpPr>
          <p:nvPr/>
        </p:nvSpPr>
        <p:spPr bwMode="auto">
          <a:xfrm>
            <a:off x="0" y="25527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Прямоугольник 6"/>
          <p:cNvSpPr/>
          <p:nvPr/>
        </p:nvSpPr>
        <p:spPr>
          <a:xfrm>
            <a:off x="0" y="4854371"/>
            <a:ext cx="8501090" cy="646331"/>
          </a:xfrm>
          <a:prstGeom prst="rect">
            <a:avLst/>
          </a:prstGeom>
        </p:spPr>
        <p:txBody>
          <a:bodyPr wrap="square">
            <a:spAutoFit/>
          </a:bodyPr>
          <a:lstStyle/>
          <a:p>
            <a:r>
              <a:rPr lang="ru-RU" dirty="0" smtClean="0"/>
              <a:t>И DHT, и</a:t>
            </a:r>
            <a:r>
              <a:rPr lang="ru-RU" dirty="0" smtClean="0">
                <a:hlinkClick r:id="rId4"/>
              </a:rPr>
              <a:t> </a:t>
            </a:r>
            <a:r>
              <a:rPr lang="ru-RU" u="sng" dirty="0" smtClean="0">
                <a:hlinkClick r:id="rId4"/>
              </a:rPr>
              <a:t>PEX</a:t>
            </a:r>
            <a:r>
              <a:rPr lang="ru-RU" dirty="0" smtClean="0"/>
              <a:t> </a:t>
            </a:r>
            <a:r>
              <a:rPr lang="ru-RU" dirty="0" smtClean="0"/>
              <a:t>(</a:t>
            </a:r>
            <a:r>
              <a:rPr lang="en-US" b="1" dirty="0" smtClean="0"/>
              <a:t>Peer exchange</a:t>
            </a:r>
            <a:r>
              <a:rPr lang="ru-RU" dirty="0" smtClean="0"/>
              <a:t>) фактически </a:t>
            </a:r>
            <a:r>
              <a:rPr lang="ru-RU" dirty="0" smtClean="0"/>
              <a:t>выполняют основную функцию</a:t>
            </a:r>
            <a:r>
              <a:rPr lang="ru-RU" dirty="0" smtClean="0">
                <a:hlinkClick r:id="rId5"/>
              </a:rPr>
              <a:t> </a:t>
            </a:r>
            <a:r>
              <a:rPr lang="ru-RU" u="sng" dirty="0" err="1" smtClean="0">
                <a:hlinkClick r:id="rId5"/>
              </a:rPr>
              <a:t>BitTorrent-трекера</a:t>
            </a:r>
            <a:r>
              <a:rPr lang="ru-RU" dirty="0" smtClean="0"/>
              <a:t> — помогают участникам </a:t>
            </a:r>
            <a:r>
              <a:rPr lang="ru-RU" dirty="0" err="1" smtClean="0"/>
              <a:t>файлообмена</a:t>
            </a:r>
            <a:r>
              <a:rPr lang="ru-RU" dirty="0" smtClean="0"/>
              <a:t> узнать друг о друге. </a:t>
            </a:r>
            <a:endParaRPr lang="ru-RU"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0" y="0"/>
            <a:ext cx="9144000" cy="5770738"/>
          </a:xfrm>
          <a:prstGeom prst="rect">
            <a:avLst/>
          </a:prstGeom>
          <a:noFill/>
          <a:ln w="9525">
            <a:noFill/>
            <a:miter lim="800000"/>
            <a:headEnd/>
            <a:tailEnd/>
          </a:ln>
          <a:effectLst/>
        </p:spPr>
        <p:txBody>
          <a:bodyPr vert="horz" wrap="square" lIns="91440" tIns="177744" rIns="91440" bIns="50784"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400" b="1" i="0" u="none" strike="noStrike" cap="none" normalizeH="0" baseline="0" dirty="0" smtClean="0">
                <a:ln>
                  <a:noFill/>
                </a:ln>
                <a:solidFill>
                  <a:srgbClr val="000000"/>
                </a:solidFill>
                <a:effectLst/>
                <a:latin typeface="Calibri" pitchFamily="34" charset="0"/>
                <a:cs typeface="Arial" pitchFamily="34" charset="0"/>
              </a:rPr>
              <a:t>Закрытый ключ</a:t>
            </a:r>
            <a:endParaRPr kumimoji="0" lang="ru-RU" sz="2400" b="0" i="0" u="none" strike="noStrike" cap="none" normalizeH="0" baseline="0" dirty="0" smtClean="0">
              <a:ln>
                <a:noFill/>
              </a:ln>
              <a:solidFill>
                <a:srgbClr val="434343"/>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rPr>
              <a:t>Частным (закрытым) </a:t>
            </a:r>
            <a:r>
              <a:rPr kumimoji="0" lang="ru-RU" sz="2400" b="0" i="0" u="none" strike="noStrike" cap="none" normalizeH="0" baseline="0" dirty="0" err="1" smtClean="0">
                <a:ln>
                  <a:noFill/>
                </a:ln>
                <a:solidFill>
                  <a:schemeClr val="tx1"/>
                </a:solidFill>
                <a:effectLst/>
                <a:latin typeface="Calibri" pitchFamily="34" charset="0"/>
                <a:ea typeface="Arial" pitchFamily="34" charset="0"/>
                <a:cs typeface="Arial" pitchFamily="34" charset="0"/>
              </a:rPr>
              <a:t>трекерам</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в первую очередь важно, чтобы в раздачах могли участвовать только зарегистрированные пользователи и чтобы они соблюдали определённые правила. При первом обращении клиента частный </a:t>
            </a:r>
            <a:r>
              <a:rPr kumimoji="0" lang="ru-RU" sz="2400" b="0" i="0" u="none" strike="noStrike" cap="none" normalizeH="0" baseline="0" dirty="0" err="1" smtClean="0">
                <a:ln>
                  <a:noFill/>
                </a:ln>
                <a:solidFill>
                  <a:schemeClr val="tx1"/>
                </a:solidFill>
                <a:effectLst/>
                <a:latin typeface="Calibri" pitchFamily="34" charset="0"/>
                <a:ea typeface="Arial" pitchFamily="34" charset="0"/>
                <a:cs typeface="Arial" pitchFamily="34" charset="0"/>
              </a:rPr>
              <a:t>трекер</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имеет возможность не допустить его к раздаче, просто не сообщая ему адреса других клиентов-участников. Поэтому для закрытого </a:t>
            </a:r>
            <a:r>
              <a:rPr kumimoji="0" lang="ru-RU" sz="2400" b="0" i="0" u="none" strike="noStrike" cap="none" normalizeH="0" baseline="0" dirty="0" err="1" smtClean="0">
                <a:ln>
                  <a:noFill/>
                </a:ln>
                <a:solidFill>
                  <a:schemeClr val="tx1"/>
                </a:solidFill>
                <a:effectLst/>
                <a:latin typeface="Calibri" pitchFamily="34" charset="0"/>
                <a:ea typeface="Arial" pitchFamily="34" charset="0"/>
                <a:cs typeface="Arial" pitchFamily="34" charset="0"/>
              </a:rPr>
              <a:t>трекера</a:t>
            </a:r>
            <a:r>
              <a:rPr kumimoji="0" lang="ru-RU" sz="24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важно, чтобы клиенты не получали эти адреса через DHT/PEX.</a:t>
            </a:r>
          </a:p>
          <a:p>
            <a:pPr marL="0" marR="0" lvl="0" indent="0" algn="just" defTabSz="914400" rtl="0" eaLnBrk="0" fontAlgn="base" latinLnBrk="0" hangingPunct="0">
              <a:lnSpc>
                <a:spcPct val="100000"/>
              </a:lnSpc>
              <a:spcBef>
                <a:spcPct val="0"/>
              </a:spcBef>
              <a:spcAft>
                <a:spcPct val="0"/>
              </a:spcAft>
              <a:buClrTx/>
              <a:buSzTx/>
              <a:buFontTx/>
              <a:buNone/>
              <a:tabLst/>
            </a:pPr>
            <a:endParaRPr lang="ru-RU" sz="2400" dirty="0" smtClean="0">
              <a:latin typeface="Calibri" pitchFamily="34" charset="0"/>
              <a:cs typeface="Arial" pitchFamily="34" charset="0"/>
            </a:endParaRPr>
          </a:p>
          <a:p>
            <a:pPr algn="just" eaLnBrk="0" fontAlgn="base" hangingPunct="0">
              <a:spcBef>
                <a:spcPct val="0"/>
              </a:spcBef>
              <a:spcAft>
                <a:spcPct val="0"/>
              </a:spcAft>
            </a:pPr>
            <a:r>
              <a:rPr lang="ru-RU" sz="2400" dirty="0" smtClean="0"/>
              <a:t>Разработчики </a:t>
            </a:r>
            <a:r>
              <a:rPr lang="ru-RU" sz="2400" dirty="0" smtClean="0"/>
              <a:t>клиентов предложили новый ключ внутри </a:t>
            </a:r>
            <a:r>
              <a:rPr lang="ru-RU" sz="2400" dirty="0" err="1" smtClean="0"/>
              <a:t>торрент-файла</a:t>
            </a:r>
            <a:r>
              <a:rPr lang="ru-RU" sz="2400" dirty="0" smtClean="0"/>
              <a:t>: </a:t>
            </a:r>
            <a:r>
              <a:rPr lang="ru-RU" sz="2400" i="1" dirty="0" err="1" smtClean="0"/>
              <a:t>private</a:t>
            </a:r>
            <a:r>
              <a:rPr lang="ru-RU" sz="2400" dirty="0" smtClean="0"/>
              <a:t>. Если он равен 1, то клиент обязан для этого </a:t>
            </a:r>
            <a:r>
              <a:rPr lang="ru-RU" sz="2400" dirty="0" err="1" smtClean="0"/>
              <a:t>торрента</a:t>
            </a:r>
            <a:r>
              <a:rPr lang="ru-RU" sz="2400" dirty="0" smtClean="0"/>
              <a:t> автоматически отключать DHT/PEX независимо от желания пользователя. Такой </a:t>
            </a:r>
            <a:r>
              <a:rPr lang="ru-RU" sz="2400" dirty="0" err="1" smtClean="0"/>
              <a:t>торрент</a:t>
            </a:r>
            <a:r>
              <a:rPr lang="ru-RU" sz="2400" dirty="0" smtClean="0"/>
              <a:t> называют </a:t>
            </a:r>
            <a:r>
              <a:rPr lang="ru-RU" sz="2400" dirty="0" err="1" smtClean="0"/>
              <a:t>Secure</a:t>
            </a:r>
            <a:r>
              <a:rPr lang="ru-RU" sz="2400" dirty="0" smtClean="0"/>
              <a:t> </a:t>
            </a:r>
            <a:r>
              <a:rPr lang="ru-RU" sz="2400" dirty="0" err="1" smtClean="0"/>
              <a:t>Torrent</a:t>
            </a:r>
            <a:r>
              <a:rPr lang="ru-RU" sz="2400" dirty="0" smtClean="0"/>
              <a: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0" y="0"/>
            <a:ext cx="9144000" cy="6724845"/>
          </a:xfrm>
          <a:prstGeom prst="rect">
            <a:avLst/>
          </a:prstGeom>
          <a:noFill/>
          <a:ln w="9525">
            <a:noFill/>
            <a:miter lim="800000"/>
            <a:headEnd/>
            <a:tailEnd/>
          </a:ln>
          <a:effectLst/>
        </p:spPr>
        <p:txBody>
          <a:bodyPr vert="horz" wrap="square" lIns="91440" tIns="177744" rIns="91440" bIns="50784"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200" b="1" i="0" u="none" strike="noStrike" cap="none" normalizeH="0" baseline="0" dirty="0" smtClean="0">
                <a:ln>
                  <a:noFill/>
                </a:ln>
                <a:solidFill>
                  <a:srgbClr val="000000"/>
                </a:solidFill>
                <a:effectLst/>
                <a:latin typeface="Calibri" pitchFamily="34" charset="0"/>
                <a:cs typeface="Arial" pitchFamily="34" charset="0"/>
              </a:rPr>
              <a:t>Механизм работы DHT</a:t>
            </a: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Calibri" pitchFamily="34" charset="0"/>
                <a:ea typeface="Arial" pitchFamily="34" charset="0"/>
                <a:cs typeface="Arial" pitchFamily="34" charset="0"/>
              </a:rPr>
              <a:t>DHT (</a:t>
            </a:r>
            <a:r>
              <a:rPr kumimoji="0" lang="ru-RU" sz="2000" b="0" i="0" u="none" strike="noStrike" cap="none" normalizeH="0" baseline="0" dirty="0" err="1" smtClean="0">
                <a:ln>
                  <a:noFill/>
                </a:ln>
                <a:solidFill>
                  <a:schemeClr val="tx1"/>
                </a:solidFill>
                <a:effectLst/>
                <a:latin typeface="Calibri" pitchFamily="34" charset="0"/>
                <a:ea typeface="Arial" pitchFamily="34" charset="0"/>
                <a:cs typeface="Arial" pitchFamily="34" charset="0"/>
              </a:rPr>
              <a:t>Distributed</a:t>
            </a:r>
            <a:r>
              <a:rPr kumimoji="0" lang="ru-RU" sz="20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a:t>
            </a:r>
            <a:r>
              <a:rPr kumimoji="0" lang="ru-RU" sz="2000" b="0" i="0" u="none" strike="noStrike" cap="none" normalizeH="0" baseline="0" dirty="0" err="1" smtClean="0">
                <a:ln>
                  <a:noFill/>
                </a:ln>
                <a:solidFill>
                  <a:schemeClr val="tx1"/>
                </a:solidFill>
                <a:effectLst/>
                <a:latin typeface="Calibri" pitchFamily="34" charset="0"/>
                <a:ea typeface="Arial" pitchFamily="34" charset="0"/>
                <a:cs typeface="Arial" pitchFamily="34" charset="0"/>
              </a:rPr>
              <a:t>hash</a:t>
            </a:r>
            <a:r>
              <a:rPr kumimoji="0" lang="ru-RU" sz="20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a:t>
            </a:r>
            <a:r>
              <a:rPr kumimoji="0" lang="ru-RU" sz="2000" b="0" i="0" u="none" strike="noStrike" cap="none" normalizeH="0" baseline="0" dirty="0" err="1" smtClean="0">
                <a:ln>
                  <a:noFill/>
                </a:ln>
                <a:solidFill>
                  <a:schemeClr val="tx1"/>
                </a:solidFill>
                <a:effectLst/>
                <a:latin typeface="Calibri" pitchFamily="34" charset="0"/>
                <a:ea typeface="Arial" pitchFamily="34" charset="0"/>
                <a:cs typeface="Arial" pitchFamily="34" charset="0"/>
              </a:rPr>
              <a:t>table</a:t>
            </a:r>
            <a:r>
              <a:rPr kumimoji="0" lang="ru-RU" sz="20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означает децентрализованную распределенную систему для объединения большого количества постоянно исчезающих и появляющихся узлов и эффективной передачи сообщений между ними. </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Calibri" pitchFamily="34" charset="0"/>
                <a:ea typeface="Arial" pitchFamily="34" charset="0"/>
                <a:cs typeface="Arial" pitchFamily="34" charset="0"/>
              </a:rPr>
              <a:t>DHT использует протокол</a:t>
            </a:r>
            <a:r>
              <a:rPr kumimoji="0" lang="ru-RU" sz="2000" b="0" i="0" u="none" strike="noStrike" cap="none" normalizeH="0" baseline="0" dirty="0" smtClean="0">
                <a:ln>
                  <a:noFill/>
                </a:ln>
                <a:solidFill>
                  <a:schemeClr val="tx1"/>
                </a:solidFill>
                <a:effectLst/>
                <a:latin typeface="Calibri" pitchFamily="34" charset="0"/>
                <a:ea typeface="Arial" pitchFamily="34" charset="0"/>
                <a:cs typeface="Arial" pitchFamily="34" charset="0"/>
                <a:hlinkClick r:id="rId2"/>
              </a:rPr>
              <a:t> </a:t>
            </a:r>
            <a:r>
              <a:rPr kumimoji="0" lang="ru-RU" sz="2000" b="0" i="0" u="none" strike="noStrike" cap="none" normalizeH="0" baseline="0" dirty="0" smtClean="0">
                <a:ln>
                  <a:noFill/>
                </a:ln>
                <a:solidFill>
                  <a:srgbClr val="1155CC"/>
                </a:solidFill>
                <a:effectLst/>
                <a:latin typeface="Calibri" pitchFamily="34" charset="0"/>
                <a:ea typeface="Arial" pitchFamily="34" charset="0"/>
                <a:cs typeface="Arial" pitchFamily="34" charset="0"/>
                <a:hlinkClick r:id="rId2"/>
              </a:rPr>
              <a:t>UDP</a:t>
            </a:r>
            <a:r>
              <a:rPr kumimoji="0" lang="ru-RU" sz="20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Клиенты </a:t>
            </a:r>
            <a:r>
              <a:rPr kumimoji="0" lang="ru-RU" sz="2000" b="0" i="0" u="none" strike="noStrike" cap="none" normalizeH="0" baseline="0" dirty="0" err="1" smtClean="0">
                <a:ln>
                  <a:noFill/>
                </a:ln>
                <a:solidFill>
                  <a:schemeClr val="tx1"/>
                </a:solidFill>
                <a:effectLst/>
                <a:latin typeface="Calibri" pitchFamily="34" charset="0"/>
                <a:ea typeface="Arial" pitchFamily="34" charset="0"/>
                <a:cs typeface="Arial" pitchFamily="34" charset="0"/>
              </a:rPr>
              <a:t>BitTorrent</a:t>
            </a:r>
            <a:r>
              <a:rPr kumimoji="0" lang="ru-RU" sz="20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«слушают» тот же номер порта UDP, который они используют для входящих</a:t>
            </a:r>
            <a:r>
              <a:rPr kumimoji="0" lang="ru-RU" sz="2000" b="0" i="0" u="none" strike="noStrike" cap="none" normalizeH="0" baseline="0" dirty="0" smtClean="0">
                <a:ln>
                  <a:noFill/>
                </a:ln>
                <a:solidFill>
                  <a:schemeClr val="tx1"/>
                </a:solidFill>
                <a:effectLst/>
                <a:latin typeface="Calibri" pitchFamily="34" charset="0"/>
                <a:ea typeface="Arial" pitchFamily="34" charset="0"/>
                <a:cs typeface="Arial" pitchFamily="34" charset="0"/>
                <a:hlinkClick r:id="rId3"/>
              </a:rPr>
              <a:t> </a:t>
            </a:r>
            <a:r>
              <a:rPr kumimoji="0" lang="ru-RU" sz="2000" b="0" i="0" u="none" strike="noStrike" cap="none" normalizeH="0" baseline="0" dirty="0" smtClean="0">
                <a:ln>
                  <a:noFill/>
                </a:ln>
                <a:solidFill>
                  <a:srgbClr val="1155CC"/>
                </a:solidFill>
                <a:effectLst/>
                <a:latin typeface="Calibri" pitchFamily="34" charset="0"/>
                <a:ea typeface="Arial" pitchFamily="34" charset="0"/>
                <a:cs typeface="Arial" pitchFamily="34" charset="0"/>
                <a:hlinkClick r:id="rId3"/>
              </a:rPr>
              <a:t>TCP</a:t>
            </a:r>
            <a:r>
              <a:rPr kumimoji="0" lang="ru-RU" sz="2000" b="0" i="0" u="none" strike="noStrike" cap="none" normalizeH="0" baseline="0" dirty="0" smtClean="0">
                <a:ln>
                  <a:noFill/>
                </a:ln>
                <a:solidFill>
                  <a:schemeClr val="tx1"/>
                </a:solidFill>
                <a:effectLst/>
                <a:latin typeface="Calibri" pitchFamily="34" charset="0"/>
                <a:ea typeface="Arial" pitchFamily="34" charset="0"/>
                <a:cs typeface="Arial" pitchFamily="34" charset="0"/>
              </a:rPr>
              <a:t>-соединений. </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Calibri" pitchFamily="34" charset="0"/>
                <a:ea typeface="Arial" pitchFamily="34" charset="0"/>
                <a:cs typeface="Arial" pitchFamily="34" charset="0"/>
              </a:rPr>
              <a:t>Каждый подключённый клиент является в сети DHT отдельным узлом. У него есть свой уникальный ID (идентификатор), случайно выбираемый из того же 160-битного пространства, что и </a:t>
            </a:r>
            <a:r>
              <a:rPr kumimoji="0" lang="ru-RU" sz="2000" b="0" i="0" u="none" strike="noStrike" cap="none" normalizeH="0" baseline="0" dirty="0" err="1" smtClean="0">
                <a:ln>
                  <a:noFill/>
                </a:ln>
                <a:solidFill>
                  <a:schemeClr val="tx1"/>
                </a:solidFill>
                <a:effectLst/>
                <a:latin typeface="Calibri" pitchFamily="34" charset="0"/>
                <a:ea typeface="Arial" pitchFamily="34" charset="0"/>
                <a:cs typeface="Arial" pitchFamily="34" charset="0"/>
              </a:rPr>
              <a:t>infohash’и</a:t>
            </a:r>
            <a:r>
              <a:rPr kumimoji="0" lang="ru-RU" sz="20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a:t>
            </a:r>
            <a:r>
              <a:rPr kumimoji="0" lang="ru-RU" sz="2000" b="0" i="0" u="none" strike="noStrike" cap="none" normalizeH="0" baseline="0" dirty="0" err="1" smtClean="0">
                <a:ln>
                  <a:noFill/>
                </a:ln>
                <a:solidFill>
                  <a:schemeClr val="tx1"/>
                </a:solidFill>
                <a:effectLst/>
                <a:latin typeface="Calibri" pitchFamily="34" charset="0"/>
                <a:ea typeface="Arial" pitchFamily="34" charset="0"/>
                <a:cs typeface="Arial" pitchFamily="34" charset="0"/>
              </a:rPr>
              <a:t>торрентов</a:t>
            </a:r>
            <a:r>
              <a:rPr kumimoji="0" lang="ru-RU" sz="2000" b="0" i="0" u="none" strike="noStrike" cap="none" normalizeH="0" baseline="0" dirty="0" smtClean="0">
                <a:ln>
                  <a:noFill/>
                </a:ln>
                <a:solidFill>
                  <a:schemeClr val="tx1"/>
                </a:solidFill>
                <a:effectLst/>
                <a:latin typeface="Calibri" pitchFamily="34" charset="0"/>
                <a:ea typeface="Arial" pitchFamily="34" charset="0"/>
                <a:cs typeface="Arial" pitchFamily="34" charset="0"/>
              </a:rPr>
              <a:t>.</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Calibri" pitchFamily="34" charset="0"/>
                <a:ea typeface="Arial" pitchFamily="34" charset="0"/>
                <a:cs typeface="Arial" pitchFamily="34" charset="0"/>
              </a:rPr>
              <a:t>Каждый узел хранит таблицу маршрутизации, содержащую контактную информацию о многих «ближайших» к нему узлах, и о нескольких более далёких. </a:t>
            </a:r>
          </a:p>
          <a:p>
            <a:pPr algn="just"/>
            <a:r>
              <a:rPr lang="ru-RU" sz="2000" dirty="0" smtClean="0"/>
              <a:t>Когда узел хочет найти пиров для раздачи, он сравнивает </a:t>
            </a:r>
            <a:r>
              <a:rPr lang="ru-RU" sz="2000" dirty="0" err="1" smtClean="0"/>
              <a:t>infohash</a:t>
            </a:r>
            <a:r>
              <a:rPr lang="ru-RU" sz="2000" dirty="0" smtClean="0"/>
              <a:t> этой раздачи с ID известных ему узлов, и затем посылает запрос тому узлу, чей ID наиболее похож на этот </a:t>
            </a:r>
            <a:r>
              <a:rPr lang="ru-RU" sz="2000" dirty="0" err="1" smtClean="0"/>
              <a:t>infohash</a:t>
            </a:r>
            <a:r>
              <a:rPr lang="ru-RU" sz="2000" dirty="0" smtClean="0"/>
              <a:t>. Тот узел возвращает ему адрес узла, чей ID ещё ближе к </a:t>
            </a:r>
            <a:r>
              <a:rPr lang="ru-RU" sz="2000" dirty="0" err="1" smtClean="0"/>
              <a:t>infohash</a:t>
            </a:r>
            <a:r>
              <a:rPr lang="ru-RU" sz="2000" dirty="0" smtClean="0"/>
              <a:t> </a:t>
            </a:r>
            <a:r>
              <a:rPr lang="ru-RU" sz="2000" dirty="0" err="1" smtClean="0"/>
              <a:t>торрента</a:t>
            </a:r>
            <a:r>
              <a:rPr lang="ru-RU" sz="2000" dirty="0" smtClean="0"/>
              <a:t>.</a:t>
            </a:r>
          </a:p>
          <a:p>
            <a:pPr algn="just"/>
            <a:r>
              <a:rPr lang="ru-RU" sz="2000" dirty="0" smtClean="0"/>
              <a:t>Тогда наш узел посылает запрос тому новому узлу, и получает от него адрес следующего узла, чей ID ещё более похож на </a:t>
            </a:r>
            <a:r>
              <a:rPr lang="ru-RU" sz="2000" dirty="0" err="1" smtClean="0"/>
              <a:t>infohash</a:t>
            </a:r>
            <a:r>
              <a:rPr lang="ru-RU" sz="2000" dirty="0" smtClean="0"/>
              <a:t> </a:t>
            </a:r>
            <a:r>
              <a:rPr lang="ru-RU" sz="2000" dirty="0" err="1" smtClean="0"/>
              <a:t>торрента</a:t>
            </a:r>
            <a:r>
              <a:rPr lang="ru-RU" sz="2000" dirty="0" smtClean="0"/>
              <a:t>.</a:t>
            </a:r>
          </a:p>
          <a:p>
            <a:pPr algn="just"/>
            <a:r>
              <a:rPr lang="ru-RU" sz="2000" dirty="0" smtClean="0"/>
              <a:t>Таким образом, запросы от клиентов, участвующих в раздаче </a:t>
            </a:r>
            <a:r>
              <a:rPr lang="ru-RU" sz="2000" dirty="0" err="1" smtClean="0"/>
              <a:t>торрента</a:t>
            </a:r>
            <a:r>
              <a:rPr lang="ru-RU" sz="2000" dirty="0" smtClean="0"/>
              <a:t> с определённым </a:t>
            </a:r>
            <a:r>
              <a:rPr lang="ru-RU" sz="2000" dirty="0" err="1" smtClean="0"/>
              <a:t>infohash</a:t>
            </a:r>
            <a:r>
              <a:rPr lang="ru-RU" sz="2000" dirty="0" smtClean="0"/>
              <a:t>, постепенно стекаются к узлам, чьи ID наиболее похожи на этот </a:t>
            </a:r>
            <a:r>
              <a:rPr lang="ru-RU" sz="2000" dirty="0" err="1" smtClean="0"/>
              <a:t>infohash</a:t>
            </a:r>
            <a:r>
              <a:rPr lang="ru-RU" sz="2000" dirty="0" smtClean="0"/>
              <a:t>. Эти узлы помнят предыдущие запросы, и всем следующим запрашивающим узлам вернут адреса предыдущих пиров с той же раздачи.</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9144000" cy="6617196"/>
          </a:xfrm>
          <a:prstGeom prst="rect">
            <a:avLst/>
          </a:prstGeom>
        </p:spPr>
        <p:txBody>
          <a:bodyPr wrap="square">
            <a:spAutoFit/>
          </a:bodyPr>
          <a:lstStyle/>
          <a:p>
            <a:pPr algn="just"/>
            <a:r>
              <a:rPr lang="ru-RU" sz="2400" b="1" dirty="0" err="1" smtClean="0"/>
              <a:t>Kademlia</a:t>
            </a:r>
            <a:r>
              <a:rPr lang="ru-RU" sz="2400" dirty="0" smtClean="0"/>
              <a:t> — </a:t>
            </a:r>
            <a:r>
              <a:rPr lang="ru-RU" sz="2000" dirty="0" smtClean="0"/>
              <a:t>это реализация </a:t>
            </a:r>
            <a:r>
              <a:rPr lang="ru-RU" sz="2000" dirty="0" smtClean="0">
                <a:hlinkClick r:id="rId2" tooltip="Распределённая хеш-таблица"/>
              </a:rPr>
              <a:t>распределённой хеш-таблицы</a:t>
            </a:r>
            <a:r>
              <a:rPr lang="ru-RU" sz="2000" dirty="0" smtClean="0"/>
              <a:t> для </a:t>
            </a:r>
            <a:r>
              <a:rPr lang="ru-RU" sz="2000" dirty="0" err="1" smtClean="0"/>
              <a:t>одноранговых</a:t>
            </a:r>
            <a:r>
              <a:rPr lang="ru-RU" sz="2000" dirty="0" smtClean="0"/>
              <a:t> компьютерных </a:t>
            </a:r>
            <a:r>
              <a:rPr lang="ru-RU" sz="2000" dirty="0" smtClean="0"/>
              <a:t>сетей. </a:t>
            </a:r>
            <a:r>
              <a:rPr lang="ru-RU" sz="2000" dirty="0" smtClean="0"/>
              <a:t>Протокол </a:t>
            </a:r>
            <a:r>
              <a:rPr lang="ru-RU" sz="2000" dirty="0" err="1" smtClean="0"/>
              <a:t>Kademlia</a:t>
            </a:r>
            <a:r>
              <a:rPr lang="ru-RU" sz="2000" dirty="0" smtClean="0"/>
              <a:t> определяет структуру сети, регулирующей связь между узлами, и способ обмена информацией в ней. Узлы сети, работающей по протоколу </a:t>
            </a:r>
            <a:r>
              <a:rPr lang="ru-RU" sz="2000" dirty="0" err="1" smtClean="0"/>
              <a:t>Kademlia</a:t>
            </a:r>
            <a:r>
              <a:rPr lang="ru-RU" sz="2000" dirty="0" smtClean="0"/>
              <a:t>, общаются между собой по протоколу транспортного уровня </a:t>
            </a:r>
            <a:r>
              <a:rPr lang="ru-RU" sz="2000" dirty="0" smtClean="0">
                <a:hlinkClick r:id="rId3" tooltip="UDP"/>
              </a:rPr>
              <a:t>UDP</a:t>
            </a:r>
            <a:r>
              <a:rPr lang="ru-RU" sz="2000" dirty="0" smtClean="0"/>
              <a:t>. Узлы </a:t>
            </a:r>
            <a:r>
              <a:rPr lang="ru-RU" sz="2000" dirty="0" err="1" smtClean="0"/>
              <a:t>Kademlia</a:t>
            </a:r>
            <a:r>
              <a:rPr lang="ru-RU" sz="2000" dirty="0" smtClean="0"/>
              <a:t> хранят данные посредством </a:t>
            </a:r>
            <a:r>
              <a:rPr lang="ru-RU" sz="2000" dirty="0" smtClean="0">
                <a:hlinkClick r:id="rId2" tooltip="Распределённая хеш-таблица"/>
              </a:rPr>
              <a:t>распределённых хеш-таблиц</a:t>
            </a:r>
            <a:r>
              <a:rPr lang="ru-RU" sz="2000" dirty="0" smtClean="0"/>
              <a:t> (DHT). В итоге над существующей </a:t>
            </a:r>
            <a:r>
              <a:rPr lang="ru-RU" sz="2000" dirty="0" smtClean="0">
                <a:hlinkClick r:id="rId4" tooltip="LAN"/>
              </a:rPr>
              <a:t>LAN</a:t>
            </a:r>
            <a:r>
              <a:rPr lang="ru-RU" sz="2000" dirty="0" smtClean="0"/>
              <a:t>/</a:t>
            </a:r>
            <a:r>
              <a:rPr lang="ru-RU" sz="2000" dirty="0" smtClean="0">
                <a:hlinkClick r:id="rId5" tooltip="WAN"/>
              </a:rPr>
              <a:t>WAN</a:t>
            </a:r>
            <a:r>
              <a:rPr lang="ru-RU" sz="2000" dirty="0" smtClean="0"/>
              <a:t> (как </a:t>
            </a:r>
            <a:r>
              <a:rPr lang="ru-RU" sz="2000" dirty="0" smtClean="0">
                <a:hlinkClick r:id="rId6" tooltip="Интернет"/>
              </a:rPr>
              <a:t>интернет</a:t>
            </a:r>
            <a:r>
              <a:rPr lang="ru-RU" sz="2000" dirty="0" smtClean="0"/>
              <a:t>) создаётся новая виртуальная или </a:t>
            </a:r>
            <a:r>
              <a:rPr lang="ru-RU" sz="2000" dirty="0" smtClean="0">
                <a:hlinkClick r:id="rId7" tooltip="Оверлейная сеть"/>
              </a:rPr>
              <a:t>оверлейная сеть</a:t>
            </a:r>
            <a:r>
              <a:rPr lang="ru-RU" sz="2000" dirty="0" smtClean="0"/>
              <a:t>, в которой каждый узел обозначается специальным номером («</a:t>
            </a:r>
            <a:r>
              <a:rPr lang="ru-RU" sz="2000" dirty="0" err="1" smtClean="0"/>
              <a:t>Node</a:t>
            </a:r>
            <a:r>
              <a:rPr lang="ru-RU" sz="2000" dirty="0" smtClean="0"/>
              <a:t> ID»). Этот номер также выполняет и другие функции</a:t>
            </a:r>
            <a:r>
              <a:rPr lang="ru-RU" sz="2000" dirty="0" smtClean="0"/>
              <a:t>.</a:t>
            </a:r>
          </a:p>
          <a:p>
            <a:pPr algn="just"/>
            <a:endParaRPr lang="ru-RU" sz="2000" dirty="0" smtClean="0"/>
          </a:p>
          <a:p>
            <a:pPr algn="just"/>
            <a:r>
              <a:rPr lang="ru-RU" sz="2000" b="1" dirty="0" smtClean="0"/>
              <a:t>Недостатки</a:t>
            </a:r>
          </a:p>
          <a:p>
            <a:pPr lvl="0" algn="just"/>
            <a:r>
              <a:rPr lang="ru-RU" sz="2000" dirty="0" smtClean="0"/>
              <a:t>Существует несколько несовместимых между собой протоколов, которые обслуживают различные сети.</a:t>
            </a:r>
          </a:p>
          <a:p>
            <a:pPr lvl="0" algn="just"/>
            <a:r>
              <a:rPr lang="ru-RU" sz="2000" dirty="0" smtClean="0"/>
              <a:t>Работа клиента, как DHT-узла, создает большую нагрузку на</a:t>
            </a:r>
            <a:r>
              <a:rPr lang="ru-RU" sz="2000" dirty="0" smtClean="0">
                <a:hlinkClick r:id="rId8"/>
              </a:rPr>
              <a:t> </a:t>
            </a:r>
            <a:r>
              <a:rPr lang="ru-RU" sz="2000" dirty="0" err="1" smtClean="0">
                <a:hlinkClick r:id="rId8"/>
              </a:rPr>
              <a:t>маршрутизатор</a:t>
            </a:r>
            <a:r>
              <a:rPr lang="ru-RU" sz="2000" dirty="0" smtClean="0"/>
              <a:t> (роутер).</a:t>
            </a:r>
          </a:p>
          <a:p>
            <a:pPr lvl="0" algn="just"/>
            <a:r>
              <a:rPr lang="ru-RU" sz="2000" dirty="0" err="1" smtClean="0"/>
              <a:t>Хеши</a:t>
            </a:r>
            <a:r>
              <a:rPr lang="ru-RU" sz="2000" dirty="0" smtClean="0"/>
              <a:t> публикуются открыто, что позволяет интерактивно отслеживать раздачи (чем и пользуются правообладатели).</a:t>
            </a:r>
            <a:r>
              <a:rPr lang="ru-RU" sz="2000" baseline="30000" dirty="0" smtClean="0">
                <a:hlinkClick r:id="rId2"/>
              </a:rPr>
              <a:t>[1]</a:t>
            </a:r>
            <a:r>
              <a:rPr lang="ru-RU" sz="2000" baseline="30000" dirty="0" smtClean="0">
                <a:hlinkClick r:id="rId2"/>
              </a:rPr>
              <a:t>[2]</a:t>
            </a:r>
            <a:r>
              <a:rPr lang="ru-RU" sz="2000" baseline="30000" dirty="0" smtClean="0">
                <a:hlinkClick r:id="rId2"/>
              </a:rPr>
              <a:t>[3]</a:t>
            </a:r>
            <a:endParaRPr lang="ru-RU" sz="2000" dirty="0" smtClean="0"/>
          </a:p>
          <a:p>
            <a:pPr algn="just"/>
            <a:r>
              <a:rPr lang="ru-RU" sz="2000" dirty="0" smtClean="0"/>
              <a:t>В имеющейся реализации DHT создает сильный паразитный трафик на компьютер клиента, поскольку сообщения DHT </a:t>
            </a:r>
            <a:r>
              <a:rPr lang="ru-RU" sz="2000" dirty="0" smtClean="0"/>
              <a:t>продолжают </a:t>
            </a:r>
            <a:r>
              <a:rPr lang="ru-RU" sz="2000" dirty="0" smtClean="0"/>
              <a:t>присылаться клиенту даже в том случае, если компьютер клиента больше не принимает такой трафик (когда программа выключена).</a:t>
            </a:r>
            <a:endParaRPr lang="ru-RU" sz="20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1070</TotalTime>
  <Words>2153</Words>
  <Application>Microsoft Office PowerPoint</Application>
  <PresentationFormat>Экран (4:3)</PresentationFormat>
  <Paragraphs>131</Paragraphs>
  <Slides>18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Тема Office</vt:lpstr>
      <vt:lpstr>P2p сети </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tor</dc:title>
  <dc:creator>Artem Antonov</dc:creator>
  <cp:lastModifiedBy>Artem Antonov</cp:lastModifiedBy>
  <cp:revision>44</cp:revision>
  <dcterms:created xsi:type="dcterms:W3CDTF">2020-11-23T21:03:27Z</dcterms:created>
  <dcterms:modified xsi:type="dcterms:W3CDTF">2020-11-25T11:42:50Z</dcterms:modified>
</cp:coreProperties>
</file>