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7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F6AE-27C2-4635-85B9-7152E93F68F9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0CB9-31EA-405F-9E8D-F3501B771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F6AE-27C2-4635-85B9-7152E93F68F9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0CB9-31EA-405F-9E8D-F3501B771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F6AE-27C2-4635-85B9-7152E93F68F9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0CB9-31EA-405F-9E8D-F3501B771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F6AE-27C2-4635-85B9-7152E93F68F9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0CB9-31EA-405F-9E8D-F3501B771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F6AE-27C2-4635-85B9-7152E93F68F9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0CB9-31EA-405F-9E8D-F3501B771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F6AE-27C2-4635-85B9-7152E93F68F9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0CB9-31EA-405F-9E8D-F3501B771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F6AE-27C2-4635-85B9-7152E93F68F9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0CB9-31EA-405F-9E8D-F3501B771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F6AE-27C2-4635-85B9-7152E93F68F9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0CB9-31EA-405F-9E8D-F3501B771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F6AE-27C2-4635-85B9-7152E93F68F9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0CB9-31EA-405F-9E8D-F3501B771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F6AE-27C2-4635-85B9-7152E93F68F9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0CB9-31EA-405F-9E8D-F3501B771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F6AE-27C2-4635-85B9-7152E93F68F9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0CB9-31EA-405F-9E8D-F3501B771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DF6AE-27C2-4635-85B9-7152E93F68F9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00CB9-31EA-405F-9E8D-F3501B771BC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6%D0%B5%D0%BD%D1%82%D1%80%D0%B0%D0%BB%D0%B8%D0%B7%D0%B0%D1%86%D0%B8%D1%8F" TargetMode="External"/><Relationship Id="rId2" Type="http://schemas.openxmlformats.org/officeDocument/2006/relationships/hyperlink" Target="https://ru.wikipedia.org/wiki/%D0%A1%D0%B5%D1%80%D0%B2%D0%B5%D1%80_(%D0%B0%D0%BF%D0%BF%D0%B0%D1%80%D0%B0%D1%82%D0%BD%D0%BE%D0%B5_%D0%BE%D0%B1%D0%B5%D1%81%D0%BF%D0%B5%D1%87%D0%B5%D0%BD%D0%B8%D0%B5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0%D0%BD%D0%BE%D0%BD%D0%B8%D0%BC%D0%BD%D1%8B%D0%B5_%D1%81%D0%B5%D1%82%D0%B8" TargetMode="External"/><Relationship Id="rId5" Type="http://schemas.openxmlformats.org/officeDocument/2006/relationships/hyperlink" Target="https://ru.wikipedia.org/wiki/%D0%A1%D0%B8%D0%BD%D1%85%D1%80%D0%BE%D0%BD%D0%B8%D0%B7%D0%B0%D1%86%D0%B8%D1%8F_(%D0%B8%D0%BD%D1%84%D0%BE%D1%80%D0%BC%D0%B0%D1%82%D0%B8%D0%BA%D0%B0)" TargetMode="External"/><Relationship Id="rId4" Type="http://schemas.openxmlformats.org/officeDocument/2006/relationships/hyperlink" Target="https://ru.wikipedia.org/wiki/%D0%94%D0%B5%D1%86%D0%B5%D0%BD%D1%82%D1%80%D0%B0%D0%BB%D0%B8%D0%B7%D0%B0%D1%86%D0%B8%D1%8F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C%D0%B0%D1%81%D1%81%D0%B0%D1%87%D1%83%D1%81%D0%B5%D1%82%D1%81%D0%BA%D0%B8%D0%B9_%D1%82%D0%B5%D1%85%D0%BD%D0%BE%D0%BB%D0%BE%D0%B3%D0%B8%D1%87%D0%B5%D1%81%D0%BA%D0%B8%D0%B9_%D0%B8%D0%BD%D1%81%D1%82%D0%B8%D1%82%D1%83%D1%82" TargetMode="External"/><Relationship Id="rId13" Type="http://schemas.openxmlformats.org/officeDocument/2006/relationships/hyperlink" Target="https://ru.wikipedia.org/wiki/%D0%A1%D0%B5%D1%80%D0%B2%D0%B5%D1%80_%D0%BA%D0%B0%D1%82%D0%B0%D0%BB%D0%BE%D0%B3%D0%BE%D0%B2" TargetMode="External"/><Relationship Id="rId18" Type="http://schemas.openxmlformats.org/officeDocument/2006/relationships/hyperlink" Target="https://ru.wikipedia.org/wiki/%D0%A6%D0%B5%D0%BD%D1%82%D1%80%D0%B0%D0%BB%D0%B8%D0%B7%D0%B0%D1%86%D0%B8%D1%8F" TargetMode="External"/><Relationship Id="rId3" Type="http://schemas.openxmlformats.org/officeDocument/2006/relationships/hyperlink" Target="https://ru.wikipedia.org/wiki/%D0%9B%D1%83%D0%BA%D0%BE%D0%B2%D0%B0%D1%8F_%D0%BC%D0%B0%D1%80%D1%88%D1%80%D1%83%D1%82%D0%B8%D0%B7%D0%B0%D1%86%D0%B8%D1%8F" TargetMode="External"/><Relationship Id="rId21" Type="http://schemas.openxmlformats.org/officeDocument/2006/relationships/hyperlink" Target="https://ru.wikipedia.org/wiki/%D0%9A%D0%BB%D0%B8%D0%B5%D0%BD%D1%82_(%D0%B8%D0%BD%D1%84%D0%BE%D1%80%D0%BC%D0%B0%D1%82%D0%B8%D0%BA%D0%B0)" TargetMode="External"/><Relationship Id="rId7" Type="http://schemas.openxmlformats.org/officeDocument/2006/relationships/hyperlink" Target="https://ru.wikipedia.org/wiki/%D0%A1%D0%B8_(%D1%8F%D0%B7%D1%8B%D0%BA_%D0%BF%D1%80%D0%BE%D0%B3%D1%80%D0%B0%D0%BC%D0%BC%D0%B8%D1%80%D0%BE%D0%B2%D0%B0%D0%BD%D0%B8%D1%8F)" TargetMode="External"/><Relationship Id="rId12" Type="http://schemas.openxmlformats.org/officeDocument/2006/relationships/hyperlink" Target="https://ru.wikipedia.org/wiki/%D0%94%D0%B5%D1%86%D0%B5%D0%BD%D1%82%D1%80%D0%B0%D0%BB%D0%B8%D0%B7%D0%B0%D1%86%D0%B8%D1%8F" TargetMode="External"/><Relationship Id="rId17" Type="http://schemas.openxmlformats.org/officeDocument/2006/relationships/hyperlink" Target="https://ru.wikipedia.org/wiki/%D0%A1%D0%B5%D1%80%D0%B2%D0%B5%D1%80_(%D0%B0%D0%BF%D0%BF%D0%B0%D1%80%D0%B0%D1%82%D0%BD%D0%BE%D0%B5_%D0%BE%D0%B1%D0%B5%D1%81%D0%BF%D0%B5%D1%87%D0%B5%D0%BD%D0%B8%D0%B5)" TargetMode="External"/><Relationship Id="rId25" Type="http://schemas.openxmlformats.org/officeDocument/2006/relationships/hyperlink" Target="https://ru.wikipedia.org/wiki/%D0%9A%D0%BE%D0%BD%D1%84%D0%B8%D0%B4%D0%B5%D0%BD%D1%86%D0%B8%D0%B0%D0%BB%D1%8C%D0%BD%D0%BE%D1%81%D1%82%D1%8C" TargetMode="External"/><Relationship Id="rId2" Type="http://schemas.openxmlformats.org/officeDocument/2006/relationships/hyperlink" Target="https://ru.wikipedia.org/wiki/%D0%A1%D0%B2%D0%BE%D0%B1%D0%BE%D0%B4%D0%BD%D0%BE%D0%B5_%D0%B8_%D0%BE%D1%82%D0%BA%D1%80%D1%8B%D1%82%D0%BE%D0%B5_%D0%BF%D1%80%D0%BE%D0%B3%D1%80%D0%B0%D0%BC%D0%BC%D0%BD%D0%BE%D0%B5_%D0%BE%D0%B1%D0%B5%D1%81%D0%BF%D0%B5%D1%87%D0%B5%D0%BD%D0%B8%D0%B5" TargetMode="External"/><Relationship Id="rId16" Type="http://schemas.openxmlformats.org/officeDocument/2006/relationships/hyperlink" Target="https://ru.wikipedia.org/wiki/%D0%9E%D1%82%D0%BA%D1%80%D1%8B%D1%82%D1%8B%D0%B9_%D0%BA%D0%BB%D1%8E%D1%87" TargetMode="External"/><Relationship Id="rId20" Type="http://schemas.openxmlformats.org/officeDocument/2006/relationships/hyperlink" Target="https://ru.wikipedia.org/wiki/%D0%98%D0%BD%D1%82%D0%B5%D1%80%D0%BD%D0%B5%D1%82-%D1%88%D0%BB%D1%8E%D0%B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0%D0%BD%D0%BE%D0%BD%D0%B8%D0%BC%D0%BD%D1%8B%D0%B5_%D1%81%D0%B5%D1%82%D0%B8" TargetMode="External"/><Relationship Id="rId11" Type="http://schemas.openxmlformats.org/officeDocument/2006/relationships/hyperlink" Target="https://ru.wikipedia.org/wiki/Electronic_Frontier_Foundation" TargetMode="External"/><Relationship Id="rId24" Type="http://schemas.openxmlformats.org/officeDocument/2006/relationships/hyperlink" Target="https://ru.wikipedia.org/wiki/%D0%9A%D0%BE%D0%BC%D0%BF%D1%80%D0%BE%D0%BC%D0%B5%D1%82%D0%B0%D1%86%D0%B8%D1%8F_(%D0%BA%D1%80%D0%B8%D0%BF%D1%82%D0%BE%D0%B3%D1%80%D0%B0%D1%84%D0%B8%D1%8F)" TargetMode="External"/><Relationship Id="rId5" Type="http://schemas.openxmlformats.org/officeDocument/2006/relationships/hyperlink" Target="https://ru.wikipedia.org/wiki/%D0%A1%D0%B5%D1%82%D0%B5%D0%B2%D0%BE%D0%B5_%D1%81%D0%BE%D0%B5%D0%B4%D0%B8%D0%BD%D0%B5%D0%BD%D0%B8%D0%B5" TargetMode="External"/><Relationship Id="rId15" Type="http://schemas.openxmlformats.org/officeDocument/2006/relationships/hyperlink" Target="https://ru.wikipedia.org/wiki/Tor" TargetMode="External"/><Relationship Id="rId23" Type="http://schemas.openxmlformats.org/officeDocument/2006/relationships/hyperlink" Target="https://ru.wikipedia.org/wiki/%D0%90%D0%BD%D0%BE%D0%BD%D0%B8%D0%BC" TargetMode="External"/><Relationship Id="rId10" Type="http://schemas.openxmlformats.org/officeDocument/2006/relationships/hyperlink" Target="https://en.wikipedia.org/wiki/Office_of_Naval_Research" TargetMode="External"/><Relationship Id="rId19" Type="http://schemas.openxmlformats.org/officeDocument/2006/relationships/hyperlink" Target="https://ru.wikipedia.org/wiki/%D0%A1%D0%A8%D0%90" TargetMode="External"/><Relationship Id="rId4" Type="http://schemas.openxmlformats.org/officeDocument/2006/relationships/hyperlink" Target="https://ru.wikipedia.org/wiki/%D0%9F%D1%80%D0%BE%D0%BA%D1%81%D0%B8-%D1%81%D0%B5%D1%80%D0%B2%D0%B5%D1%80" TargetMode="External"/><Relationship Id="rId9" Type="http://schemas.openxmlformats.org/officeDocument/2006/relationships/hyperlink" Target="https://ru.wikipedia.org/wiki/DARPA" TargetMode="External"/><Relationship Id="rId14" Type="http://schemas.openxmlformats.org/officeDocument/2006/relationships/hyperlink" Target="https://ru.wikipedia.org/wiki/%D0%A3%D0%B7%D0%B5%D0%BB_%D1%81%D0%B5%D1%82%D0%B8" TargetMode="External"/><Relationship Id="rId22" Type="http://schemas.openxmlformats.org/officeDocument/2006/relationships/hyperlink" Target="https://ru.wikipedia.org/wiki/%D0%9A%D0%B0%D0%BD%D0%B0%D0%BB_%D1%81%D0%B2%D1%8F%D0%B7%D0%B8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Email" TargetMode="External"/><Relationship Id="rId13" Type="http://schemas.openxmlformats.org/officeDocument/2006/relationships/hyperlink" Target="https://ru.wikipedia.org/wiki/%D0%9F%D1%81%D0%B5%D0%B2%D0%B4%D0%BE%D0%BD%D0%B8%D0%BC" TargetMode="External"/><Relationship Id="rId3" Type="http://schemas.openxmlformats.org/officeDocument/2006/relationships/hyperlink" Target="https://ru.wikipedia.org/wiki/HTTP" TargetMode="External"/><Relationship Id="rId7" Type="http://schemas.openxmlformats.org/officeDocument/2006/relationships/hyperlink" Target="https://ru.wikipedia.org/wiki/%D0%9A%D0%B0%D0%BB%D0%B8%D1%84%D0%BE%D1%80%D0%BD%D0%B8%D0%B9%D1%81%D0%BA%D0%B8%D0%B9_%D1%83%D0%BD%D0%B8%D0%B2%D0%B5%D1%80%D1%81%D0%B8%D1%82%D0%B5%D1%82_%D0%B2_%D0%91%D0%B5%D1%80%D0%BA%D0%BB%D0%B8" TargetMode="External"/><Relationship Id="rId12" Type="http://schemas.openxmlformats.org/officeDocument/2006/relationships/hyperlink" Target="https://ru.wikipedia.org/wiki/%D0%A8%D0%B8%D1%84%D1%80%D0%BE%D0%B2%D0%B0%D0%BD%D0%B8%D0%B5" TargetMode="External"/><Relationship Id="rId2" Type="http://schemas.openxmlformats.org/officeDocument/2006/relationships/hyperlink" Target="https://ru.wikipedia.org/wiki/%D0%90%D0%BD%D0%BE%D0%BD%D0%B8%D0%B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1%D0%B5%D1%80%D0%B2%D0%B5%D1%80_(%D0%B0%D0%BF%D0%BF%D0%B0%D1%80%D0%B0%D1%82%D0%BD%D0%BE%D0%B5_%D0%BE%D0%B1%D0%B5%D1%81%D0%BF%D0%B5%D1%87%D0%B5%D0%BD%D0%B8%D0%B5)" TargetMode="External"/><Relationship Id="rId11" Type="http://schemas.openxmlformats.org/officeDocument/2006/relationships/hyperlink" Target="https://ru.wikipedia.org/wiki/%D0%9A%D0%BB%D1%8E%D1%87_(%D0%BA%D1%80%D0%B8%D0%BF%D1%82%D0%BE%D0%B3%D1%80%D0%B0%D1%84%D0%B8%D1%8F)" TargetMode="External"/><Relationship Id="rId5" Type="http://schemas.openxmlformats.org/officeDocument/2006/relationships/hyperlink" Target="https://ru.wikipedia.org/wiki/SOCKS" TargetMode="External"/><Relationship Id="rId10" Type="http://schemas.openxmlformats.org/officeDocument/2006/relationships/hyperlink" Target="https://ru.wikipedia.org/wiki/Mixminion" TargetMode="External"/><Relationship Id="rId4" Type="http://schemas.openxmlformats.org/officeDocument/2006/relationships/hyperlink" Target="https://ru.wikipedia.org/wiki/%D0%9F%D1%80%D0%BE%D0%B3%D1%80%D0%B0%D0%BC%D0%BC%D0%BD%D0%BE%D0%B5_%D0%BE%D0%B1%D0%B5%D1%81%D0%BF%D0%B5%D1%87%D0%B5%D0%BD%D0%B8%D0%B5" TargetMode="External"/><Relationship Id="rId9" Type="http://schemas.openxmlformats.org/officeDocument/2006/relationships/hyperlink" Target="https://ru.wikipedia.org/wiki/%D0%9F%D1%80%D0%BE%D0%BA%D1%81%D0%B8-%D1%81%D0%B5%D1%80%D0%B2%D0%B5%D1%80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F%D0%B5%D1%80%D0%B5%D0%B4%D0%B0%D1%87%D0%B0_%D0%B4%D0%B0%D0%BD%D0%BD%D1%8B%D1%85" TargetMode="External"/><Relationship Id="rId3" Type="http://schemas.openxmlformats.org/officeDocument/2006/relationships/hyperlink" Target="https://ru.wikipedia.org/wiki/%D0%A0%D0%B0%D0%B2%D0%BD%D0%BE%D0%BC%D0%B5%D1%80%D0%BD%D0%BE%D0%B5_%D1%80%D0%B0%D1%81%D0%BF%D1%80%D0%B5%D0%B4%D0%B5%D0%BB%D0%B5%D0%BD%D0%B8%D0%B5" TargetMode="External"/><Relationship Id="rId7" Type="http://schemas.openxmlformats.org/officeDocument/2006/relationships/hyperlink" Target="https://ru.wikipedia.org/wiki/%D0%90%D0%BD%D0%BE%D0%BD%D0%B8%D0%BC" TargetMode="External"/><Relationship Id="rId2" Type="http://schemas.openxmlformats.org/officeDocument/2006/relationships/hyperlink" Target="https://ru.wikipedia.org/wiki/%D0%9A%D0%BE%D1%80%D1%80%D0%B5%D0%BB%D1%8F%D1%86%D0%B8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IP-%D0%BF%D0%B0%D0%BA%D0%B5%D1%82" TargetMode="External"/><Relationship Id="rId11" Type="http://schemas.openxmlformats.org/officeDocument/2006/relationships/hyperlink" Target="https://ru.wikipedia.org/wiki/%D0%A1%D0%B5%D1%82%D0%B5%D0%B2%D0%BE%D0%B9_%D1%82%D1%80%D0%B0%D1%84%D0%B8%D0%BA" TargetMode="External"/><Relationship Id="rId5" Type="http://schemas.openxmlformats.org/officeDocument/2006/relationships/hyperlink" Target="https://ru.wikipedia.org/wiki/%D0%90%D1%82%D0%B0%D0%BA%D0%B0_%D0%BF%D0%BE_%D0%B2%D1%80%D0%B5%D0%BC%D0%B5%D0%BD%D0%B8" TargetMode="External"/><Relationship Id="rId10" Type="http://schemas.openxmlformats.org/officeDocument/2006/relationships/hyperlink" Target="https://ru.wikipedia.org/wiki/%D0%A8%D0%B8%D1%84%D1%80%D0%BE%D0%B2%D0%B0%D0%BD%D0%B8%D0%B5" TargetMode="External"/><Relationship Id="rId4" Type="http://schemas.openxmlformats.org/officeDocument/2006/relationships/hyperlink" Target="https://ru.wikipedia.org/wiki/%D0%A5%D0%B0%D0%BA%D0%B5%D1%80%D1%81%D0%BA%D0%B0%D1%8F_%D0%B0%D1%82%D0%B0%D0%BA%D0%B0" TargetMode="External"/><Relationship Id="rId9" Type="http://schemas.openxmlformats.org/officeDocument/2006/relationships/hyperlink" Target="https://ru.wikipedia.org/wiki/%D0%92%D0%B5%D0%B1-%D1%81%D0%B0%D0%B9%D1%82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Timestamp" TargetMode="External"/><Relationship Id="rId13" Type="http://schemas.openxmlformats.org/officeDocument/2006/relationships/hyperlink" Target="https://ru.wikipedia.org/wiki/Adobe_Flash" TargetMode="External"/><Relationship Id="rId18" Type="http://schemas.openxmlformats.org/officeDocument/2006/relationships/hyperlink" Target="https://ru.wikipedia.org/wiki/MSN" TargetMode="External"/><Relationship Id="rId3" Type="http://schemas.openxmlformats.org/officeDocument/2006/relationships/hyperlink" Target="https://ru.wikipedia.org/wiki/%D0%A1%D0%B5%D1%82%D0%B5%D0%B2%D0%BE%D0%B9_%D1%82%D1%80%D0%B0%D1%84%D0%B8%D0%BA" TargetMode="External"/><Relationship Id="rId7" Type="http://schemas.openxmlformats.org/officeDocument/2006/relationships/hyperlink" Target="https://ru.wikipedia.org/wiki/TCP" TargetMode="External"/><Relationship Id="rId12" Type="http://schemas.openxmlformats.org/officeDocument/2006/relationships/hyperlink" Target="https://ru.wikipedia.org/wiki/Java-%D0%B0%D0%BF%D0%BF%D0%BB%D0%B5%D1%82" TargetMode="External"/><Relationship Id="rId17" Type="http://schemas.openxmlformats.org/officeDocument/2006/relationships/hyperlink" Target="https://ru.wikipedia.org/wiki/MRIM" TargetMode="External"/><Relationship Id="rId2" Type="http://schemas.openxmlformats.org/officeDocument/2006/relationships/hyperlink" Target="https://ru.wikipedia.org/wiki/%D0%90%D0%BD%D0%BE%D0%BD%D0%B8%D0%BC" TargetMode="External"/><Relationship Id="rId16" Type="http://schemas.openxmlformats.org/officeDocument/2006/relationships/hyperlink" Target="https://ru.wikipedia.org/wiki/OSCAR_(%D0%BF%D1%80%D0%BE%D1%82%D0%BE%D0%BA%D0%BE%D0%BB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5%D0%B0%D0%BA%D0%B5%D1%80%D1%81%D0%BA%D0%B0%D1%8F_%D0%B0%D1%82%D0%B0%D0%BA%D0%B0" TargetMode="External"/><Relationship Id="rId11" Type="http://schemas.openxmlformats.org/officeDocument/2006/relationships/hyperlink" Target="https://ru.wikipedia.org/wiki/%D0%91%D1%80%D0%B0%D1%83%D0%B7%D0%B5%D1%80" TargetMode="External"/><Relationship Id="rId5" Type="http://schemas.openxmlformats.org/officeDocument/2006/relationships/hyperlink" Target="https://ru.wikipedia.org/wiki/%D0%A1%D0%B5%D1%82%D0%B5%D0%B2%D0%BE%D0%B5_%D1%81%D0%BE%D0%B5%D0%B4%D0%B8%D0%BD%D0%B5%D0%BD%D0%B8%D0%B5" TargetMode="External"/><Relationship Id="rId15" Type="http://schemas.openxmlformats.org/officeDocument/2006/relationships/hyperlink" Target="https://ru.wikipedia.org/wiki/%D0%9F%D1%80%D0%BE%D1%82%D0%BE%D0%BA%D0%BE%D0%BB%D1%8B_%D0%BF%D0%B5%D1%80%D0%B5%D0%B4%D0%B0%D1%87%D0%B8_%D0%B4%D0%B0%D0%BD%D0%BD%D1%8B%D1%85" TargetMode="External"/><Relationship Id="rId10" Type="http://schemas.openxmlformats.org/officeDocument/2006/relationships/hyperlink" Target="https://ru.wikipedia.org/wiki/IP-%D0%B0%D0%B4%D1%80%D0%B5%D1%81" TargetMode="External"/><Relationship Id="rId4" Type="http://schemas.openxmlformats.org/officeDocument/2006/relationships/hyperlink" Target="https://ru.wikipedia.org/wiki/Tor" TargetMode="External"/><Relationship Id="rId9" Type="http://schemas.openxmlformats.org/officeDocument/2006/relationships/hyperlink" Target="https://ru.wikipedia.org/wiki/%D0%90%D0%BD%D0%B0%D0%BB%D0%B8%D0%B7%D0%B0%D1%82%D0%BE%D1%80_%D1%82%D1%80%D0%B0%D1%84%D0%B8%D0%BA%D0%B0" TargetMode="External"/><Relationship Id="rId14" Type="http://schemas.openxmlformats.org/officeDocument/2006/relationships/hyperlink" Target="https://ru.wikipedia.org/wiki/%D0%A3%D1%8F%D0%B7%D0%B2%D0%B8%D0%BC%D0%BE%D1%81%D1%82%D1%8C_(%D0%BA%D0%BE%D0%BC%D0%BF%D1%8C%D1%8E%D1%82%D0%B5%D1%80%D0%BD%D0%B0%D1%8F_%D0%B1%D0%B5%D0%B7%D0%BE%D0%BF%D0%B0%D1%81%D0%BD%D0%BE%D1%81%D1%82%D1%8C)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0%D0%BD%D0%BE%D0%BD%D0%B8%D0%BC%D0%BD%D1%8B%D0%B5_%D1%81%D0%B5%D1%82%D0%B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8%D0%B8%D1%84%D1%80%D0%BE%D0%B2%D0%B0%D0%BD%D0%B8%D0%B5" TargetMode="External"/><Relationship Id="rId3" Type="http://schemas.openxmlformats.org/officeDocument/2006/relationships/hyperlink" Target="https://ru.wikipedia.org/wiki/DHT" TargetMode="External"/><Relationship Id="rId7" Type="http://schemas.openxmlformats.org/officeDocument/2006/relationships/hyperlink" Target="https://ru.wikipedia.org/wiki/%D0%A2%D0%BE%D1%80%D1%80%D0%B5%D0%BD%D1%82-%D1%82%D1%80%D0%B5%D0%BA%D0%B5%D1%80" TargetMode="External"/><Relationship Id="rId2" Type="http://schemas.openxmlformats.org/officeDocument/2006/relationships/hyperlink" Target="https://ru.wikipedia.org/wiki/%D0%A0%D0%B0%D1%81%D0%BF%D1%80%D0%B5%D0%B4%D0%B5%D0%BB%D0%B5%D0%BD%D0%BD%D1%8B%D0%B5_%D0%B2%D1%8B%D1%87%D0%B8%D1%81%D0%BB%D0%B5%D0%BD%D0%B8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D%D0%BB%D0%B5%D0%BA%D1%82%D1%80%D0%BE%D0%BD%D0%BD%D0%B0%D1%8F_%D0%B1%D0%B8%D0%B1%D0%BB%D0%B8%D0%BE%D1%82%D0%B5%D0%BA%D0%B0" TargetMode="External"/><Relationship Id="rId5" Type="http://schemas.openxmlformats.org/officeDocument/2006/relationships/hyperlink" Target="https://ru.wikipedia.org/wiki/%D0%9A%D0%B0%D1%82%D0%B0%D0%BB%D0%BE%D0%B3_%D1%81%D0%B0%D0%B9%D1%82%D0%BE%D0%B2" TargetMode="External"/><Relationship Id="rId4" Type="http://schemas.openxmlformats.org/officeDocument/2006/relationships/hyperlink" Target="https://ru.wikipedia.org/wiki/Kademlia" TargetMode="External"/><Relationship Id="rId9" Type="http://schemas.openxmlformats.org/officeDocument/2006/relationships/hyperlink" Target="https://ru.wikipedia.org/wiki/%D0%9E%D0%B4%D0%BD%D0%BE%D1%80%D0%B0%D0%BD%D0%B3%D0%BE%D0%B2%D0%B0%D1%8F_%D1%81%D0%B5%D1%82%D1%8C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5%D0%B5%D1%88-%D1%81%D1%83%D0%BC%D0%BC%D0%B0" TargetMode="External"/><Relationship Id="rId7" Type="http://schemas.openxmlformats.org/officeDocument/2006/relationships/hyperlink" Target="https://ru.wikipedia.org/wiki/%D0%A0%D0%B5%D0%B3%D0%B8%D1%81%D1%82%D1%80%D0%B0%D1%82%D0%BE%D1%80_%D0%B4%D0%BE%D0%BC%D0%B5%D0%BD%D0%BD%D1%8B%D1%85_%D0%B8%D0%BC%D1%91%D0%BD" TargetMode="External"/><Relationship Id="rId2" Type="http://schemas.openxmlformats.org/officeDocument/2006/relationships/hyperlink" Target="https://ru.wikipedia.org/wiki/DNS-%D1%81%D0%B5%D1%80%D0%B2%D0%B5%D1%8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E%D0%B4%D0%BD%D0%BE%D1%80%D0%B0%D0%BD%D0%B3%D0%BE%D0%B2%D0%B0%D1%8F_%D1%81%D0%B5%D1%82%D1%8C" TargetMode="External"/><Relationship Id="rId5" Type="http://schemas.openxmlformats.org/officeDocument/2006/relationships/hyperlink" Target="https://ru.wikipedia.org/wiki/FIFO" TargetMode="External"/><Relationship Id="rId4" Type="http://schemas.openxmlformats.org/officeDocument/2006/relationships/hyperlink" Target="https://ru.wikipedia.org/wiki/%D0%9F%D0%BE%D0%B4%D0%B4%D0%BE%D0%BC%D0%B5%D0%B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2%D1%83%D0%BD%D0%BD%D0%B5%D0%BB%D0%B8%D1%80%D0%BE%D0%B2%D0%B0%D0%BD%D0%B8%D0%B5_(%D0%BA%D0%BE%D0%BC%D0%BF%D1%8C%D1%8E%D1%82%D0%B5%D1%80%D0%BD%D1%8B%D0%B5_%D1%81%D0%B5%D1%82%D0%B8)" TargetMode="External"/><Relationship Id="rId2" Type="http://schemas.openxmlformats.org/officeDocument/2006/relationships/hyperlink" Target="https://ru.wikipedia.org/wiki/%D0%A7%D0%B5%D1%81%D0%BD%D0%BE%D1%87%D0%BD%D0%B0%D1%8F_%D0%BC%D0%B0%D1%80%D1%88%D1%80%D1%83%D1%82%D0%B8%D0%B7%D0%B0%D1%86%D0%B8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A%D1%80%D0%B8%D0%BF%D1%82%D0%BE%D0%B3%D1%80%D0%B0%D1%84%D0%B8%D1%87%D0%B5%D1%81%D0%BA%D0%B8%D0%B9_%D0%BF%D1%80%D0%BE%D1%82%D0%BE%D0%BA%D0%BE%D0%BB" TargetMode="External"/><Relationship Id="rId5" Type="http://schemas.openxmlformats.org/officeDocument/2006/relationships/hyperlink" Target="https://ru.wikipedia.org/wiki/%D0%A2%D1%80%D0%B0%D0%BD%D1%81%D0%BF%D0%BE%D1%80%D1%82%D0%BD%D1%8B%D0%B9_%D1%83%D1%80%D0%BE%D0%B2%D0%B5%D0%BD%D1%8C" TargetMode="External"/><Relationship Id="rId4" Type="http://schemas.openxmlformats.org/officeDocument/2006/relationships/hyperlink" Target="https://ru.wikipedia.org/wiki/%D0%A8%D0%B8%D1%84%D1%80%D0%BE%D0%B2%D0%B0%D0%BD%D0%B8%D0%B5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F%D1%80%D0%BE%D1%82%D0%BE%D0%BA%D0%BE%D0%BB_%D0%BF%D0%B5%D1%80%D0%B5%D0%B4%D0%B0%D1%87%D0%B8_%D0%B4%D0%B0%D0%BD%D0%BD%D1%8B%D1%85" TargetMode="External"/><Relationship Id="rId13" Type="http://schemas.openxmlformats.org/officeDocument/2006/relationships/hyperlink" Target="https://ru.wikipedia.org/wiki/%D0%9F%D1%80%D0%BE%D0%B3%D1%80%D0%B0%D0%BC%D0%BC%D0%BD%D0%BE%D0%B5_%D0%BE%D0%B1%D0%B5%D1%81%D0%BF%D0%B5%D1%87%D0%B5%D0%BD%D0%B8%D0%B5" TargetMode="External"/><Relationship Id="rId3" Type="http://schemas.openxmlformats.org/officeDocument/2006/relationships/hyperlink" Target="https://ru.wikipedia.org/wiki/Freenet" TargetMode="External"/><Relationship Id="rId7" Type="http://schemas.openxmlformats.org/officeDocument/2006/relationships/hyperlink" Target="https://ru.wikipedia.org/w/index.php?title=%D0%9A%D0%BE%D0%BC%D0%BC%D1%83%D0%BD%D0%B8%D0%BA%D0%B0%D1%86%D0%B8%D0%BE%D0%BD%D0%BD%D0%B0%D1%8F_%D1%81%D1%80%D0%B5%D0%B4%D0%B0&amp;action=edit&amp;redlink=1" TargetMode="External"/><Relationship Id="rId12" Type="http://schemas.openxmlformats.org/officeDocument/2006/relationships/hyperlink" Target="https://ru.wikipedia.org/wiki/Telnet" TargetMode="External"/><Relationship Id="rId17" Type="http://schemas.openxmlformats.org/officeDocument/2006/relationships/hyperlink" Target="https://ru.wikipedia.org/w/index.php?title=I2Pd&amp;action=edit&amp;redlink=1" TargetMode="External"/><Relationship Id="rId2" Type="http://schemas.openxmlformats.org/officeDocument/2006/relationships/hyperlink" Target="https://en.wikipedia.org/wiki/Invisible_IRC_Project" TargetMode="External"/><Relationship Id="rId16" Type="http://schemas.openxmlformats.org/officeDocument/2006/relationships/hyperlink" Target="https://ru.wikipedia.org/wiki/DN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0%D0%B0%D1%81%D0%BF%D1%80%D0%B5%D0%B4%D0%B5%D0%BB%D1%91%D0%BD%D0%BD%D1%8B%D0%B5_%D0%B2%D1%8B%D1%87%D0%B8%D1%81%D0%BB%D0%B5%D0%BD%D0%B8%D1%8F" TargetMode="External"/><Relationship Id="rId11" Type="http://schemas.openxmlformats.org/officeDocument/2006/relationships/hyperlink" Target="https://ru.wikipedia.org/wiki/HTTP" TargetMode="External"/><Relationship Id="rId5" Type="http://schemas.openxmlformats.org/officeDocument/2006/relationships/hyperlink" Target="https://ru.wikipedia.org/wiki/%D0%9E%D0%B4%D0%BD%D0%BE%D1%80%D0%B0%D0%BD%D0%B3%D0%BE%D0%B2%D0%B0%D1%8F_%D1%81%D0%B5%D1%82%D1%8C" TargetMode="External"/><Relationship Id="rId15" Type="http://schemas.openxmlformats.org/officeDocument/2006/relationships/hyperlink" Target="https://ru.wikipedia.org/wiki/Squid" TargetMode="External"/><Relationship Id="rId10" Type="http://schemas.openxmlformats.org/officeDocument/2006/relationships/hyperlink" Target="https://ru.wikipedia.org/wiki/IRC" TargetMode="External"/><Relationship Id="rId4" Type="http://schemas.openxmlformats.org/officeDocument/2006/relationships/hyperlink" Target="https://ru.wikipedia.org/wiki/%D0%90%D0%BD%D0%BE%D0%BD%D0%B8%D0%BC%D0%BD%D1%8B%D0%B5_%D1%81%D0%B5%D1%82%D0%B8" TargetMode="External"/><Relationship Id="rId9" Type="http://schemas.openxmlformats.org/officeDocument/2006/relationships/hyperlink" Target="https://ru.wikipedia.org/wiki/%D0%AD%D0%BB%D0%B5%D0%BA%D1%82%D1%80%D0%BE%D0%BD%D0%BD%D0%B0%D1%8F_%D0%BF%D0%BE%D1%87%D1%82%D0%B0" TargetMode="External"/><Relationship Id="rId14" Type="http://schemas.openxmlformats.org/officeDocument/2006/relationships/hyperlink" Target="https://ru.wikipedia.org/wiki/%D0%91%D0%B0%D0%B7%D0%B0_%D0%B4%D0%B0%D0%BD%D0%BD%D1%8B%D1%85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E%D0%B4%D0%BD%D0%BE%D1%80%D0%B0%D0%BD%D0%B3%D0%BE%D0%B2%D0%B0%D1%8F_%D1%81%D0%B5%D1%82%D1%8C" TargetMode="External"/><Relationship Id="rId2" Type="http://schemas.openxmlformats.org/officeDocument/2006/relationships/hyperlink" Target="https://ru.wikipedia.org/wiki/%D0%A2%D1%83%D0%BD%D0%BD%D0%B5%D0%BB%D0%B8%D1%80%D0%BE%D0%B2%D0%B0%D0%BD%D0%B8%D0%B5_(%D0%BA%D0%BE%D0%BC%D0%BF%D1%8C%D1%8E%D1%82%D0%B5%D1%80%D0%BD%D1%8B%D0%B5_%D1%81%D0%B5%D1%82%D0%B8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Key_space_(cryptography)" TargetMode="External"/><Relationship Id="rId5" Type="http://schemas.openxmlformats.org/officeDocument/2006/relationships/hyperlink" Target="https://ru.wikipedia.org/w/index.php?title=%D0%9F%D1%80%D0%BE%D1%81%D1%82%D1%80%D0%B0%D0%BD%D1%81%D1%82%D0%B2%D0%BE_%D0%BA%D0%BB%D1%8E%D1%87%D0%B5%D0%B9_(%D0%BA%D1%80%D0%B8%D0%BF%D1%82%D0%BE%D0%B3%D1%80%D0%B0%D1%84%D0%B8%D1%8F)&amp;action=edit&amp;redlink=1" TargetMode="External"/><Relationship Id="rId4" Type="http://schemas.openxmlformats.org/officeDocument/2006/relationships/hyperlink" Target="https://ru.wikipedia.org/wiki/%D0%90%D1%82%D0%B0%D0%BA%D0%B0_%D0%A1%D0%B8%D0%B2%D0%B8%D0%BB%D0%BB%D1%8B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localhost:7658/" TargetMode="External"/><Relationship Id="rId13" Type="http://schemas.openxmlformats.org/officeDocument/2006/relationships/hyperlink" Target="https://ru.wikipedia.org/wiki/%D0%A2%D1%83%D0%BD%D0%BD%D0%B5%D0%BB%D0%B8%D1%80%D0%BE%D0%B2%D0%B0%D0%BD%D0%B8%D0%B5_(%D0%BA%D0%BE%D0%BC%D0%BF%D1%8C%D1%8E%D1%82%D0%B5%D1%80%D0%BD%D1%8B%D0%B5_%D1%81%D0%B5%D1%82%D0%B8)" TargetMode="External"/><Relationship Id="rId3" Type="http://schemas.openxmlformats.org/officeDocument/2006/relationships/hyperlink" Target="https://ru.wikipedia.org/wiki/%D0%9F%D0%BE%D1%87%D1%82%D0%BE%D0%B2%D1%8B%D0%B9_%D0%BA%D0%BB%D0%B8%D0%B5%D0%BD%D1%82" TargetMode="External"/><Relationship Id="rId7" Type="http://schemas.openxmlformats.org/officeDocument/2006/relationships/hyperlink" Target="https://ru.wikipedia.org/wiki/%D0%A2%D0%BE%D1%80%D1%80%D0%B5%D0%BD%D1%82-%D0%BA%D0%BB%D0%B8%D0%B5%D0%BD%D1%82" TargetMode="External"/><Relationship Id="rId12" Type="http://schemas.openxmlformats.org/officeDocument/2006/relationships/hyperlink" Target="https://ru.wikipedia.org/wiki/TCP/IP" TargetMode="External"/><Relationship Id="rId17" Type="http://schemas.openxmlformats.org/officeDocument/2006/relationships/hyperlink" Target="https://ru.wikipedia.org/wiki/Kad" TargetMode="External"/><Relationship Id="rId2" Type="http://schemas.openxmlformats.org/officeDocument/2006/relationships/hyperlink" Target="http://localhost:7657/susimail/susimail" TargetMode="External"/><Relationship Id="rId16" Type="http://schemas.openxmlformats.org/officeDocument/2006/relationships/hyperlink" Target="https://ru.wikipedia.org/wiki/IMul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localhost:7657/i2psnark" TargetMode="External"/><Relationship Id="rId11" Type="http://schemas.openxmlformats.org/officeDocument/2006/relationships/hyperlink" Target="http://localhost:7657/i2ptunnel/index.jsp" TargetMode="External"/><Relationship Id="rId5" Type="http://schemas.openxmlformats.org/officeDocument/2006/relationships/hyperlink" Target="https://ru.wikipedia.org/wiki/DNS-%D0%BA%D0%BB%D0%B8%D0%B5%D0%BD%D1%82" TargetMode="External"/><Relationship Id="rId15" Type="http://schemas.openxmlformats.org/officeDocument/2006/relationships/hyperlink" Target="https://ru.wikipedia.org/wiki/%D0%9C%D0%BE%D0%BD%D0%B8%D1%82%D0%BE%D1%80%D0%B8%D0%BD%D0%B3" TargetMode="External"/><Relationship Id="rId10" Type="http://schemas.openxmlformats.org/officeDocument/2006/relationships/hyperlink" Target="https://ru.wikipedia.org/wiki/I2P" TargetMode="External"/><Relationship Id="rId4" Type="http://schemas.openxmlformats.org/officeDocument/2006/relationships/hyperlink" Target="http://localhost:7657/susidns/index.jsp" TargetMode="External"/><Relationship Id="rId9" Type="http://schemas.openxmlformats.org/officeDocument/2006/relationships/hyperlink" Target="https://ru.wikipedia.org/wiki/%D0%92%D0%B5%D0%B1-%D1%81%D0%B0%D0%B9%D1%82" TargetMode="External"/><Relationship Id="rId14" Type="http://schemas.openxmlformats.org/officeDocument/2006/relationships/hyperlink" Target="http://localhost:7657/tunnels.j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71"/>
            <a:ext cx="7772400" cy="428628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Анонимные сети</a:t>
            </a:r>
            <a:r>
              <a:rPr lang="ru-RU" dirty="0"/>
              <a:t> — компьютерные сети, созданные для достижения анонимности в Интернете и работающие поверх глобальной сети.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Гибридные анонимные сети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В гибридных сетях существуют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2"/>
              </a:rPr>
              <a:t>серверы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, используемые для координации работы, поиска или предоставления информации о существующих машинах сети и их статусе. Гибридные сети сочетают скорость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3"/>
              </a:rPr>
              <a:t>централизованных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сетей и надёжность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4"/>
              </a:rPr>
              <a:t>децентрализованных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благодаря схемам с независимыми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2"/>
              </a:rPr>
              <a:t>серверами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индексации,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5"/>
              </a:rPr>
              <a:t>синхронизирующими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данные между собой. При выходе из строя одного или нескольких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2"/>
              </a:rPr>
              <a:t>серверов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сеть продолжает функционировать.</a:t>
            </a:r>
          </a:p>
          <a:p>
            <a:endParaRPr lang="ru-RU" sz="2400" dirty="0" smtClean="0">
              <a:hlinkClick r:id="rId6"/>
            </a:endParaRPr>
          </a:p>
          <a:p>
            <a:r>
              <a:rPr lang="en-US" sz="2400" dirty="0" err="1" smtClean="0">
                <a:hlinkClick r:id="rId6"/>
              </a:rPr>
              <a:t>Hyperboria</a:t>
            </a:r>
            <a:endParaRPr lang="en-US" sz="2400" dirty="0"/>
          </a:p>
          <a:p>
            <a:r>
              <a:rPr lang="en-US" sz="2400" dirty="0" err="1" smtClean="0">
                <a:hlinkClick r:id="rId6"/>
              </a:rPr>
              <a:t>Psiphon</a:t>
            </a:r>
            <a:endParaRPr lang="en-US" sz="2400" dirty="0"/>
          </a:p>
          <a:p>
            <a:r>
              <a:rPr lang="en-US" sz="2400" dirty="0" smtClean="0">
                <a:hlinkClick r:id="rId6"/>
              </a:rPr>
              <a:t>Tor </a:t>
            </a:r>
            <a:r>
              <a:rPr lang="en-US" sz="2400" dirty="0">
                <a:hlinkClick r:id="rId6"/>
              </a:rPr>
              <a:t>(The Onion Router)</a:t>
            </a:r>
            <a:endParaRPr lang="en-US" sz="2400" dirty="0"/>
          </a:p>
          <a:p>
            <a:r>
              <a:rPr lang="en-US" sz="2400" dirty="0" smtClean="0">
                <a:hlinkClick r:id="rId6"/>
              </a:rPr>
              <a:t>Virtual </a:t>
            </a:r>
            <a:r>
              <a:rPr lang="en-US" sz="2400" dirty="0">
                <a:hlinkClick r:id="rId6"/>
              </a:rPr>
              <a:t>Private Network</a:t>
            </a:r>
            <a:endParaRPr lang="en-US" sz="2400" dirty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>
              <a:latin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7755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/>
              <a:t>Tor</a:t>
            </a:r>
            <a:r>
              <a:rPr lang="ru-RU" sz="2400" dirty="0"/>
              <a:t> </a:t>
            </a:r>
            <a:r>
              <a:rPr lang="ru-RU" sz="2400" dirty="0" smtClean="0"/>
              <a:t>(</a:t>
            </a:r>
            <a:r>
              <a:rPr lang="ru-RU" sz="2400" b="1" i="1" dirty="0" err="1" smtClean="0"/>
              <a:t>T</a:t>
            </a:r>
            <a:r>
              <a:rPr lang="ru-RU" sz="2400" i="1" dirty="0" err="1" smtClean="0"/>
              <a:t>he</a:t>
            </a:r>
            <a:r>
              <a:rPr lang="ru-RU" sz="2400" i="1" dirty="0"/>
              <a:t> </a:t>
            </a:r>
            <a:r>
              <a:rPr lang="ru-RU" sz="2400" b="1" i="1" dirty="0" err="1"/>
              <a:t>O</a:t>
            </a:r>
            <a:r>
              <a:rPr lang="ru-RU" sz="2400" i="1" dirty="0" err="1"/>
              <a:t>nion</a:t>
            </a:r>
            <a:r>
              <a:rPr lang="ru-RU" sz="2400" i="1" dirty="0"/>
              <a:t> </a:t>
            </a:r>
            <a:r>
              <a:rPr lang="ru-RU" sz="2400" b="1" i="1" dirty="0" err="1"/>
              <a:t>R</a:t>
            </a:r>
            <a:r>
              <a:rPr lang="ru-RU" sz="2400" i="1" dirty="0" err="1"/>
              <a:t>outer</a:t>
            </a:r>
            <a:r>
              <a:rPr lang="ru-RU" sz="2400" dirty="0" smtClean="0"/>
              <a:t>)</a:t>
            </a:r>
            <a:r>
              <a:rPr lang="ru-RU" sz="2000" dirty="0"/>
              <a:t> — </a:t>
            </a:r>
            <a:r>
              <a:rPr lang="ru-RU" sz="2000" dirty="0">
                <a:hlinkClick r:id="rId2"/>
              </a:rPr>
              <a:t>свободное и открытое программное обеспечение</a:t>
            </a:r>
            <a:r>
              <a:rPr lang="ru-RU" sz="2000" dirty="0"/>
              <a:t> для реализации второго поколения так называемой </a:t>
            </a:r>
            <a:r>
              <a:rPr lang="ru-RU" sz="2000" dirty="0">
                <a:hlinkClick r:id="rId3"/>
              </a:rPr>
              <a:t>луковой </a:t>
            </a:r>
            <a:r>
              <a:rPr lang="ru-RU" sz="2000" dirty="0" smtClean="0">
                <a:hlinkClick r:id="rId3"/>
              </a:rPr>
              <a:t>маршрутизации</a:t>
            </a:r>
            <a:r>
              <a:rPr lang="ru-RU" sz="2000" dirty="0" smtClean="0"/>
              <a:t>. </a:t>
            </a:r>
            <a:r>
              <a:rPr lang="ru-RU" sz="2000" dirty="0"/>
              <a:t>Это система </a:t>
            </a:r>
            <a:r>
              <a:rPr lang="ru-RU" sz="2000" dirty="0">
                <a:hlinkClick r:id="rId4"/>
              </a:rPr>
              <a:t>прокси-серверов</a:t>
            </a:r>
            <a:r>
              <a:rPr lang="ru-RU" sz="2000" dirty="0"/>
              <a:t>, позволяющая устанавливать анонимное </a:t>
            </a:r>
            <a:r>
              <a:rPr lang="ru-RU" sz="2000" dirty="0">
                <a:hlinkClick r:id="rId5"/>
              </a:rPr>
              <a:t>сетевое соединение</a:t>
            </a:r>
            <a:r>
              <a:rPr lang="ru-RU" sz="2000" dirty="0"/>
              <a:t>, защищённое от прослушивания. Рассматривается как </a:t>
            </a:r>
            <a:r>
              <a:rPr lang="ru-RU" sz="2000" dirty="0">
                <a:hlinkClick r:id="rId6"/>
              </a:rPr>
              <a:t>анонимная сеть</a:t>
            </a:r>
            <a:r>
              <a:rPr lang="ru-RU" sz="2000" dirty="0"/>
              <a:t> виртуальных туннелей, предоставляющая передачу данных в зашифрованном </a:t>
            </a:r>
            <a:r>
              <a:rPr lang="ru-RU" sz="2000" dirty="0" smtClean="0"/>
              <a:t>виде. </a:t>
            </a:r>
            <a:r>
              <a:rPr lang="ru-RU" sz="2000" dirty="0"/>
              <a:t>Написана преимущественно на </a:t>
            </a:r>
            <a:r>
              <a:rPr lang="ru-RU" sz="2000" dirty="0" smtClean="0">
                <a:hlinkClick r:id="rId7"/>
              </a:rPr>
              <a:t>C</a:t>
            </a:r>
            <a:endParaRPr lang="ru-RU" sz="2000" baseline="30000" dirty="0" smtClean="0"/>
          </a:p>
          <a:p>
            <a:pPr algn="just"/>
            <a:r>
              <a:rPr lang="ru-RU" sz="2000" dirty="0"/>
              <a:t>Н</a:t>
            </a:r>
            <a:r>
              <a:rPr lang="ru-RU" sz="2000" dirty="0" smtClean="0"/>
              <a:t>аиболее </a:t>
            </a:r>
            <a:r>
              <a:rPr lang="ru-RU" sz="2000" dirty="0"/>
              <a:t>известная и развитая среди существующих анонимных сетей. Корни проекта ведут в </a:t>
            </a:r>
            <a:r>
              <a:rPr lang="ru-RU" sz="2000" dirty="0">
                <a:hlinkClick r:id="rId8"/>
              </a:rPr>
              <a:t>MIT</a:t>
            </a:r>
            <a:r>
              <a:rPr lang="ru-RU" sz="2000" dirty="0"/>
              <a:t>, а список спонсоров включает </a:t>
            </a:r>
            <a:r>
              <a:rPr lang="ru-RU" sz="2000" dirty="0">
                <a:hlinkClick r:id="rId9"/>
              </a:rPr>
              <a:t>DARPA</a:t>
            </a:r>
            <a:r>
              <a:rPr lang="ru-RU" sz="2000" dirty="0"/>
              <a:t>, </a:t>
            </a:r>
            <a:r>
              <a:rPr lang="ru-RU" sz="2000" dirty="0">
                <a:hlinkClick r:id="rId10" tooltip="en:Office of Naval Research"/>
              </a:rPr>
              <a:t>ONR</a:t>
            </a:r>
            <a:r>
              <a:rPr lang="ru-RU" sz="2000" dirty="0"/>
              <a:t>  и </a:t>
            </a:r>
            <a:r>
              <a:rPr lang="ru-RU" sz="2000" dirty="0" err="1">
                <a:hlinkClick r:id="rId11"/>
              </a:rPr>
              <a:t>Electronic</a:t>
            </a:r>
            <a:r>
              <a:rPr lang="ru-RU" sz="2000" dirty="0">
                <a:hlinkClick r:id="rId11"/>
              </a:rPr>
              <a:t> </a:t>
            </a:r>
            <a:r>
              <a:rPr lang="ru-RU" sz="2000" dirty="0" err="1">
                <a:hlinkClick r:id="rId11"/>
              </a:rPr>
              <a:t>Frontier</a:t>
            </a:r>
            <a:r>
              <a:rPr lang="ru-RU" sz="2000" dirty="0">
                <a:hlinkClick r:id="rId11"/>
              </a:rPr>
              <a:t> </a:t>
            </a:r>
            <a:r>
              <a:rPr lang="ru-RU" sz="2000" dirty="0" err="1">
                <a:hlinkClick r:id="rId11"/>
              </a:rPr>
              <a:t>Foundation</a:t>
            </a:r>
            <a:r>
              <a:rPr lang="ru-RU" sz="2000" dirty="0"/>
              <a:t>. Сеть не является полностью </a:t>
            </a:r>
            <a:r>
              <a:rPr lang="ru-RU" sz="2000" dirty="0">
                <a:hlinkClick r:id="rId12"/>
              </a:rPr>
              <a:t>децентрализованной</a:t>
            </a:r>
            <a:r>
              <a:rPr lang="ru-RU" sz="2000" dirty="0"/>
              <a:t> — существуют 3 центральных </a:t>
            </a:r>
            <a:r>
              <a:rPr lang="ru-RU" sz="2000" dirty="0">
                <a:hlinkClick r:id="rId13"/>
              </a:rPr>
              <a:t>сервера каталогов</a:t>
            </a:r>
            <a:r>
              <a:rPr lang="ru-RU" sz="2000" dirty="0"/>
              <a:t>, хранящие подписанный актуальный список </a:t>
            </a:r>
            <a:r>
              <a:rPr lang="ru-RU" sz="2000" dirty="0">
                <a:hlinkClick r:id="rId14"/>
              </a:rPr>
              <a:t>узлов сети</a:t>
            </a:r>
            <a:r>
              <a:rPr lang="ru-RU" sz="2000" dirty="0"/>
              <a:t> </a:t>
            </a:r>
            <a:r>
              <a:rPr lang="ru-RU" sz="2000" dirty="0" err="1">
                <a:hlinkClick r:id="rId15"/>
              </a:rPr>
              <a:t>Tor</a:t>
            </a:r>
            <a:r>
              <a:rPr lang="ru-RU" sz="2000" dirty="0"/>
              <a:t> с их реальными адресами и отпечатками </a:t>
            </a:r>
            <a:r>
              <a:rPr lang="ru-RU" sz="2000" dirty="0">
                <a:hlinkClick r:id="rId16"/>
              </a:rPr>
              <a:t>открытых ключей</a:t>
            </a:r>
            <a:r>
              <a:rPr lang="ru-RU" sz="2000" dirty="0"/>
              <a:t> (генерируемыми заново каждые 7 дней), то есть регистрация </a:t>
            </a:r>
            <a:r>
              <a:rPr lang="ru-RU" sz="2000" dirty="0">
                <a:hlinkClick r:id="rId17"/>
              </a:rPr>
              <a:t>серверов</a:t>
            </a:r>
            <a:r>
              <a:rPr lang="ru-RU" sz="2000" dirty="0"/>
              <a:t> производится </a:t>
            </a:r>
            <a:r>
              <a:rPr lang="ru-RU" sz="2000" dirty="0">
                <a:hlinkClick r:id="rId18"/>
              </a:rPr>
              <a:t>централизованно</a:t>
            </a:r>
            <a:r>
              <a:rPr lang="ru-RU" sz="2000" dirty="0"/>
              <a:t>. Два из трёх </a:t>
            </a:r>
            <a:r>
              <a:rPr lang="ru-RU" sz="2000" dirty="0">
                <a:hlinkClick r:id="rId13"/>
              </a:rPr>
              <a:t>серверов каталогов</a:t>
            </a:r>
            <a:r>
              <a:rPr lang="ru-RU" sz="2000" dirty="0"/>
              <a:t> размещены в </a:t>
            </a:r>
            <a:r>
              <a:rPr lang="ru-RU" sz="2000" dirty="0">
                <a:hlinkClick r:id="rId19"/>
              </a:rPr>
              <a:t>США</a:t>
            </a:r>
            <a:r>
              <a:rPr lang="ru-RU" sz="2000" dirty="0"/>
              <a:t>, где число </a:t>
            </a:r>
            <a:r>
              <a:rPr lang="ru-RU" sz="2000" dirty="0">
                <a:hlinkClick r:id="rId17"/>
              </a:rPr>
              <a:t>серверов</a:t>
            </a:r>
            <a:r>
              <a:rPr lang="ru-RU" sz="2000" dirty="0"/>
              <a:t>, </a:t>
            </a:r>
            <a:r>
              <a:rPr lang="ru-RU" sz="2000" dirty="0" err="1"/>
              <a:t>запущеных</a:t>
            </a:r>
            <a:r>
              <a:rPr lang="ru-RU" sz="2000" dirty="0"/>
              <a:t> энтузиастами, выше, чем в любой другой стране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/>
              <a:t>Сеть </a:t>
            </a:r>
            <a:r>
              <a:rPr lang="ru-RU" sz="2000" dirty="0" err="1">
                <a:hlinkClick r:id="rId15"/>
              </a:rPr>
              <a:t>Tor</a:t>
            </a:r>
            <a:r>
              <a:rPr lang="ru-RU" sz="2000" dirty="0"/>
              <a:t> </a:t>
            </a:r>
            <a:r>
              <a:rPr lang="ru-RU" sz="2000" dirty="0" smtClean="0"/>
              <a:t>функционирует </a:t>
            </a:r>
            <a:r>
              <a:rPr lang="ru-RU" sz="2000" dirty="0"/>
              <a:t>как </a:t>
            </a:r>
            <a:r>
              <a:rPr lang="ru-RU" sz="2000" dirty="0">
                <a:hlinkClick r:id="rId20"/>
              </a:rPr>
              <a:t>шлюз</a:t>
            </a:r>
            <a:r>
              <a:rPr lang="ru-RU" sz="2000" dirty="0"/>
              <a:t> между </a:t>
            </a:r>
            <a:r>
              <a:rPr lang="ru-RU" sz="2000" dirty="0">
                <a:hlinkClick r:id="rId21"/>
              </a:rPr>
              <a:t>клиентом</a:t>
            </a:r>
            <a:r>
              <a:rPr lang="ru-RU" sz="2000" dirty="0"/>
              <a:t> и внешней сетью. Каждый Tor-сервер «знает» о предшествующем ему и последующем, но не более того, а соединяющие узлы не знают, кто находится на другой стороне </a:t>
            </a:r>
            <a:r>
              <a:rPr lang="ru-RU" sz="2000" dirty="0">
                <a:hlinkClick r:id="rId22"/>
              </a:rPr>
              <a:t>канала</a:t>
            </a:r>
            <a:r>
              <a:rPr lang="ru-RU" sz="2000" dirty="0"/>
              <a:t> и кто инициировал </a:t>
            </a:r>
            <a:r>
              <a:rPr lang="ru-RU" sz="2000" dirty="0">
                <a:hlinkClick r:id="rId5"/>
              </a:rPr>
              <a:t>соединение</a:t>
            </a:r>
            <a:r>
              <a:rPr lang="ru-RU" sz="2000" dirty="0"/>
              <a:t>. Отсутствие логической связи между отправителем и получателем и гарантирует надёжную </a:t>
            </a:r>
            <a:r>
              <a:rPr lang="ru-RU" sz="2000" dirty="0">
                <a:hlinkClick r:id="rId23"/>
              </a:rPr>
              <a:t>анонимность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>
                <a:hlinkClick r:id="rId24"/>
              </a:rPr>
              <a:t>Компрометация</a:t>
            </a:r>
            <a:r>
              <a:rPr lang="ru-RU" sz="2000" dirty="0"/>
              <a:t> же одного или нескольких </a:t>
            </a:r>
            <a:r>
              <a:rPr lang="ru-RU" sz="2000" dirty="0">
                <a:hlinkClick r:id="rId17"/>
              </a:rPr>
              <a:t>серверов</a:t>
            </a:r>
            <a:r>
              <a:rPr lang="ru-RU" sz="2000" dirty="0"/>
              <a:t> цепи к потере </a:t>
            </a:r>
            <a:r>
              <a:rPr lang="ru-RU" sz="2000" dirty="0">
                <a:hlinkClick r:id="rId23"/>
              </a:rPr>
              <a:t>анонимности</a:t>
            </a:r>
            <a:r>
              <a:rPr lang="ru-RU" sz="2000" dirty="0"/>
              <a:t> или </a:t>
            </a:r>
            <a:r>
              <a:rPr lang="ru-RU" sz="2000" dirty="0">
                <a:hlinkClick r:id="rId25"/>
              </a:rPr>
              <a:t>конфиденциальности</a:t>
            </a:r>
            <a:r>
              <a:rPr lang="ru-RU" sz="2000" dirty="0"/>
              <a:t> не ведёт.</a:t>
            </a:r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Узкоспециализированные анонимные </a:t>
            </a:r>
            <a:r>
              <a:rPr lang="ru-RU" sz="2400" b="1" dirty="0" smtClean="0"/>
              <a:t>сети</a:t>
            </a:r>
          </a:p>
          <a:p>
            <a:endParaRPr lang="ru-RU" sz="2400" b="1" dirty="0"/>
          </a:p>
          <a:p>
            <a:pPr algn="just"/>
            <a:r>
              <a:rPr lang="ru-RU" sz="2000" b="1" dirty="0" err="1"/>
              <a:t>Java</a:t>
            </a:r>
            <a:r>
              <a:rPr lang="ru-RU" sz="2000" b="1" dirty="0"/>
              <a:t> </a:t>
            </a:r>
            <a:r>
              <a:rPr lang="ru-RU" sz="2000" b="1" dirty="0" err="1"/>
              <a:t>Anonymous</a:t>
            </a:r>
            <a:r>
              <a:rPr lang="ru-RU" sz="2000" b="1" dirty="0"/>
              <a:t> </a:t>
            </a:r>
            <a:r>
              <a:rPr lang="ru-RU" sz="2000" b="1" dirty="0" err="1"/>
              <a:t>Proxy</a:t>
            </a:r>
            <a:r>
              <a:rPr lang="ru-RU" sz="2000" b="1" dirty="0"/>
              <a:t> (JAP)</a:t>
            </a:r>
            <a:r>
              <a:rPr lang="ru-RU" sz="2000" dirty="0"/>
              <a:t> — он же </a:t>
            </a:r>
            <a:r>
              <a:rPr lang="ru-RU" sz="2000" b="1" dirty="0"/>
              <a:t>AN.ON</a:t>
            </a:r>
            <a:r>
              <a:rPr lang="ru-RU" sz="2000" dirty="0"/>
              <a:t> и </a:t>
            </a:r>
            <a:r>
              <a:rPr lang="ru-RU" sz="2000" b="1" dirty="0" err="1"/>
              <a:t>JonDonym</a:t>
            </a:r>
            <a:r>
              <a:rPr lang="ru-RU" sz="2000" dirty="0"/>
              <a:t> — предназначен для </a:t>
            </a:r>
            <a:r>
              <a:rPr lang="ru-RU" sz="2000" dirty="0" err="1">
                <a:hlinkClick r:id="rId2"/>
              </a:rPr>
              <a:t>анонимизации</a:t>
            </a:r>
            <a:r>
              <a:rPr lang="ru-RU" sz="2000" dirty="0"/>
              <a:t> только </a:t>
            </a:r>
            <a:r>
              <a:rPr lang="ru-RU" sz="2000" dirty="0">
                <a:hlinkClick r:id="rId3"/>
              </a:rPr>
              <a:t>HTTP</a:t>
            </a:r>
            <a:r>
              <a:rPr lang="ru-RU" sz="2000" dirty="0"/>
              <a:t>, то есть </a:t>
            </a:r>
            <a:r>
              <a:rPr lang="ru-RU" sz="2000" dirty="0" err="1"/>
              <a:t>веб-трафика</a:t>
            </a:r>
            <a:r>
              <a:rPr lang="ru-RU" sz="2000" dirty="0"/>
              <a:t>. Хотя само </a:t>
            </a:r>
            <a:r>
              <a:rPr lang="ru-RU" sz="2000" dirty="0">
                <a:hlinkClick r:id="rId4"/>
              </a:rPr>
              <a:t>ПО</a:t>
            </a:r>
            <a:r>
              <a:rPr lang="ru-RU" sz="2000" dirty="0"/>
              <a:t> поддерживает и </a:t>
            </a:r>
            <a:r>
              <a:rPr lang="ru-RU" sz="2000" dirty="0">
                <a:hlinkClick r:id="rId5"/>
              </a:rPr>
              <a:t>SOCKS</a:t>
            </a:r>
            <a:r>
              <a:rPr lang="ru-RU" sz="2000" dirty="0"/>
              <a:t>, разработчики аргументируют поддержку своими </a:t>
            </a:r>
            <a:r>
              <a:rPr lang="ru-RU" sz="2000" dirty="0">
                <a:hlinkClick r:id="rId6"/>
              </a:rPr>
              <a:t>серверами</a:t>
            </a:r>
            <a:r>
              <a:rPr lang="ru-RU" sz="2000" dirty="0"/>
              <a:t> лишь </a:t>
            </a:r>
            <a:r>
              <a:rPr lang="ru-RU" sz="2000" dirty="0">
                <a:hlinkClick r:id="rId3"/>
              </a:rPr>
              <a:t>HTTP</a:t>
            </a:r>
            <a:r>
              <a:rPr lang="ru-RU" sz="2000" dirty="0"/>
              <a:t> с высоким риском злоупотреблений. </a:t>
            </a:r>
            <a:endParaRPr lang="ru-RU" sz="2000" dirty="0" smtClean="0"/>
          </a:p>
          <a:p>
            <a:pPr algn="just"/>
            <a:endParaRPr lang="ru-RU" sz="2000" dirty="0"/>
          </a:p>
          <a:p>
            <a:pPr algn="just"/>
            <a:r>
              <a:rPr lang="ru-RU" sz="2000" b="1" dirty="0" err="1"/>
              <a:t>Mixminion</a:t>
            </a:r>
            <a:r>
              <a:rPr lang="ru-RU" sz="2000" dirty="0"/>
              <a:t> — разработанная в </a:t>
            </a:r>
            <a:r>
              <a:rPr lang="ru-RU" sz="2000" dirty="0">
                <a:hlinkClick r:id="rId7"/>
              </a:rPr>
              <a:t>университете Беркли</a:t>
            </a:r>
            <a:r>
              <a:rPr lang="ru-RU" sz="2000" dirty="0"/>
              <a:t> система </a:t>
            </a:r>
            <a:r>
              <a:rPr lang="ru-RU" sz="2000" dirty="0">
                <a:hlinkClick r:id="rId2"/>
              </a:rPr>
              <a:t>анонимной</a:t>
            </a:r>
            <a:r>
              <a:rPr lang="ru-RU" sz="2000" dirty="0"/>
              <a:t> </a:t>
            </a:r>
            <a:r>
              <a:rPr lang="ru-RU" sz="2000" dirty="0">
                <a:hlinkClick r:id="rId8"/>
              </a:rPr>
              <a:t>электронной переписки</a:t>
            </a:r>
            <a:r>
              <a:rPr lang="ru-RU" sz="2000" dirty="0"/>
              <a:t>. Эта сеть со времени своего образования уже пережила смену нескольких поколений. Так, реализация первого поколения (</a:t>
            </a:r>
            <a:r>
              <a:rPr lang="ru-RU" sz="2000" dirty="0" err="1"/>
              <a:t>type</a:t>
            </a:r>
            <a:r>
              <a:rPr lang="ru-RU" sz="2000" dirty="0"/>
              <a:t> 0) состояла из одного почтового </a:t>
            </a:r>
            <a:r>
              <a:rPr lang="ru-RU" sz="2000" dirty="0">
                <a:hlinkClick r:id="rId9"/>
              </a:rPr>
              <a:t>прокси-сервера</a:t>
            </a:r>
            <a:r>
              <a:rPr lang="ru-RU" sz="2000" dirty="0"/>
              <a:t>, который удалял из заголовков информацию, позволявшую идентифицировать отправителя. Сегодня используются сети второго поколения (</a:t>
            </a:r>
            <a:r>
              <a:rPr lang="ru-RU" sz="2000" dirty="0" err="1"/>
              <a:t>type</a:t>
            </a:r>
            <a:r>
              <a:rPr lang="ru-RU" sz="2000" dirty="0"/>
              <a:t> 2) — </a:t>
            </a:r>
            <a:r>
              <a:rPr lang="ru-RU" sz="2000" dirty="0" err="1"/>
              <a:t>Mixmaster</a:t>
            </a:r>
            <a:r>
              <a:rPr lang="ru-RU" sz="2000" baseline="30000" dirty="0"/>
              <a:t> </a:t>
            </a:r>
            <a:r>
              <a:rPr lang="ru-RU" sz="2000" dirty="0"/>
              <a:t>— и идёт активное развитие третьего (</a:t>
            </a:r>
            <a:r>
              <a:rPr lang="ru-RU" sz="2000" dirty="0" err="1"/>
              <a:t>type</a:t>
            </a:r>
            <a:r>
              <a:rPr lang="ru-RU" sz="2000" dirty="0"/>
              <a:t> 3) — </a:t>
            </a:r>
            <a:r>
              <a:rPr lang="ru-RU" sz="2000" dirty="0" err="1">
                <a:hlinkClick r:id="rId10"/>
              </a:rPr>
              <a:t>Mixminion</a:t>
            </a:r>
            <a:r>
              <a:rPr lang="ru-RU" sz="2000" dirty="0"/>
              <a:t>. В сети </a:t>
            </a:r>
            <a:r>
              <a:rPr lang="ru-RU" sz="2000" dirty="0" err="1"/>
              <a:t>type</a:t>
            </a:r>
            <a:r>
              <a:rPr lang="ru-RU" sz="2000" dirty="0"/>
              <a:t> 3 каждое сообщение разбивается на несколько фрагментов постоянной длины и для каждого из них выбирается своя цепочка </a:t>
            </a:r>
            <a:r>
              <a:rPr lang="ru-RU" sz="2000" dirty="0">
                <a:hlinkClick r:id="rId6"/>
              </a:rPr>
              <a:t>серверов</a:t>
            </a:r>
            <a:r>
              <a:rPr lang="ru-RU" sz="2000" dirty="0"/>
              <a:t>. Срок жизни </a:t>
            </a:r>
            <a:r>
              <a:rPr lang="ru-RU" sz="2000" dirty="0">
                <a:hlinkClick r:id="rId11"/>
              </a:rPr>
              <a:t>ключа</a:t>
            </a:r>
            <a:r>
              <a:rPr lang="ru-RU" sz="2000" dirty="0"/>
              <a:t> ограничен, с отправителем ассоциирован </a:t>
            </a:r>
            <a:r>
              <a:rPr lang="ru-RU" sz="2000" dirty="0">
                <a:hlinkClick r:id="rId12"/>
              </a:rPr>
              <a:t>зашифрованный</a:t>
            </a:r>
            <a:r>
              <a:rPr lang="ru-RU" sz="2000" dirty="0"/>
              <a:t> </a:t>
            </a:r>
            <a:r>
              <a:rPr lang="ru-RU" sz="2000" dirty="0">
                <a:hlinkClick r:id="rId13"/>
              </a:rPr>
              <a:t>псевдоним</a:t>
            </a:r>
            <a:r>
              <a:rPr lang="ru-RU" sz="2000" dirty="0"/>
              <a:t>, по которому он может получить ответ. </a:t>
            </a:r>
          </a:p>
          <a:p>
            <a:pPr algn="just"/>
            <a:endParaRPr lang="en-US" sz="2400" dirty="0"/>
          </a:p>
          <a:p>
            <a:pPr algn="just"/>
            <a:endParaRPr lang="ru-R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692497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/>
              <a:t>Атаки на анонимные сети</a:t>
            </a:r>
            <a:r>
              <a:rPr lang="ru-RU" sz="2400" b="1" i="1" dirty="0"/>
              <a:t> </a:t>
            </a:r>
            <a:endParaRPr lang="ru-RU" sz="2400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В </a:t>
            </a:r>
            <a:r>
              <a:rPr lang="ru-RU" sz="2000" dirty="0"/>
              <a:t>общем случае безопасность анонимной сети </a:t>
            </a:r>
            <a:r>
              <a:rPr lang="ru-RU" sz="2000" dirty="0" err="1">
                <a:hlinkClick r:id="rId2"/>
              </a:rPr>
              <a:t>коррелирует</a:t>
            </a:r>
            <a:r>
              <a:rPr lang="ru-RU" sz="2000" dirty="0"/>
              <a:t> с количеством узлов-участников сети. Улучшение </a:t>
            </a:r>
            <a:r>
              <a:rPr lang="ru-RU" sz="2000" dirty="0">
                <a:hlinkClick r:id="rId3"/>
              </a:rPr>
              <a:t>равномерности статистического распределения</a:t>
            </a:r>
            <a:r>
              <a:rPr lang="ru-RU" sz="2000" dirty="0"/>
              <a:t> узлов также является действенной мерой против многих типов </a:t>
            </a:r>
            <a:r>
              <a:rPr lang="ru-RU" sz="2000" dirty="0">
                <a:hlinkClick r:id="rId4"/>
              </a:rPr>
              <a:t>атак</a:t>
            </a:r>
            <a:r>
              <a:rPr lang="ru-RU" sz="2000" dirty="0"/>
              <a:t>. Учитывая любительский характер анонимных сетей, главным катализатором их развития являются степень доверия и сотрудничество пользователей. </a:t>
            </a:r>
            <a:endParaRPr lang="ru-RU" sz="2000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ru-RU" sz="2000" b="1" dirty="0" err="1"/>
              <a:t>Тайминг-атака</a:t>
            </a:r>
            <a:r>
              <a:rPr lang="ru-RU" sz="2000" b="1" dirty="0"/>
              <a:t> </a:t>
            </a:r>
            <a:r>
              <a:rPr lang="ru-RU" sz="2000" dirty="0"/>
              <a:t>(</a:t>
            </a:r>
            <a:r>
              <a:rPr lang="ru-RU" sz="2000" b="1" i="1" dirty="0">
                <a:hlinkClick r:id="rId5"/>
              </a:rPr>
              <a:t>Атака по времени</a:t>
            </a:r>
            <a:r>
              <a:rPr lang="ru-RU" sz="2000" dirty="0"/>
              <a:t>)</a:t>
            </a:r>
          </a:p>
          <a:p>
            <a:r>
              <a:rPr lang="ru-RU" sz="2000" dirty="0" smtClean="0"/>
              <a:t>Её </a:t>
            </a:r>
            <a:r>
              <a:rPr lang="ru-RU" sz="2000" dirty="0"/>
              <a:t>суть в том, что в сетях с низким временем ожидания возможна корреляция времени прохождения </a:t>
            </a:r>
            <a:r>
              <a:rPr lang="ru-RU" sz="2000" dirty="0">
                <a:hlinkClick r:id="rId6"/>
              </a:rPr>
              <a:t>пакетов</a:t>
            </a:r>
            <a:r>
              <a:rPr lang="ru-RU" sz="2000" dirty="0"/>
              <a:t> с целью установления реального источника данных. Для осуществления данной </a:t>
            </a:r>
            <a:r>
              <a:rPr lang="ru-RU" sz="2000" dirty="0">
                <a:hlinkClick r:id="rId4"/>
              </a:rPr>
              <a:t>атаки</a:t>
            </a:r>
            <a:r>
              <a:rPr lang="ru-RU" sz="2000" dirty="0"/>
              <a:t> необходимо контролировать определённые участки сети — интересующие выходы анонимных сетей и узлы, подозреваемые в </a:t>
            </a:r>
            <a:r>
              <a:rPr lang="ru-RU" sz="2000" dirty="0">
                <a:hlinkClick r:id="rId7"/>
              </a:rPr>
              <a:t>анонимной</a:t>
            </a:r>
            <a:r>
              <a:rPr lang="ru-RU" sz="2000" dirty="0"/>
              <a:t> </a:t>
            </a:r>
            <a:r>
              <a:rPr lang="ru-RU" sz="2000" dirty="0">
                <a:hlinkClick r:id="rId8"/>
              </a:rPr>
              <a:t>передаче данных</a:t>
            </a:r>
            <a:r>
              <a:rPr lang="ru-RU" sz="2000" dirty="0"/>
              <a:t>, либо только входы и выходы анонимных сетей</a:t>
            </a:r>
            <a:r>
              <a:rPr lang="ru-RU" sz="2000" dirty="0" smtClean="0"/>
              <a:t>.</a:t>
            </a:r>
          </a:p>
          <a:p>
            <a:r>
              <a:rPr lang="ru-RU" sz="2000" b="1" dirty="0"/>
              <a:t>Атака на отпечатки</a:t>
            </a:r>
            <a:endParaRPr lang="ru-RU" sz="2000" dirty="0"/>
          </a:p>
          <a:p>
            <a:r>
              <a:rPr lang="ru-RU" sz="2000" dirty="0"/>
              <a:t>Атакующий может создать большую базу данных популярных </a:t>
            </a:r>
            <a:r>
              <a:rPr lang="ru-RU" sz="2000" dirty="0" err="1">
                <a:hlinkClick r:id="rId9"/>
              </a:rPr>
              <a:t>веб-сайтов</a:t>
            </a:r>
            <a:r>
              <a:rPr lang="ru-RU" sz="2000" dirty="0"/>
              <a:t>, которая будет содержать в себе определённые параметры индексных страниц (например, размер главной страницы в байтах). Это позволит «угадать» сайт, который посещает пользователь, путём анализа количества переданного на входной узел анонимной сети </a:t>
            </a:r>
            <a:r>
              <a:rPr lang="ru-RU" sz="2000" dirty="0">
                <a:hlinkClick r:id="rId10"/>
              </a:rPr>
              <a:t>зашифрованного</a:t>
            </a:r>
            <a:r>
              <a:rPr lang="ru-RU" sz="2000" dirty="0"/>
              <a:t> </a:t>
            </a:r>
            <a:r>
              <a:rPr lang="ru-RU" sz="2000" dirty="0">
                <a:hlinkClick r:id="rId11"/>
              </a:rPr>
              <a:t>трафика</a:t>
            </a:r>
            <a:r>
              <a:rPr lang="ru-RU" sz="2000" dirty="0"/>
              <a:t>.</a:t>
            </a:r>
          </a:p>
          <a:p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68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Ассоциация анонимного и псевдонимного трафика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Атакующий может ассоциировать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2"/>
              </a:rPr>
              <a:t>анонимный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3"/>
              </a:rPr>
              <a:t>трафик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с «подозреваемым» узлом в определённых случаях. Например,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4"/>
              </a:rPr>
              <a:t>Tor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направляет все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5"/>
              </a:rPr>
              <a:t>соединения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, установленные в определённом временном промежутке, в одну цепочку узлов. Таким образом, можно ассоциировать псевдонимные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5"/>
              </a:rPr>
              <a:t>соединения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с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2"/>
              </a:rPr>
              <a:t>анонимными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, если они были установлены практически одновременно.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ru-RU" sz="2000" b="1" dirty="0"/>
              <a:t>Атака на TCP </a:t>
            </a:r>
            <a:r>
              <a:rPr lang="ru-RU" sz="2000" b="1" dirty="0" err="1"/>
              <a:t>timestamp</a:t>
            </a:r>
            <a:endParaRPr lang="ru-RU" sz="2000" dirty="0"/>
          </a:p>
          <a:p>
            <a:r>
              <a:rPr lang="ru-RU" sz="2000" dirty="0">
                <a:hlinkClick r:id="rId6"/>
              </a:rPr>
              <a:t>Атака</a:t>
            </a:r>
            <a:r>
              <a:rPr lang="ru-RU" sz="2000" dirty="0"/>
              <a:t> заключается в том, что значение </a:t>
            </a:r>
            <a:r>
              <a:rPr lang="ru-RU" sz="2000" dirty="0">
                <a:hlinkClick r:id="rId7"/>
              </a:rPr>
              <a:t>TCP</a:t>
            </a:r>
            <a:r>
              <a:rPr lang="ru-RU" sz="2000" dirty="0"/>
              <a:t> </a:t>
            </a:r>
            <a:r>
              <a:rPr lang="ru-RU" sz="2000" dirty="0" err="1">
                <a:hlinkClick r:id="rId8"/>
              </a:rPr>
              <a:t>timestamp</a:t>
            </a:r>
            <a:r>
              <a:rPr lang="ru-RU" sz="2000" dirty="0"/>
              <a:t> изменяется на фиксированное значение в единицу времени и в большинстве случаев различается у двух разных компьютеров. Атакующий может </a:t>
            </a:r>
            <a:r>
              <a:rPr lang="ru-RU" sz="2000" dirty="0">
                <a:hlinkClick r:id="rId9"/>
              </a:rPr>
              <a:t>прослушивать трафик</a:t>
            </a:r>
            <a:r>
              <a:rPr lang="ru-RU" sz="2000" dirty="0"/>
              <a:t> VPN-сервиса и записывать переданные значения TCP </a:t>
            </a:r>
            <a:r>
              <a:rPr lang="ru-RU" sz="2000" dirty="0" err="1"/>
              <a:t>timestamp</a:t>
            </a:r>
            <a:r>
              <a:rPr lang="ru-RU" sz="2000" dirty="0" smtClean="0"/>
              <a:t>.</a:t>
            </a:r>
          </a:p>
          <a:p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ru-RU" sz="2000" b="1" dirty="0"/>
              <a:t>Другие атаки</a:t>
            </a:r>
            <a:endParaRPr lang="ru-RU" sz="2000" dirty="0"/>
          </a:p>
          <a:p>
            <a:r>
              <a:rPr lang="ru-RU" sz="2000" dirty="0"/>
              <a:t>Существует множество других </a:t>
            </a:r>
            <a:r>
              <a:rPr lang="ru-RU" sz="2000" dirty="0">
                <a:hlinkClick r:id="rId6"/>
              </a:rPr>
              <a:t>атак</a:t>
            </a:r>
            <a:r>
              <a:rPr lang="ru-RU" sz="2000" dirty="0"/>
              <a:t>, которые направлены на конкретные приложения, использующие анонимную сеть. Например:</a:t>
            </a:r>
          </a:p>
          <a:p>
            <a:pPr lvl="0"/>
            <a:r>
              <a:rPr lang="ru-RU" sz="2000" dirty="0"/>
              <a:t>Установка реального </a:t>
            </a:r>
            <a:r>
              <a:rPr lang="ru-RU" sz="2000" dirty="0">
                <a:hlinkClick r:id="rId10"/>
              </a:rPr>
              <a:t>IP-адреса</a:t>
            </a:r>
            <a:r>
              <a:rPr lang="ru-RU" sz="2000" dirty="0"/>
              <a:t> пользователя путём выполнения в его </a:t>
            </a:r>
            <a:r>
              <a:rPr lang="ru-RU" sz="2000" dirty="0">
                <a:hlinkClick r:id="rId11"/>
              </a:rPr>
              <a:t>браузере</a:t>
            </a:r>
            <a:r>
              <a:rPr lang="ru-RU" sz="2000" dirty="0"/>
              <a:t> </a:t>
            </a:r>
            <a:r>
              <a:rPr lang="ru-RU" sz="2000" dirty="0" err="1">
                <a:hlinkClick r:id="rId12"/>
              </a:rPr>
              <a:t>Java-апплетов</a:t>
            </a:r>
            <a:r>
              <a:rPr lang="ru-RU" sz="2000" dirty="0"/>
              <a:t> и </a:t>
            </a:r>
            <a:r>
              <a:rPr lang="ru-RU" sz="2000" dirty="0" err="1">
                <a:hlinkClick r:id="rId13"/>
              </a:rPr>
              <a:t>Flash</a:t>
            </a:r>
            <a:r>
              <a:rPr lang="ru-RU" sz="2000" dirty="0"/>
              <a:t>, либо выполнение нужного кода путём эксплуатации определённых </a:t>
            </a:r>
            <a:r>
              <a:rPr lang="ru-RU" sz="2000" dirty="0">
                <a:hlinkClick r:id="rId14"/>
              </a:rPr>
              <a:t>уязвимостей</a:t>
            </a:r>
            <a:r>
              <a:rPr lang="ru-RU" sz="2000" dirty="0"/>
              <a:t> </a:t>
            </a:r>
            <a:r>
              <a:rPr lang="ru-RU" sz="2000" dirty="0">
                <a:hlinkClick r:id="rId11"/>
              </a:rPr>
              <a:t>браузера</a:t>
            </a:r>
            <a:r>
              <a:rPr lang="ru-RU" sz="2000" dirty="0"/>
              <a:t>;</a:t>
            </a:r>
          </a:p>
          <a:p>
            <a:r>
              <a:rPr lang="ru-RU" sz="2000" dirty="0"/>
              <a:t>Установка реального </a:t>
            </a:r>
            <a:r>
              <a:rPr lang="ru-RU" sz="2000" dirty="0">
                <a:hlinkClick r:id="rId10"/>
              </a:rPr>
              <a:t>IP-адреса</a:t>
            </a:r>
            <a:r>
              <a:rPr lang="ru-RU" sz="2000" dirty="0"/>
              <a:t> путём запроса прямого </a:t>
            </a:r>
            <a:r>
              <a:rPr lang="ru-RU" sz="2000" dirty="0">
                <a:hlinkClick r:id="rId5"/>
              </a:rPr>
              <a:t>соединения</a:t>
            </a:r>
            <a:r>
              <a:rPr lang="ru-RU" sz="2000" dirty="0"/>
              <a:t> в </a:t>
            </a:r>
            <a:r>
              <a:rPr lang="ru-RU" sz="2000" dirty="0">
                <a:hlinkClick r:id="rId15"/>
              </a:rPr>
              <a:t>протоколах</a:t>
            </a:r>
            <a:r>
              <a:rPr lang="ru-RU" sz="2000" dirty="0"/>
              <a:t> </a:t>
            </a:r>
            <a:r>
              <a:rPr lang="ru-RU" sz="2000" dirty="0" err="1">
                <a:hlinkClick r:id="rId16"/>
              </a:rPr>
              <a:t>Oscar</a:t>
            </a:r>
            <a:r>
              <a:rPr lang="ru-RU" sz="2000" dirty="0"/>
              <a:t>, </a:t>
            </a:r>
            <a:r>
              <a:rPr lang="ru-RU" sz="2000" dirty="0">
                <a:hlinkClick r:id="rId17"/>
              </a:rPr>
              <a:t>MRIM</a:t>
            </a:r>
            <a:r>
              <a:rPr lang="ru-RU" sz="2000" dirty="0"/>
              <a:t>, </a:t>
            </a:r>
            <a:r>
              <a:rPr lang="ru-RU" sz="2000" dirty="0">
                <a:hlinkClick r:id="rId18"/>
              </a:rPr>
              <a:t>MSN</a:t>
            </a:r>
            <a:r>
              <a:rPr lang="ru-RU" sz="2000" dirty="0"/>
              <a:t> и др.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Виды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анонимных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сетей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Децентрализованные анонимные сети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sz="2400" dirty="0"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Гибридные анонимные сети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Узкоспециализированные анонимные сети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144000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Децентрализованные анонимные сети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В децентрализованной сети любая машина может установить соединение с другой, а также послать ей запрос на предоставление ресурсов. Каждая машина обрабатывает запросы от других в качестве сервера, отсылая и принимая запросы, а также выполняя другие вспомогательные и административные функции.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en-US" sz="2400" dirty="0" smtClean="0"/>
              <a:t>Bitmessage</a:t>
            </a:r>
            <a:endParaRPr lang="en-US" sz="2400" dirty="0"/>
          </a:p>
          <a:p>
            <a:r>
              <a:rPr lang="en-US" sz="2400" dirty="0" err="1" smtClean="0">
                <a:hlinkClick r:id="rId2"/>
              </a:rPr>
              <a:t>Filetopia</a:t>
            </a:r>
            <a:endParaRPr lang="en-US" sz="2400" dirty="0" smtClean="0"/>
          </a:p>
          <a:p>
            <a:r>
              <a:rPr lang="en-US" sz="2400" dirty="0" err="1" smtClean="0">
                <a:hlinkClick r:id="rId2"/>
              </a:rPr>
              <a:t>Freenet</a:t>
            </a:r>
            <a:endParaRPr lang="en-US" sz="2400" dirty="0" smtClean="0"/>
          </a:p>
          <a:p>
            <a:r>
              <a:rPr lang="en-US" sz="2400" dirty="0" err="1" smtClean="0">
                <a:hlinkClick r:id="rId2"/>
              </a:rPr>
              <a:t>GNUnet</a:t>
            </a:r>
            <a:endParaRPr lang="en-US" sz="2400" dirty="0"/>
          </a:p>
          <a:p>
            <a:r>
              <a:rPr lang="en-US" sz="2400" dirty="0" smtClean="0"/>
              <a:t>Gnutella&amp;Gnutella2</a:t>
            </a:r>
            <a:endParaRPr lang="en-US" sz="2400" dirty="0"/>
          </a:p>
          <a:p>
            <a:r>
              <a:rPr lang="en-US" sz="2400" dirty="0" smtClean="0">
                <a:hlinkClick r:id="rId2"/>
              </a:rPr>
              <a:t>Invisible </a:t>
            </a:r>
            <a:r>
              <a:rPr lang="en-US" sz="2400" dirty="0">
                <a:hlinkClick r:id="rId2"/>
              </a:rPr>
              <a:t>Internet Project (I2P)</a:t>
            </a:r>
            <a:endParaRPr lang="en-US" sz="2400" dirty="0"/>
          </a:p>
          <a:p>
            <a:r>
              <a:rPr lang="en-US" sz="2400" dirty="0" err="1" smtClean="0">
                <a:hlinkClick r:id="rId2"/>
              </a:rPr>
              <a:t>OpenKAD</a:t>
            </a:r>
            <a:endParaRPr lang="en-US" sz="2400" dirty="0"/>
          </a:p>
          <a:p>
            <a:r>
              <a:rPr lang="en-US" sz="2400" dirty="0" err="1" smtClean="0">
                <a:hlinkClick r:id="rId2"/>
              </a:rPr>
              <a:t>RetroShare</a:t>
            </a:r>
            <a:endParaRPr lang="en-US" sz="2400" dirty="0"/>
          </a:p>
          <a:p>
            <a:r>
              <a:rPr lang="en-US" sz="2400" dirty="0" smtClean="0">
                <a:hlinkClick r:id="rId2"/>
              </a:rPr>
              <a:t>WASTE</a:t>
            </a:r>
            <a:endParaRPr lang="en-US" sz="2400" dirty="0"/>
          </a:p>
          <a:p>
            <a:r>
              <a:rPr lang="en-US" sz="2400" dirty="0" smtClean="0">
                <a:hlinkClick r:id="rId2"/>
              </a:rPr>
              <a:t>ZeroNet</a:t>
            </a:r>
            <a:endParaRPr lang="en-US" sz="2400" dirty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I2P</a:t>
            </a:r>
            <a:r>
              <a:rPr lang="ru-RU" b="1" dirty="0" smtClean="0"/>
              <a:t> (</a:t>
            </a:r>
            <a:r>
              <a:rPr lang="en-US" b="1" dirty="0" smtClean="0"/>
              <a:t>i</a:t>
            </a:r>
            <a:r>
              <a:rPr lang="en-US" dirty="0" smtClean="0"/>
              <a:t>nvisible</a:t>
            </a:r>
            <a:r>
              <a:rPr lang="en-US" dirty="0"/>
              <a:t> </a:t>
            </a:r>
            <a:r>
              <a:rPr lang="en-US" b="1" dirty="0"/>
              <a:t>i</a:t>
            </a:r>
            <a:r>
              <a:rPr lang="en-US" dirty="0"/>
              <a:t>nternet </a:t>
            </a:r>
            <a:r>
              <a:rPr lang="en-US" b="1" dirty="0" smtClean="0"/>
              <a:t>p</a:t>
            </a:r>
            <a:r>
              <a:rPr lang="en-US" dirty="0" smtClean="0"/>
              <a:t>roject</a:t>
            </a:r>
            <a:r>
              <a:rPr lang="ru-RU" dirty="0" smtClean="0"/>
              <a:t>)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785926"/>
            <a:ext cx="82153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анонимная самоорганизующаяся </a:t>
            </a:r>
            <a:r>
              <a:rPr lang="ru-RU" sz="2400" dirty="0">
                <a:hlinkClick r:id="rId2"/>
              </a:rPr>
              <a:t>распределённая сеть</a:t>
            </a:r>
            <a:r>
              <a:rPr lang="ru-RU" sz="2400" dirty="0"/>
              <a:t>, которая использует модифицированный </a:t>
            </a:r>
            <a:r>
              <a:rPr lang="ru-RU" sz="2400" dirty="0">
                <a:hlinkClick r:id="rId3"/>
              </a:rPr>
              <a:t>DHT</a:t>
            </a:r>
            <a:r>
              <a:rPr lang="ru-RU" sz="2400" dirty="0"/>
              <a:t> </a:t>
            </a:r>
            <a:r>
              <a:rPr lang="ru-RU" sz="2400" dirty="0" err="1" smtClean="0">
                <a:hlinkClick r:id="rId4"/>
              </a:rPr>
              <a:t>Kademlia</a:t>
            </a:r>
            <a:endParaRPr lang="ru-RU" sz="2400" dirty="0" smtClean="0"/>
          </a:p>
          <a:p>
            <a:pPr algn="just"/>
            <a:endParaRPr lang="ru-RU" sz="2400" dirty="0"/>
          </a:p>
          <a:p>
            <a:r>
              <a:rPr lang="ru-RU" sz="2400" dirty="0" smtClean="0"/>
              <a:t>Внутри сети I2P работает собственный </a:t>
            </a:r>
            <a:r>
              <a:rPr lang="ru-RU" sz="2400" dirty="0" smtClean="0">
                <a:hlinkClick r:id="rId5"/>
              </a:rPr>
              <a:t>каталог сайтов</a:t>
            </a:r>
            <a:r>
              <a:rPr lang="ru-RU" sz="2400" dirty="0" smtClean="0"/>
              <a:t>, </a:t>
            </a:r>
            <a:r>
              <a:rPr lang="ru-RU" sz="2400" dirty="0" smtClean="0">
                <a:hlinkClick r:id="rId6"/>
              </a:rPr>
              <a:t>электронные библиотеки</a:t>
            </a:r>
            <a:r>
              <a:rPr lang="ru-RU" sz="2400" dirty="0" smtClean="0"/>
              <a:t>, а также </a:t>
            </a:r>
            <a:r>
              <a:rPr lang="ru-RU" sz="2400" dirty="0" err="1" smtClean="0">
                <a:hlinkClick r:id="rId7"/>
              </a:rPr>
              <a:t>торрент-трекеры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  <a:p>
            <a:r>
              <a:rPr lang="ru-RU" sz="2400" dirty="0" smtClean="0"/>
              <a:t>Сеть I2P отличается использованием механизмов </a:t>
            </a:r>
            <a:r>
              <a:rPr lang="ru-RU" sz="2400" dirty="0" smtClean="0">
                <a:hlinkClick r:id="rId8"/>
              </a:rPr>
              <a:t>шифрования</a:t>
            </a:r>
            <a:r>
              <a:rPr lang="ru-RU" sz="2400" dirty="0" smtClean="0"/>
              <a:t>, </a:t>
            </a:r>
            <a:r>
              <a:rPr lang="ru-RU" sz="2400" dirty="0" smtClean="0">
                <a:hlinkClick r:id="rId9"/>
              </a:rPr>
              <a:t>P2P</a:t>
            </a:r>
            <a:r>
              <a:rPr lang="ru-RU" sz="2400" dirty="0" smtClean="0"/>
              <a:t>-архитектурой и переменными посредниками (</a:t>
            </a:r>
            <a:r>
              <a:rPr lang="ru-RU" sz="2400" dirty="0" err="1" smtClean="0"/>
              <a:t>хопами</a:t>
            </a:r>
            <a:r>
              <a:rPr lang="ru-RU" sz="2400" dirty="0" smtClean="0"/>
              <a:t>). </a:t>
            </a:r>
          </a:p>
          <a:p>
            <a:pPr algn="just"/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91440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В настоящий момент элементом сети является своеобразная реализация обычных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2"/>
              </a:rPr>
              <a:t>DNS-серверов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. От привычных DNS он отличается в следующих вещах: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для определения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3"/>
              </a:rPr>
              <a:t>хеш-суммы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получателя используется локальная база адресов.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база адресов периодически обновляется с серверов имен.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4"/>
              </a:rPr>
              <a:t>Поддомены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не привязаны к домену-родителю, однако поставщик адресных подписок волен ограничить регистрацию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субдоменов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по разрешению домена-родителя.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возможно использование нескольких серверов имен. В официальной реализации роутера конфликты решаются по схеме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5"/>
              </a:rPr>
              <a:t>«первый пришёл — первый обслужил»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поскольку сеть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6"/>
              </a:rPr>
              <a:t>одноранговая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, адреса являются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3"/>
              </a:rPr>
              <a:t>хешами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, которые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хопы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адресующего (посредники) используют для адресации посредникам адресата.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серверы имен находятся внутри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одноранговой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сети, хотя технически возможно обновлять базу извне.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большинство серверов имен, в противоположность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7"/>
              </a:rPr>
              <a:t>регистраторам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внешних имён, на настоящий момент не требует платы за регистрацию доменов в своей базе.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после создания тоннеля для передачи данных время его существования не превышает 10 минут.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для создания тоннеля передачи данных каждый раз выбирается уникальная последовательность узлов.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14290"/>
            <a:ext cx="9143999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Шифрование в сети </a:t>
            </a:r>
            <a:r>
              <a:rPr lang="ru-RU" sz="2400" b="1" dirty="0" smtClean="0"/>
              <a:t>I2P</a:t>
            </a:r>
          </a:p>
          <a:p>
            <a:endParaRPr lang="ru-RU" sz="2000" b="1" dirty="0"/>
          </a:p>
          <a:p>
            <a:r>
              <a:rPr lang="ru-RU" dirty="0"/>
              <a:t>Весь трафик в сети шифруется от отправителя до получателя. В сумме при пересылке сообщения используется четыре уровня шифрования (сквозное, </a:t>
            </a:r>
            <a:r>
              <a:rPr lang="ru-RU" dirty="0">
                <a:hlinkClick r:id="rId2"/>
              </a:rPr>
              <a:t>чесночное</a:t>
            </a:r>
            <a:r>
              <a:rPr lang="ru-RU" dirty="0"/>
              <a:t>, </a:t>
            </a:r>
            <a:r>
              <a:rPr lang="ru-RU" dirty="0">
                <a:hlinkClick r:id="rId3"/>
              </a:rPr>
              <a:t>туннельное</a:t>
            </a:r>
            <a:r>
              <a:rPr lang="ru-RU" dirty="0"/>
              <a:t>, а также </a:t>
            </a:r>
            <a:r>
              <a:rPr lang="ru-RU" dirty="0">
                <a:hlinkClick r:id="rId4"/>
              </a:rPr>
              <a:t>шифрование</a:t>
            </a:r>
            <a:r>
              <a:rPr lang="ru-RU" dirty="0"/>
              <a:t> </a:t>
            </a:r>
            <a:r>
              <a:rPr lang="ru-RU" dirty="0">
                <a:hlinkClick r:id="rId5"/>
              </a:rPr>
              <a:t>транспортного уровня</a:t>
            </a:r>
            <a:r>
              <a:rPr lang="ru-RU" dirty="0"/>
              <a:t>), перед шифрованием в каждый сетевой пакет автоматически добавляется небольшое случайное количество случайных байт, чтобы ещё больше обезличить передаваемую информацию и затруднить попытки анализа содержимого и блокировки передаваемых сетевых пакетов. В качестве адресов сети используются </a:t>
            </a:r>
            <a:r>
              <a:rPr lang="ru-RU" dirty="0">
                <a:hlinkClick r:id="rId6"/>
              </a:rPr>
              <a:t>криптографические идентификаторы</a:t>
            </a:r>
            <a:r>
              <a:rPr lang="ru-RU" dirty="0"/>
              <a:t>, представляющие собой открытые криптографические ключи. IP-адреса в сети I2P не используются нигде и никогда, поэтому определить истинный адрес какого-либо узла в сети не представляется </a:t>
            </a:r>
            <a:r>
              <a:rPr lang="ru-RU" dirty="0" smtClean="0"/>
              <a:t>возможным</a:t>
            </a:r>
          </a:p>
          <a:p>
            <a:r>
              <a:rPr lang="ru-RU" dirty="0"/>
              <a:t>В сети I2P все пакеты зашифровываются на стороне отправителя и расшифровываются только на стороне получателя, при этом никто из промежуточных участников обмена не имеет возможности перехватить расшифрованные данные и никто из участников не знает, кто на самом деле отправитель и кто получатель, так как передающий пакеты узел может быть отправителем, а может быть таким же промежуточным узлом, а следующий узел, которому нужно этот пакет отправить, может быть получателем, а может быть тоже таким же промежуточным узлом, узнать конечные точки отправителя и получателя промежуточный узел никак не может, так же как не может узнать, что произошло с только что переданным следующему узлу пакетом — обработал ли тот его, или передал куда-то дальше, выяснить </a:t>
            </a:r>
            <a:r>
              <a:rPr lang="ru-RU" dirty="0" smtClean="0"/>
              <a:t>нельзя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64709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История сети I2P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Проект I2P был начат в 2003 году для поддержки тех, кто заинтересован в новом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нецензурируемом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, анонимном средстве общения и распространения информации. I2P — это попытка создать защищённую децентрализованную анонимную сеть с малым временем отклика и свойствами автономности, отказоустойчивости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масштабируемости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/>
              <a:t>Многие из команды разработчиков I2P ранее участвовали в проектах </a:t>
            </a:r>
            <a:r>
              <a:rPr lang="ru-RU" sz="2000" dirty="0">
                <a:hlinkClick r:id="rId2" tooltip="en:Invisible IRC Project"/>
              </a:rPr>
              <a:t>IIP</a:t>
            </a:r>
            <a:r>
              <a:rPr lang="ru-RU" sz="2000" dirty="0"/>
              <a:t> </a:t>
            </a:r>
            <a:r>
              <a:rPr lang="ru-RU" sz="2000" dirty="0" smtClean="0"/>
              <a:t> и</a:t>
            </a:r>
            <a:r>
              <a:rPr lang="ru-RU" sz="2000" dirty="0"/>
              <a:t> </a:t>
            </a:r>
            <a:r>
              <a:rPr lang="ru-RU" sz="2000" dirty="0" err="1">
                <a:hlinkClick r:id="rId3"/>
              </a:rPr>
              <a:t>Freenet</a:t>
            </a:r>
            <a:r>
              <a:rPr lang="ru-RU" sz="2000" dirty="0"/>
              <a:t>. Но, в отличие от последних, «Проект невидимый Интернет» — это </a:t>
            </a:r>
            <a:r>
              <a:rPr lang="ru-RU" sz="2000" dirty="0">
                <a:hlinkClick r:id="rId4"/>
              </a:rPr>
              <a:t>анонимная</a:t>
            </a:r>
            <a:r>
              <a:rPr lang="ru-RU" sz="2000" dirty="0"/>
              <a:t> </a:t>
            </a:r>
            <a:r>
              <a:rPr lang="ru-RU" sz="2000" dirty="0" err="1">
                <a:hlinkClick r:id="rId5"/>
              </a:rPr>
              <a:t>одноранговая</a:t>
            </a:r>
            <a:r>
              <a:rPr lang="ru-RU" sz="2000" dirty="0"/>
              <a:t> </a:t>
            </a:r>
            <a:r>
              <a:rPr lang="ru-RU" sz="2000" dirty="0">
                <a:hlinkClick r:id="rId6"/>
              </a:rPr>
              <a:t>распределённая</a:t>
            </a:r>
            <a:r>
              <a:rPr lang="ru-RU" sz="2000" dirty="0"/>
              <a:t> </a:t>
            </a:r>
            <a:r>
              <a:rPr lang="ru-RU" sz="2000" dirty="0">
                <a:hlinkClick r:id="rId7" tooltip="Коммуникационная среда (страница отсутствует)"/>
              </a:rPr>
              <a:t>коммуникационная среда</a:t>
            </a:r>
            <a:r>
              <a:rPr lang="ru-RU" sz="2000" dirty="0"/>
              <a:t>, с которой могут работать как любые традиционные </a:t>
            </a:r>
            <a:r>
              <a:rPr lang="ru-RU" sz="2000" dirty="0">
                <a:hlinkClick r:id="rId8"/>
              </a:rPr>
              <a:t>сетевые службы и протоколы</a:t>
            </a:r>
            <a:r>
              <a:rPr lang="ru-RU" sz="2000" dirty="0"/>
              <a:t>, такие как </a:t>
            </a:r>
            <a:r>
              <a:rPr lang="ru-RU" sz="2000" dirty="0">
                <a:hlinkClick r:id="rId9"/>
              </a:rPr>
              <a:t>электронная почта</a:t>
            </a:r>
            <a:r>
              <a:rPr lang="ru-RU" sz="2000" dirty="0"/>
              <a:t>, </a:t>
            </a:r>
            <a:r>
              <a:rPr lang="ru-RU" sz="2000" dirty="0">
                <a:hlinkClick r:id="rId10"/>
              </a:rPr>
              <a:t>IRC</a:t>
            </a:r>
            <a:r>
              <a:rPr lang="ru-RU" sz="2000" dirty="0"/>
              <a:t>, </a:t>
            </a:r>
            <a:r>
              <a:rPr lang="ru-RU" sz="2000" dirty="0">
                <a:hlinkClick r:id="rId11"/>
              </a:rPr>
              <a:t>HTTP</a:t>
            </a:r>
            <a:r>
              <a:rPr lang="ru-RU" sz="2000" dirty="0"/>
              <a:t>, </a:t>
            </a:r>
            <a:r>
              <a:rPr lang="ru-RU" sz="2000" dirty="0" err="1">
                <a:hlinkClick r:id="rId12"/>
              </a:rPr>
              <a:t>Telnet</a:t>
            </a:r>
            <a:r>
              <a:rPr lang="ru-RU" sz="2000" dirty="0"/>
              <a:t>, так и распределённые </a:t>
            </a:r>
            <a:r>
              <a:rPr lang="ru-RU" sz="2000" dirty="0">
                <a:hlinkClick r:id="rId13"/>
              </a:rPr>
              <a:t>приложения</a:t>
            </a:r>
            <a:r>
              <a:rPr lang="ru-RU" sz="2000" dirty="0"/>
              <a:t> вроде </a:t>
            </a:r>
            <a:r>
              <a:rPr lang="ru-RU" sz="2000" dirty="0">
                <a:hlinkClick r:id="rId14"/>
              </a:rPr>
              <a:t>баз данных</a:t>
            </a:r>
            <a:r>
              <a:rPr lang="ru-RU" sz="2000" dirty="0"/>
              <a:t>, </a:t>
            </a:r>
            <a:r>
              <a:rPr lang="ru-RU" sz="2000" dirty="0" err="1">
                <a:hlinkClick r:id="rId15"/>
              </a:rPr>
              <a:t>Squid</a:t>
            </a:r>
            <a:r>
              <a:rPr lang="ru-RU" sz="2000" dirty="0"/>
              <a:t> и </a:t>
            </a:r>
            <a:r>
              <a:rPr lang="ru-RU" sz="2000" dirty="0">
                <a:hlinkClick r:id="rId16"/>
              </a:rPr>
              <a:t>DNS</a:t>
            </a:r>
            <a:r>
              <a:rPr lang="ru-RU" sz="2000" dirty="0" smtClean="0"/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/>
              <a:t>С середины 2013 года активно разрабатывается </a:t>
            </a:r>
            <a:r>
              <a:rPr lang="ru-RU" sz="2000" dirty="0">
                <a:hlinkClick r:id="rId17" tooltip="I2Pd (страница отсутствует)"/>
              </a:rPr>
              <a:t>I2Pd</a:t>
            </a:r>
            <a:r>
              <a:rPr lang="ru-RU" sz="2000" dirty="0"/>
              <a:t>, альтернативный клиент с открытым исходным кодом для сети i2p, написанный на языке программирования C</a:t>
            </a:r>
            <a:r>
              <a:rPr lang="ru-RU" sz="2000" dirty="0" smtClean="0"/>
              <a:t>++.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44000" cy="952599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6023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Существующие уязвимости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Подмена узлов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Данный метод атаки на сеть возможно реализовать достаточно малым использованием ресурсов (для успешной атаки необходимо захватить всего около 2 % всех узлов сети). Однако этот способ ограничивает возможности атаки захватом 20 % от всех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floodfill’ов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сети.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2000" b="1" dirty="0"/>
              <a:t>Перехват всего тоннеля</a:t>
            </a:r>
          </a:p>
          <a:p>
            <a:r>
              <a:rPr lang="ru-RU" sz="2000" dirty="0"/>
              <a:t>В сети I2P применяются </a:t>
            </a:r>
            <a:r>
              <a:rPr lang="ru-RU" sz="2000" dirty="0">
                <a:hlinkClick r:id="rId2"/>
              </a:rPr>
              <a:t>тоннели</a:t>
            </a:r>
            <a:r>
              <a:rPr lang="ru-RU" sz="2000" dirty="0"/>
              <a:t>:</a:t>
            </a:r>
          </a:p>
          <a:p>
            <a:r>
              <a:rPr lang="ru-RU" sz="2000" dirty="0"/>
              <a:t>Тоннели представляют собой цепочки </a:t>
            </a:r>
            <a:r>
              <a:rPr lang="ru-RU" sz="2000" dirty="0" err="1"/>
              <a:t>маршрутизаторов</a:t>
            </a:r>
            <a:r>
              <a:rPr lang="ru-RU" sz="2000" dirty="0"/>
              <a:t>, через которые передаются сообщения. Тоннели бывают исходящие и входящие. Исходящие предназначены для сокрытия местоположения отправителя, а входящие — получателя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При </a:t>
            </a:r>
            <a:r>
              <a:rPr lang="ru-RU" sz="2000" dirty="0"/>
              <a:t>получении контроля над одним из промежуточных узлов атакующий может получить информацию и об обоих концах тоннеля</a:t>
            </a:r>
            <a:r>
              <a:rPr lang="ru-RU" sz="2000" dirty="0" smtClean="0"/>
              <a:t>.</a:t>
            </a:r>
          </a:p>
          <a:p>
            <a:endParaRPr lang="ru-RU" sz="2000" dirty="0"/>
          </a:p>
          <a:p>
            <a:r>
              <a:rPr lang="ru-RU" sz="2000" b="1" dirty="0"/>
              <a:t>Атака методом исключения</a:t>
            </a:r>
          </a:p>
          <a:p>
            <a:r>
              <a:rPr lang="ru-RU" sz="2000" dirty="0"/>
              <a:t>Данная атака использует уязвимости I2P, которые обусловлены наличием у данной сети свойств </a:t>
            </a:r>
            <a:r>
              <a:rPr lang="ru-RU" sz="2000" dirty="0">
                <a:hlinkClick r:id="rId3"/>
              </a:rPr>
              <a:t>P2P-сетей</a:t>
            </a:r>
            <a:r>
              <a:rPr lang="ru-RU" sz="2000" dirty="0"/>
              <a:t>, а именно: непостоянное время работы </a:t>
            </a:r>
            <a:r>
              <a:rPr lang="ru-RU" sz="2000" dirty="0" err="1"/>
              <a:t>маршрутизаторов</a:t>
            </a:r>
            <a:r>
              <a:rPr lang="ru-RU" sz="2000" dirty="0"/>
              <a:t> сети (которые являются обычными компьютерами участников сети), а также некоторые правила </a:t>
            </a:r>
            <a:r>
              <a:rPr lang="ru-RU" sz="2000" dirty="0" err="1" smtClean="0"/>
              <a:t>туннелирования</a:t>
            </a:r>
            <a:endParaRPr lang="ru-RU" sz="2000" dirty="0" smtClean="0"/>
          </a:p>
          <a:p>
            <a:endParaRPr lang="ru-RU" sz="2000" dirty="0" smtClean="0"/>
          </a:p>
          <a:p>
            <a:r>
              <a:rPr lang="ru-RU" sz="2000" b="1" dirty="0"/>
              <a:t>Атака типа «</a:t>
            </a:r>
            <a:r>
              <a:rPr lang="ru-RU" sz="2000" b="1" dirty="0" err="1"/>
              <a:t>Sybil</a:t>
            </a:r>
            <a:r>
              <a:rPr lang="ru-RU" sz="2000" b="1" dirty="0"/>
              <a:t> </a:t>
            </a:r>
            <a:r>
              <a:rPr lang="ru-RU" sz="2000" b="1" dirty="0" err="1"/>
              <a:t>attack</a:t>
            </a:r>
            <a:r>
              <a:rPr lang="ru-RU" sz="2000" b="1" dirty="0"/>
              <a:t>»</a:t>
            </a:r>
          </a:p>
          <a:p>
            <a:r>
              <a:rPr lang="ru-RU" sz="2000" dirty="0"/>
              <a:t>Для проведения </a:t>
            </a:r>
            <a:r>
              <a:rPr lang="ru-RU" sz="2000" dirty="0">
                <a:hlinkClick r:id="rId4"/>
              </a:rPr>
              <a:t>атаки типа «</a:t>
            </a:r>
            <a:r>
              <a:rPr lang="ru-RU" sz="2000" dirty="0" err="1">
                <a:hlinkClick r:id="rId4"/>
              </a:rPr>
              <a:t>Sybil</a:t>
            </a:r>
            <a:r>
              <a:rPr lang="ru-RU" sz="2000" dirty="0">
                <a:hlinkClick r:id="rId4"/>
              </a:rPr>
              <a:t> </a:t>
            </a:r>
            <a:r>
              <a:rPr lang="ru-RU" sz="2000" dirty="0" err="1">
                <a:hlinkClick r:id="rId4"/>
              </a:rPr>
              <a:t>attack</a:t>
            </a:r>
            <a:r>
              <a:rPr lang="ru-RU" sz="2000" dirty="0">
                <a:hlinkClick r:id="rId4"/>
              </a:rPr>
              <a:t>»</a:t>
            </a:r>
            <a:r>
              <a:rPr lang="ru-RU" sz="2000" dirty="0"/>
              <a:t> вполне достаточно одного атакующего и требуется небольшое количество ресурсов. Данный метод обеспечивает возможность захвата контроля над несколькими floodfill-узлами в определённой области </a:t>
            </a:r>
            <a:r>
              <a:rPr lang="ru-RU" sz="2000" dirty="0">
                <a:hlinkClick r:id="rId5" tooltip="Пространство ключей (криптография) (страница отсутствует)"/>
              </a:rPr>
              <a:t>пространства ключей</a:t>
            </a:r>
            <a:r>
              <a:rPr lang="ru-RU" sz="2000" baseline="30000" dirty="0">
                <a:hlinkClick r:id="rId6" tooltip="en:Key space (cryptography)"/>
              </a:rPr>
              <a:t>[</a:t>
            </a:r>
            <a:r>
              <a:rPr lang="ru-RU" sz="2000" baseline="30000" dirty="0" err="1">
                <a:hlinkClick r:id="rId6" tooltip="en:Key space (cryptography)"/>
              </a:rPr>
              <a:t>en</a:t>
            </a:r>
            <a:r>
              <a:rPr lang="ru-RU" sz="2000" baseline="30000" dirty="0">
                <a:hlinkClick r:id="rId6" tooltip="en:Key space (cryptography)"/>
              </a:rPr>
              <a:t>]</a:t>
            </a:r>
            <a:endParaRPr lang="ru-RU" sz="20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65324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Основные приложения, доступные для использования внутри сети I2P: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Susimail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2"/>
              </a:rPr>
              <a:t>http://localhost:7657/susimail/susimail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) —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3"/>
              </a:rPr>
              <a:t>почтовый клиент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SusiDNS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4"/>
              </a:rPr>
              <a:t>http://localhost:7657/susidns/index.jsp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) —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5"/>
              </a:rPr>
              <a:t>DNS-клиент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I2Psnark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6"/>
              </a:rPr>
              <a:t>http://localhost:7657/i2psnark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) —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7"/>
              </a:rPr>
              <a:t>торрент-клиент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eepsite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8"/>
              </a:rPr>
              <a:t>http://localhost:7658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) — защищенные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9"/>
              </a:rPr>
              <a:t>веб-узлы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, доступные только в сети I2P через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10"/>
              </a:rPr>
              <a:t>eepProxy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I2PTunnel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11"/>
              </a:rPr>
              <a:t>http://localhost:7657/i2ptunnel/index.jsp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) — интегрированная в I2P программа, позволяющая различным службам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12"/>
              </a:rPr>
              <a:t>TCP/IP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устанавливать связь поверх I2P с помощью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13"/>
              </a:rPr>
              <a:t>туннелей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14"/>
              </a:rPr>
              <a:t>http://localhost:7657/tunnels.jsp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—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15"/>
              </a:rPr>
              <a:t>мониторинг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13"/>
              </a:rPr>
              <a:t>туннелей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16"/>
              </a:rPr>
              <a:t>iMule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— свободный анонимный клиент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файлообменной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сети, который использует анонимные соединения с помощью сети I2P и сети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  <a:hlinkClick r:id="rId17"/>
              </a:rPr>
              <a:t>Kad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Floodfill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router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—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маршрутизаторы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, которые обладают полностью актуальной базой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NetDB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либо близкой к актуальной. Являются приоритетными кандидатами на узлы тоннелей. Для получения статуса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Floodfill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необходимо поддерживать обновление базы данных узлов до актуальной.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XD — автономный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битторрент-клиент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для сети i2p. Работает через SAM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bridge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, в том числе и с i2pd.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157</Words>
  <Application>Microsoft Office PowerPoint</Application>
  <PresentationFormat>Экран (4:3)</PresentationFormat>
  <Paragraphs>122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Анонимные сети — компьютерные сети, созданные для достижения анонимности в Интернете и работающие поверх глобальной сети. </vt:lpstr>
      <vt:lpstr>Слайд 2</vt:lpstr>
      <vt:lpstr>Слайд 3</vt:lpstr>
      <vt:lpstr>I2P (invisible internet project)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Анонимные сети — компьютерные сети, созданные для достижения анонимности в Интернете и работающие поверх глобальной сети.</dc:title>
  <dc:creator>Artem Antonov</dc:creator>
  <cp:lastModifiedBy>Artem Antonov</cp:lastModifiedBy>
  <cp:revision>20</cp:revision>
  <dcterms:created xsi:type="dcterms:W3CDTF">2020-12-08T16:48:18Z</dcterms:created>
  <dcterms:modified xsi:type="dcterms:W3CDTF">2020-12-08T21:08:31Z</dcterms:modified>
</cp:coreProperties>
</file>