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CC374-60DC-4045-93FD-F3B9E6AA1CF5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2C66F-6B12-439A-92F5-DA22550A3B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PPTP" TargetMode="External"/><Relationship Id="rId3" Type="http://schemas.openxmlformats.org/officeDocument/2006/relationships/hyperlink" Target="https://ru.wikipedia.org/wiki/NAT" TargetMode="External"/><Relationship Id="rId7" Type="http://schemas.openxmlformats.org/officeDocument/2006/relationships/hyperlink" Target="https://ru.wikipedia.org/wiki/FTP" TargetMode="External"/><Relationship Id="rId12" Type="http://schemas.openxmlformats.org/officeDocument/2006/relationships/hyperlink" Target="https://ru.wikipedia.org/wiki/%D0%A4%D0%B0%D0%B9%D0%BB%D0%BE%D0%BE%D0%B1%D0%BC%D0%B5%D0%BD%D0%BD%D0%B0%D1%8F_%D1%81%D0%B5%D1%82%D1%8C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1%D0%B5%D1%82%D0%B5%D0%B2%D0%BE%D0%B9_%D0%BF%D1%80%D0%BE%D1%82%D0%BE%D0%BA%D0%BE%D0%BB" TargetMode="External"/><Relationship Id="rId11" Type="http://schemas.openxmlformats.org/officeDocument/2006/relationships/hyperlink" Target="https://ru.wikipedia.org/wiki/MSN_Messenger" TargetMode="External"/><Relationship Id="rId5" Type="http://schemas.openxmlformats.org/officeDocument/2006/relationships/hyperlink" Target="https://ru.wikipedia.org/wiki/%D0%A1%D0%B5%D1%82%D0%B5%D0%B2%D0%B0%D1%8F_%D0%BC%D0%BE%D0%B4%D0%B5%D0%BB%D1%8C_OSI" TargetMode="External"/><Relationship Id="rId10" Type="http://schemas.openxmlformats.org/officeDocument/2006/relationships/hyperlink" Target="https://ru.wikipedia.org/wiki/%D0%9C%D0%B5%D1%81%D1%81%D0%B5%D0%BD%D0%B4%D0%B6%D0%B5%D1%80" TargetMode="External"/><Relationship Id="rId4" Type="http://schemas.openxmlformats.org/officeDocument/2006/relationships/hyperlink" Target="https://ru.wikipedia.org/wiki/%D0%9C%D0%B0%D1%80%D1%88%D1%80%D1%83%D1%82%D0%B8%D0%B7%D0%B0%D1%82%D0%BE%D1%80" TargetMode="External"/><Relationship Id="rId9" Type="http://schemas.openxmlformats.org/officeDocument/2006/relationships/hyperlink" Target="https://ru.wikipedia.org/wiki/H.323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H.323" TargetMode="External"/><Relationship Id="rId3" Type="http://schemas.openxmlformats.org/officeDocument/2006/relationships/hyperlink" Target="https://ru.wikipedia.org/wiki/Advanced_Maryland_Automatic_Network_Disk_Archiver" TargetMode="External"/><Relationship Id="rId7" Type="http://schemas.openxmlformats.org/officeDocument/2006/relationships/hyperlink" Target="https://ru.wikipedia.org/wiki/PPTP" TargetMode="External"/><Relationship Id="rId12" Type="http://schemas.openxmlformats.org/officeDocument/2006/relationships/hyperlink" Target="https://ru.wikipedia.org/wiki/GRE_(%D0%BF%D1%80%D0%BE%D1%82%D0%BE%D0%BA%D0%BE%D0%BB)" TargetMode="External"/><Relationship Id="rId2" Type="http://schemas.openxmlformats.org/officeDocument/2006/relationships/hyperlink" Target="https://ru.wikipedia.org/wiki/Netfilt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IRC" TargetMode="External"/><Relationship Id="rId11" Type="http://schemas.openxmlformats.org/officeDocument/2006/relationships/hyperlink" Target="https://ru.wikipedia.org/wiki/DCCP" TargetMode="External"/><Relationship Id="rId5" Type="http://schemas.openxmlformats.org/officeDocument/2006/relationships/hyperlink" Target="https://ru.wikipedia.org/wiki/TFTP" TargetMode="External"/><Relationship Id="rId10" Type="http://schemas.openxmlformats.org/officeDocument/2006/relationships/hyperlink" Target="https://ru.wikipedia.org/wiki/SNMP" TargetMode="External"/><Relationship Id="rId4" Type="http://schemas.openxmlformats.org/officeDocument/2006/relationships/hyperlink" Target="https://ru.wikipedia.org/wiki/FTP" TargetMode="External"/><Relationship Id="rId9" Type="http://schemas.openxmlformats.org/officeDocument/2006/relationships/hyperlink" Target="https://ru.wikipedia.org/wiki/SIP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B%D0%BE%D0%BA%D0%B0%D0%BB%D1%8C%D0%BD%D0%B0%D1%8F_%D0%B2%D1%8B%D1%87%D0%B8%D1%81%D0%BB%D0%B8%D1%82%D0%B5%D0%BB%D1%8C%D0%BD%D0%B0%D1%8F_%D1%81%D0%B5%D1%82%D1%8C" TargetMode="External"/><Relationship Id="rId3" Type="http://schemas.openxmlformats.org/officeDocument/2006/relationships/hyperlink" Target="https://ru.wikipedia.org/wiki/%D0%9C%D0%B0%D1%80%D1%88%D1%80%D1%83%D1%82%D0%B8%D0%B7%D0%B0%D1%82%D0%BE%D1%80" TargetMode="External"/><Relationship Id="rId7" Type="http://schemas.openxmlformats.org/officeDocument/2006/relationships/hyperlink" Target="https://ru.wikipedia.org/wiki/%D0%9F%D0%BE%D1%80%D1%82_(TCP/UDP)" TargetMode="External"/><Relationship Id="rId2" Type="http://schemas.openxmlformats.org/officeDocument/2006/relationships/hyperlink" Target="https://ru.wikipedia.org/wiki/%D0%9C%D0%B0%D1%80%D1%88%D1%80%D1%83%D1%82%D0%B8%D0%B7%D0%B0%D1%86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0%D0%BD%D0%B3%D0%BB%D0%B8%D0%B9%D1%81%D0%BA%D0%B8%D0%B9_%D1%8F%D0%B7%D1%8B%D0%BA" TargetMode="External"/><Relationship Id="rId5" Type="http://schemas.openxmlformats.org/officeDocument/2006/relationships/hyperlink" Target="https://ru.wikipedia.org/wiki/%D0%9C%D0%B5%D0%B6%D1%81%D0%B5%D1%82%D0%B5%D0%B2%D0%BE%D0%B9_%D1%8D%D0%BA%D1%80%D0%B0%D0%BD" TargetMode="External"/><Relationship Id="rId10" Type="http://schemas.openxmlformats.org/officeDocument/2006/relationships/hyperlink" Target="https://ru.wikipedia.org/wiki/%D0%98%D0%BD%D1%82%D0%B5%D1%80%D0%BD%D0%B5%D1%82" TargetMode="External"/><Relationship Id="rId4" Type="http://schemas.openxmlformats.org/officeDocument/2006/relationships/hyperlink" Target="https://ru.wikipedia.org/wiki/%D0%A1%D0%B5%D1%80%D0%B2%D0%B5%D1%80_(%D0%BF%D1%80%D0%B8%D0%BB%D0%BE%D0%B6%D0%B5%D0%BD%D0%B8%D0%B5)" TargetMode="External"/><Relationship Id="rId9" Type="http://schemas.openxmlformats.org/officeDocument/2006/relationships/hyperlink" Target="https://ru.wikipedia.org/wiki/%C2%AB%D0%A1%D0%B5%D1%80%D1%8B%D0%B9%C2%BB_IP-%D0%B0%D0%B4%D1%80%D0%B5%D1%8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Dynamic_Address_Translation_(NAT)&amp;action=edit&amp;redlink=1" TargetMode="External"/><Relationship Id="rId2" Type="http://schemas.openxmlformats.org/officeDocument/2006/relationships/hyperlink" Target="https://ru.wikipedia.org/w/index.php?title=Static_Network_Address_Translation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9C%D0%B0%D1%81%D0%BA%D0%B0%D1%80%D0%B0%D0%B4%D0%B8%D0%BD%D0%B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E%D1%80%D1%82_(TCP/IP)" TargetMode="External"/><Relationship Id="rId2" Type="http://schemas.openxmlformats.org/officeDocument/2006/relationships/hyperlink" Target="https://ru.wikipedia.org/wiki/IP-%D0%B0%D0%B4%D1%80%D0%B5%D1%8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HTTP" TargetMode="External"/><Relationship Id="rId4" Type="http://schemas.openxmlformats.org/officeDocument/2006/relationships/hyperlink" Target="https://ru.wikipedia.org/wiki/TCP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DoS-%D0%B0%D1%82%D0%B0%D0%BA%D0%B0" TargetMode="External"/><Relationship Id="rId2" Type="http://schemas.openxmlformats.org/officeDocument/2006/relationships/hyperlink" Target="https://ru.wikipedia.org/wiki/%D0%A5%D0%BE%D1%81%D1%8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E%D0%B4%D0%BD%D0%BE%D1%80%D0%B0%D0%BD%D0%B3%D0%BE%D0%B2%D0%B0%D1%8F_%D1%81%D0%B5%D1%82%D1%8C" TargetMode="External"/><Relationship Id="rId4" Type="http://schemas.openxmlformats.org/officeDocument/2006/relationships/hyperlink" Target="https://ru.wikipedia.org/wiki/UPnP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E%D0%BF%D0%B5%D1%80%D0%B0%D1%86%D0%B8%D0%BE%D0%BD%D0%BD%D0%B0%D1%8F_%D1%81%D0%B8%D1%81%D1%82%D0%B5%D0%BC%D0%B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0%BD%D0%B3%D0%BB." TargetMode="External"/><Relationship Id="rId7" Type="http://schemas.openxmlformats.org/officeDocument/2006/relationships/hyperlink" Target="https://ru.wikipedia.org/wiki/%D0%98%D0%BD%D1%82%D0%B5%D1%80%D0%BD%D0%B5%D1%82" TargetMode="External"/><Relationship Id="rId2" Type="http://schemas.openxmlformats.org/officeDocument/2006/relationships/hyperlink" Target="https://ru.wikipedia.org/wiki/%D0%9C%D0%B0%D1%80%D1%88%D1%80%D1%83%D1%82%D0%B8%D0%B7%D0%B0%D1%82%D0%BE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1%D0%B5%D1%80%D0%B2%D0%B5%D1%80_(%D0%BF%D1%80%D0%BE%D0%B3%D1%80%D0%B0%D0%BC%D0%BC%D0%BD%D0%BE%D0%B5_%D0%BE%D0%B1%D0%B5%D1%81%D0%BF%D0%B5%D1%87%D0%B5%D0%BD%D0%B8%D0%B5)" TargetMode="External"/><Relationship Id="rId5" Type="http://schemas.openxmlformats.org/officeDocument/2006/relationships/hyperlink" Target="https://ru.wikipedia.org/wiki/%D0%9A%D0%BB%D0%B8%D0%B5%D0%BD%D1%82_(%D0%B8%D0%BD%D1%84%D0%BE%D1%80%D0%BC%D0%B0%D1%82%D0%B8%D0%BA%D0%B0)" TargetMode="External"/><Relationship Id="rId4" Type="http://schemas.openxmlformats.org/officeDocument/2006/relationships/hyperlink" Target="https://ru.wikipedia.org/wiki/%D0%9F%D1%80%D0%BE%D0%BA%D1%81%D0%B8-%D1%81%D0%B5%D1%80%D0%B2%D0%B5%D1%80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1%D1%82%D0%B0%D1%82%D0%B8%D1%87%D0%B5%D1%81%D0%BA%D0%B8%D0%B9_%D1%81%D0%B0%D0%B9%D1%82" TargetMode="External"/><Relationship Id="rId13" Type="http://schemas.openxmlformats.org/officeDocument/2006/relationships/hyperlink" Target="https://ru.wikipedia.org/wiki/%D0%9E%D0%B1%D1%80%D0%B0%D1%82%D0%BD%D1%8B%D0%B9_%D0%BF%D1%80%D0%BE%D0%BA%D1%81%D0%B8" TargetMode="External"/><Relationship Id="rId3" Type="http://schemas.openxmlformats.org/officeDocument/2006/relationships/hyperlink" Target="https://ru.wikipedia.org/wiki/%D0%92%D0%B5%D0%B1-%D1%81%D0%B0%D0%B9%D1%82" TargetMode="External"/><Relationship Id="rId7" Type="http://schemas.openxmlformats.org/officeDocument/2006/relationships/hyperlink" Target="https://ru.wikipedia.org/wiki/%D0%9A%D1%8D%D1%88%D0%B8%D1%80%D0%BE%D0%B2%D0%B0%D0%BD%D0%B8%D0%B5" TargetMode="External"/><Relationship Id="rId12" Type="http://schemas.openxmlformats.org/officeDocument/2006/relationships/hyperlink" Target="https://ru.wikipedia.org/wiki/%D0%A1%D0%B6%D0%B0%D1%82%D0%B8%D0%B5_%D0%B4%D0%B0%D0%BD%D0%BD%D1%8B%D1%85" TargetMode="External"/><Relationship Id="rId2" Type="http://schemas.openxmlformats.org/officeDocument/2006/relationships/hyperlink" Target="https://ru.wikipedia.org/wiki/%D0%9F%D0%B5%D1%80%D1%81%D0%BE%D0%BD%D0%B0%D0%BB%D1%8C%D0%BD%D1%8B%D0%B9_%D1%84%D0%B0%D0%B9%D1%80%D0%B2%D0%BE%D0%B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URL" TargetMode="External"/><Relationship Id="rId11" Type="http://schemas.openxmlformats.org/officeDocument/2006/relationships/hyperlink" Target="https://ru.wikipedia.org/wiki/%D0%90%D0%BA%D1%81%D0%B5%D0%BB%D0%B5%D1%80%D0%B0%D1%86%D0%B8%D1%8F" TargetMode="External"/><Relationship Id="rId5" Type="http://schemas.openxmlformats.org/officeDocument/2006/relationships/hyperlink" Target="https://ru.wikipedia.org/wiki/%D0%91%D0%B0%D0%BB%D0%B0%D0%BD%D1%81%D0%B8%D1%80%D0%BE%D0%B2%D1%89%D0%B8%D0%BA_%D0%BD%D0%B0%D0%B3%D1%80%D1%83%D0%B7%D0%BA%D0%B8" TargetMode="External"/><Relationship Id="rId10" Type="http://schemas.openxmlformats.org/officeDocument/2006/relationships/hyperlink" Target="https://ru.wikipedia.org/wiki/%D0%9A%D0%BE%D0%BD%D1%82%D0%B5%D0%BD%D1%82" TargetMode="External"/><Relationship Id="rId4" Type="http://schemas.openxmlformats.org/officeDocument/2006/relationships/hyperlink" Target="https://ru.wikipedia.org/wiki/SSL" TargetMode="External"/><Relationship Id="rId9" Type="http://schemas.openxmlformats.org/officeDocument/2006/relationships/hyperlink" Target="https://ru.wikipedia.org/wiki/%D0%94%D0%B8%D0%BD%D0%B0%D0%BC%D0%B8%D1%87%D0%B5%D1%81%D0%BA%D0%B8%D0%B9_%D1%81%D0%B0%D0%B9%D1%82" TargetMode="External"/><Relationship Id="rId14" Type="http://schemas.openxmlformats.org/officeDocument/2006/relationships/hyperlink" Target="https://ru.wikipedia.org/wiki/A/B-%D1%82%D0%B5%D1%81%D1%82%D0%B8%D1%80%D0%BE%D0%B2%D0%B0%D0%BD%D0%B8%D0%B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URL" TargetMode="External"/><Relationship Id="rId2" Type="http://schemas.openxmlformats.org/officeDocument/2006/relationships/hyperlink" Target="https://ru.wikipedia.org/wiki/%D0%9F%D1%80%D0%BE%D0%BA%D1%81%D0%B8-%D1%81%D0%B5%D1%80%D0%B2%D0%B5%D1%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4%D0%B8%D1%88%D0%B8%D0%BD%D0%B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0%BD%D0%BE%D0%BD%D0%B8%D0%BC%D0%B0%D0%B9%D0%B7%D0%B5%D1%80" TargetMode="External"/><Relationship Id="rId2" Type="http://schemas.openxmlformats.org/officeDocument/2006/relationships/hyperlink" Target="https://ru.wikipedia.org/wiki/%D0%9F%D1%80%D0%BE%D0%BA%D1%81%D0%B8-%D1%81%D0%B5%D1%80%D0%B2%D0%B5%D1%8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5%D0%B6%D1%81%D0%B5%D1%82%D0%B5%D0%B2%D0%BE%D0%B9_%D1%8D%D0%BA%D1%80%D0%B0%D0%BD" TargetMode="External"/><Relationship Id="rId2" Type="http://schemas.openxmlformats.org/officeDocument/2006/relationships/hyperlink" Target="https://ru.wikipedia.org/wiki/%D0%A1%D0%B5%D1%82%D0%B5%D0%B2%D0%BE%D0%B9_%D0%BF%D1%80%D0%BE%D1%82%D0%BE%D0%BA%D0%BE%D0%B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1%D0%BE%D0%BA%D0%B5%D1%82_(%D0%BF%D1%80%D0%BE%D0%B3%D1%80%D0%B0%D0%BC%D0%BC%D0%BD%D1%8B%D0%B9_%D0%B8%D0%BD%D1%82%D0%B5%D1%80%D1%84%D0%B5%D0%B9%D1%81)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Gopher_(%D1%81%D0%B5%D1%82%D0%B5%D0%B2%D0%BE%D0%B9_%D0%BF%D1%80%D0%BE%D1%82%D0%BE%D0%BA%D0%BE%D0%BB)" TargetMode="External"/><Relationship Id="rId13" Type="http://schemas.openxmlformats.org/officeDocument/2006/relationships/hyperlink" Target="https://ru.wikipedia.org/wiki/UDP" TargetMode="External"/><Relationship Id="rId3" Type="http://schemas.openxmlformats.org/officeDocument/2006/relationships/hyperlink" Target="https://ru.wikipedia.org/wiki/TCP" TargetMode="External"/><Relationship Id="rId7" Type="http://schemas.openxmlformats.org/officeDocument/2006/relationships/hyperlink" Target="https://ru.wikipedia.org/wiki/WAIS" TargetMode="External"/><Relationship Id="rId12" Type="http://schemas.openxmlformats.org/officeDocument/2006/relationships/hyperlink" Target="https://ru.wikipedia.org/wiki/%D0%92%D0%B5%D0%B1-%D0%BF%D1%80%D0%BE%D0%BA%D1%81%D0%B8" TargetMode="External"/><Relationship Id="rId2" Type="http://schemas.openxmlformats.org/officeDocument/2006/relationships/hyperlink" Target="https://ru.wikipedia.org/wiki/%D0%9C%D0%B5%D0%B6%D1%81%D0%B5%D1%82%D0%B5%D0%B2%D0%BE%D0%B9_%D1%8D%D0%BA%D1%80%D0%B0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HTTP" TargetMode="External"/><Relationship Id="rId11" Type="http://schemas.openxmlformats.org/officeDocument/2006/relationships/hyperlink" Target="https://ru.wikipedia.org/wiki/%D0%92%D0%B5%D0%B1-%D1%81%D0%B0%D0%B9%D1%82" TargetMode="External"/><Relationship Id="rId5" Type="http://schemas.openxmlformats.org/officeDocument/2006/relationships/hyperlink" Target="https://ru.wikipedia.org/wiki/FTP" TargetMode="External"/><Relationship Id="rId10" Type="http://schemas.openxmlformats.org/officeDocument/2006/relationships/hyperlink" Target="https://ru.wikipedia.org/wiki/%D0%9F%D1%80%D0%BE%D0%BA%D1%81%D0%B8-%D1%81%D0%B5%D1%80%D0%B2%D0%B5%D1%80" TargetMode="External"/><Relationship Id="rId4" Type="http://schemas.openxmlformats.org/officeDocument/2006/relationships/hyperlink" Target="https://ru.wikipedia.org/wiki/TELNET" TargetMode="External"/><Relationship Id="rId9" Type="http://schemas.openxmlformats.org/officeDocument/2006/relationships/hyperlink" Target="https://ru.wikipedia.org/w/index.php?title=SOCKS-%D1%81%D0%B5%D1%80%D0%B2%D0%B5%D1%80&amp;action=edit&amp;redlink=1" TargetMode="External"/><Relationship Id="rId14" Type="http://schemas.openxmlformats.org/officeDocument/2006/relationships/hyperlink" Target="https://ru.wikipedia.org/wiki/IPv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8101042" cy="6000791"/>
          </a:xfrm>
        </p:spPr>
        <p:txBody>
          <a:bodyPr>
            <a:normAutofit/>
          </a:bodyPr>
          <a:lstStyle/>
          <a:p>
            <a:r>
              <a:rPr lang="ru-RU" sz="3200" b="1" dirty="0"/>
              <a:t>Прокси-сервер</a:t>
            </a:r>
            <a:r>
              <a:rPr lang="ru-RU" sz="3200" dirty="0"/>
              <a:t> (от англ. </a:t>
            </a:r>
            <a:r>
              <a:rPr lang="ru-RU" sz="3200" i="1" dirty="0" err="1"/>
              <a:t>proxy</a:t>
            </a:r>
            <a:r>
              <a:rPr lang="ru-RU" sz="3200" dirty="0"/>
              <a:t> — «представитель, уполномоченный») — сервер (комплекс программ) в компьютерных сетях, позволяющий клиентам выполнять косвенные запросы к другим сетевым службам.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Application-level gateway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или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ALG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англ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«шлюз прикладного уровня»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компонент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NAT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маршрутизатора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который понимает какой-либо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прикладной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протокол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и при прохождении через него пакетов этого протокола модифицирует их таким образом, что находящиеся за NAT пользователи могут пользоваться протоколом.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Calibri" pitchFamily="34" charset="0"/>
              <a:cs typeface="Arial" pitchFamily="34" charset="0"/>
            </a:endParaRPr>
          </a:p>
          <a:p>
            <a:r>
              <a:rPr lang="ru-RU" sz="2400" b="1" dirty="0" smtClean="0"/>
              <a:t>Протоколы, требующие ALG</a:t>
            </a:r>
          </a:p>
          <a:p>
            <a:endParaRPr lang="ru-RU" sz="2400" b="1" dirty="0" smtClean="0"/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hlinkClick r:id="rId7"/>
              </a:rPr>
              <a:t>FTP</a:t>
            </a:r>
            <a:r>
              <a:rPr lang="ru-RU" sz="2400" dirty="0" smtClean="0"/>
              <a:t> без пассивного режима (PASV). Передает IP-адрес и номер порта на клиенте в команде PORT.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hlinkClick r:id="rId8"/>
              </a:rPr>
              <a:t>PPTP</a:t>
            </a:r>
            <a:r>
              <a:rPr lang="ru-RU" sz="2400" dirty="0" smtClean="0"/>
              <a:t>. 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hlinkClick r:id="rId9"/>
              </a:rPr>
              <a:t>H.323</a:t>
            </a:r>
            <a:endParaRPr lang="ru-RU" sz="2400" dirty="0" smtClean="0"/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Протоколы передачи файлов в некоторых</a:t>
            </a:r>
            <a:r>
              <a:rPr lang="ru-RU" sz="2400" dirty="0" smtClean="0">
                <a:hlinkClick r:id="rId10"/>
              </a:rPr>
              <a:t> </a:t>
            </a:r>
            <a:r>
              <a:rPr lang="ru-RU" sz="2400" dirty="0" err="1" smtClean="0">
                <a:hlinkClick r:id="rId10"/>
              </a:rPr>
              <a:t>мессенджерах</a:t>
            </a:r>
            <a:r>
              <a:rPr lang="ru-RU" sz="2400" dirty="0" smtClean="0"/>
              <a:t> (например,</a:t>
            </a:r>
            <a:r>
              <a:rPr lang="ru-RU" sz="2400" dirty="0" smtClean="0">
                <a:hlinkClick r:id="rId11"/>
              </a:rPr>
              <a:t> MSN </a:t>
            </a:r>
            <a:r>
              <a:rPr lang="ru-RU" sz="2400" dirty="0" err="1" smtClean="0">
                <a:hlinkClick r:id="rId11"/>
              </a:rPr>
              <a:t>Messenger</a:t>
            </a:r>
            <a:r>
              <a:rPr lang="ru-RU" sz="2400" dirty="0" smtClean="0"/>
              <a:t>)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Создание сервера в некоторых играх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Некоторые</a:t>
            </a:r>
            <a:r>
              <a:rPr lang="ru-RU" sz="2400" dirty="0" smtClean="0">
                <a:hlinkClick r:id="rId12"/>
              </a:rPr>
              <a:t> </a:t>
            </a:r>
            <a:r>
              <a:rPr lang="ru-RU" sz="2400" dirty="0" err="1" smtClean="0">
                <a:hlinkClick r:id="rId12"/>
              </a:rPr>
              <a:t>файлообменные</a:t>
            </a:r>
            <a:r>
              <a:rPr lang="ru-RU" sz="2400" dirty="0" smtClean="0">
                <a:hlinkClick r:id="rId12"/>
              </a:rPr>
              <a:t> сети</a:t>
            </a:r>
            <a:endParaRPr lang="ru-RU" sz="24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7083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Реализации в ОС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latin typeface="Calibri" pitchFamily="34" charset="0"/>
              <a:cs typeface="Arial" pitchFamily="34" charset="0"/>
            </a:endParaRPr>
          </a:p>
          <a:p>
            <a:r>
              <a:rPr lang="ru-RU" sz="2400" dirty="0" err="1" smtClean="0"/>
              <a:t>Windows</a:t>
            </a:r>
            <a:endParaRPr lang="ru-RU" sz="2400" dirty="0" smtClean="0"/>
          </a:p>
          <a:p>
            <a:r>
              <a:rPr lang="ru-RU" sz="2400" dirty="0" smtClean="0"/>
              <a:t>Встроенный NAT в ОС </a:t>
            </a:r>
            <a:r>
              <a:rPr lang="ru-RU" sz="2400" dirty="0" err="1" smtClean="0"/>
              <a:t>Windows</a:t>
            </a:r>
            <a:r>
              <a:rPr lang="ru-RU" sz="2400" dirty="0" smtClean="0"/>
              <a:t> (</a:t>
            </a:r>
            <a:r>
              <a:rPr lang="ru-RU" sz="2400" dirty="0" err="1" smtClean="0"/>
              <a:t>ipnat.sys</a:t>
            </a:r>
            <a:r>
              <a:rPr lang="ru-RU" sz="2400" dirty="0" smtClean="0"/>
              <a:t>, в интерфейсе пользователя возможность называется </a:t>
            </a:r>
            <a:r>
              <a:rPr lang="ru-RU" sz="2400" dirty="0" err="1" smtClean="0"/>
              <a:t>Internet</a:t>
            </a:r>
            <a:r>
              <a:rPr lang="ru-RU" sz="2400" dirty="0" smtClean="0"/>
              <a:t> </a:t>
            </a:r>
            <a:r>
              <a:rPr lang="ru-RU" sz="2400" dirty="0" err="1" smtClean="0"/>
              <a:t>Connection</a:t>
            </a:r>
            <a:r>
              <a:rPr lang="ru-RU" sz="2400" dirty="0" smtClean="0"/>
              <a:t> </a:t>
            </a:r>
            <a:r>
              <a:rPr lang="ru-RU" sz="2400" dirty="0" err="1" smtClean="0"/>
              <a:t>Sharing</a:t>
            </a:r>
            <a:r>
              <a:rPr lang="ru-RU" sz="2400" dirty="0" smtClean="0"/>
              <a:t>) использует исполняемые в режиме пользователя ALG-модули, которые загружаются в адресное пространство процесса ALG.EXE (он же сервис по имени </a:t>
            </a:r>
            <a:r>
              <a:rPr lang="ru-RU" sz="2400" dirty="0" err="1" smtClean="0"/>
              <a:t>alg</a:t>
            </a:r>
            <a:r>
              <a:rPr lang="ru-RU" sz="2400" dirty="0" smtClean="0"/>
              <a:t>).</a:t>
            </a:r>
          </a:p>
          <a:p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400" dirty="0" err="1" smtClean="0"/>
              <a:t>Linux</a:t>
            </a:r>
            <a:endParaRPr lang="ru-RU" sz="2400" dirty="0" smtClean="0"/>
          </a:p>
          <a:p>
            <a:r>
              <a:rPr lang="ru-RU" sz="2400" dirty="0" smtClean="0"/>
              <a:t>Встроенный в ядро межсетевой экран</a:t>
            </a:r>
            <a:r>
              <a:rPr lang="ru-RU" sz="2400" dirty="0" smtClean="0">
                <a:hlinkClick r:id="rId2"/>
              </a:rPr>
              <a:t> </a:t>
            </a:r>
            <a:r>
              <a:rPr lang="ru-RU" sz="2400" dirty="0" err="1" smtClean="0">
                <a:hlinkClick r:id="rId2"/>
              </a:rPr>
              <a:t>netfilter</a:t>
            </a:r>
            <a:r>
              <a:rPr lang="ru-RU" sz="2400" dirty="0" smtClean="0"/>
              <a:t> поддерживает такие протоколы, как</a:t>
            </a:r>
            <a:r>
              <a:rPr lang="ru-RU" sz="2400" dirty="0" smtClean="0">
                <a:hlinkClick r:id="rId3"/>
              </a:rPr>
              <a:t> AMANDA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4"/>
              </a:rPr>
              <a:t> FTP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5"/>
              </a:rPr>
              <a:t> TFTP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6"/>
              </a:rPr>
              <a:t> IRC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7"/>
              </a:rPr>
              <a:t> PPTP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8"/>
              </a:rPr>
              <a:t> H.323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9"/>
              </a:rPr>
              <a:t> SIP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10"/>
              </a:rPr>
              <a:t> SNMP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11"/>
              </a:rPr>
              <a:t> DCCP</a:t>
            </a:r>
            <a:r>
              <a:rPr lang="ru-RU" sz="2400" dirty="0" smtClean="0"/>
              <a:t>,</a:t>
            </a:r>
            <a:r>
              <a:rPr lang="ru-RU" sz="2400" dirty="0" smtClean="0">
                <a:hlinkClick r:id="rId12"/>
              </a:rPr>
              <a:t> GRE</a:t>
            </a:r>
            <a:r>
              <a:rPr lang="ru-RU" sz="2400" dirty="0" smtClean="0"/>
              <a:t> и др.</a:t>
            </a:r>
          </a:p>
          <a:p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/>
              <a:t>Реализация в </a:t>
            </a:r>
            <a:r>
              <a:rPr lang="ru-RU" sz="2400" b="1" dirty="0" err="1" smtClean="0"/>
              <a:t>маршрутизаторах</a:t>
            </a:r>
            <a:endParaRPr lang="ru-RU" sz="2400" b="1" dirty="0" smtClean="0"/>
          </a:p>
          <a:p>
            <a:r>
              <a:rPr lang="ru-RU" sz="2400" dirty="0" smtClean="0"/>
              <a:t>Практически все </a:t>
            </a:r>
            <a:r>
              <a:rPr lang="ru-RU" sz="2400" dirty="0" err="1" smtClean="0"/>
              <a:t>маршрутизаторы</a:t>
            </a:r>
            <a:r>
              <a:rPr lang="ru-RU" sz="2400" dirty="0" smtClean="0"/>
              <a:t>, имеющие NAT, умеют работать с PPTP, </a:t>
            </a:r>
            <a:r>
              <a:rPr lang="ru-RU" sz="2400" dirty="0" err="1" smtClean="0"/>
              <a:t>IPsec</a:t>
            </a:r>
            <a:r>
              <a:rPr lang="ru-RU" sz="2400" dirty="0" smtClean="0"/>
              <a:t>, RTSP, SIP, H.323, SMTP, DNS, TFTP.</a:t>
            </a:r>
          </a:p>
          <a:p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Функционирование </a:t>
            </a:r>
            <a:r>
              <a:rPr lang="en-US" sz="2400" b="1" dirty="0" smtClean="0"/>
              <a:t>NAT</a:t>
            </a:r>
            <a:endParaRPr lang="ru-RU" sz="2400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-32" y="92867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Преобразование адреса методом NAT может производиться почти любым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маршрутизирующим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устройством 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маршрутизатором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сервером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доступа,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межсетевым экраном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Наиболее популярным является SNAT, суть механизма которого состоит в замене адреса источника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source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при прохождении пакета в одну сторону и обратной замене адреса назначения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destination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в ответном пакете. Наряду с адресами источник/назначение могут также заменяться номера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портов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источника и назначения.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Помимо </a:t>
            </a:r>
            <a:r>
              <a:rPr lang="ru-RU" sz="2000" dirty="0" err="1" smtClean="0"/>
              <a:t>source</a:t>
            </a:r>
            <a:r>
              <a:rPr lang="ru-RU" sz="2000" dirty="0" smtClean="0"/>
              <a:t> NAT (предоставления пользователям</a:t>
            </a:r>
            <a:r>
              <a:rPr lang="ru-RU" sz="2000" dirty="0" smtClean="0">
                <a:hlinkClick r:id="rId8"/>
              </a:rPr>
              <a:t> локальной сети</a:t>
            </a:r>
            <a:r>
              <a:rPr lang="ru-RU" sz="2000" dirty="0" smtClean="0"/>
              <a:t> с</a:t>
            </a:r>
            <a:r>
              <a:rPr lang="ru-RU" sz="2000" dirty="0" smtClean="0">
                <a:hlinkClick r:id="rId9"/>
              </a:rPr>
              <a:t> внутренними адресами</a:t>
            </a:r>
            <a:r>
              <a:rPr lang="ru-RU" sz="2000" dirty="0" smtClean="0"/>
              <a:t> доступа к сети</a:t>
            </a:r>
            <a:r>
              <a:rPr lang="ru-RU" sz="2000" dirty="0" smtClean="0">
                <a:hlinkClick r:id="rId10"/>
              </a:rPr>
              <a:t> Интернет</a:t>
            </a:r>
            <a:r>
              <a:rPr lang="ru-RU" sz="2000" dirty="0" smtClean="0"/>
              <a:t>) часто применяется также </a:t>
            </a:r>
            <a:r>
              <a:rPr lang="ru-RU" sz="2000" dirty="0" err="1" smtClean="0"/>
              <a:t>destination</a:t>
            </a:r>
            <a:r>
              <a:rPr lang="ru-RU" sz="2000" dirty="0" smtClean="0"/>
              <a:t> NAT, когда обращения извне транслируются</a:t>
            </a:r>
            <a:r>
              <a:rPr lang="ru-RU" sz="2000" dirty="0" smtClean="0">
                <a:hlinkClick r:id="rId5"/>
              </a:rPr>
              <a:t> межсетевым экраном</a:t>
            </a:r>
            <a:r>
              <a:rPr lang="ru-RU" sz="2000" dirty="0" smtClean="0"/>
              <a:t> на компьютер пользователя в локальной сети, имеющий</a:t>
            </a:r>
            <a:r>
              <a:rPr lang="ru-RU" sz="2000" dirty="0" smtClean="0">
                <a:hlinkClick r:id="rId9"/>
              </a:rPr>
              <a:t> внутренний адрес</a:t>
            </a:r>
            <a:r>
              <a:rPr lang="ru-RU" sz="2000" dirty="0" smtClean="0"/>
              <a:t> и потому недоступный извне сети непосредственно (без NAT).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Существует 3 базовых концепции трансляции адресов: статическая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Static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Network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Address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Translation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), динамическая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Dynamic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Address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Translation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маскарадная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(NAPT, NAT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Overload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PAT).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Статический NAT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Отображение незарегистрированного IP-адреса на зарегистрированный IP-адрес на основании один к одному. Особенно полезно, когда устройство должно быть доступным снаружи сети.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Динамический NAT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Отображает незарегистрированный IP-адрес на зарегистрированный адрес из группы зарегистрированных IP-адресов. Динамический NAT также устанавливает непосредственное отображение между незарегистрированным и зарегистрированным адресом, но отображение может меняться в зависимости от зарегистрированного адреса, доступного в пуле адресов, во время коммуникации.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Перегруженный NAT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(NAPT, NAT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Overload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PAT,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маскарадинг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форма динамического NAT, который отображает несколько незарегистрированных адресов в единственный зарегистрированный IP-адрес, используя различные порты.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50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7744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Типы NAT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43434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Симметричный NAT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Symmetric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NAT) — Трансляция, при которой каждое соединение, инициируемое парой «внутренний адрес: внутренний порт» преобразуется в свободную уникальную случайно выбранную пару «публичный адрес: публичный порт». При этом инициация соединения из публичной сети невозможна.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Cone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NAT,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Full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Cone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NAT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Однозначная (взаимная) трансляция между парами «внутренний адрес: внутренний порт» и «публичный адрес: публичный порт». Любой внешний хост может инициировать соединение с внутренним хостом (если это разрешено в правилах межсетевого экрана).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Address-Restricted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cone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NAT,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Restricted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cone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NAT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Постоянная трансляция между парой «внутренний адрес: внутренний порт» и «публичный адрес: публичный порт». Любое соединение, инициированное с внутреннего адреса, позволяет в дальнейшем получать ему пакеты с любого порта того публичного хоста, к которому он отправлял пакет(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ранее.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Port-Restricted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cone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NAT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Трансляция между парой «внутренний адрес: внутренний порт» и «публичный адрес: публичный порт», при которой входящие пакеты проходят на внутренний хост только с одного порта публичного хоста — того, на который внутренний хост уже посылал пакет.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6745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Преимущества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NAT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Позволяет сэкономить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IP-адреса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(только в случае использования NAT в режиме PAT), транслируя несколько внутренних IP-адресов в один внешний публичный IP-адрес (или в несколько, но меньшим количеством, чем внутренних).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Позволяет предотвратить или ограничить обращение снаружи ко внутренним хостам, оставляя возможность обращения изнутри наружу. При инициации соединения изнутри сети создаётся трансляция. Ответные пакеты, поступающие снаружи, соответствуют созданной трансляции и поэтому пропускаются. Если для пакетов, поступающих снаружи, соответствующей трансляции не существует (а она может быть созданной при инициации соединения или статической), они не пропускаются.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Позволяет скрыть определённые внутренние сервисы внутренних хостов/серверов. По сути, выполняется та же указанная выше трансляция на определённый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порт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но возможно подменить внутренний порт официально зарегистрированной службы (например, 80-й порт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TCP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HTTP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-сервер) на внешний 54055-й). Тем самым, снаружи, на внешнем IP-адресе после трансляции адресов на сайт (или форум) для осведомлённых посетителей можно будет попасть по адресу http://example.org:54055, но на внутреннем сервере, находящемся за NAT, он будет работать на обычном 80-м порту. Повышение безопасности и скрытие «непубличных» ресурсов.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6129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Недостатки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NAT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Старые протоколы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Протоколы, разработанные до массового внедрения NAT, не в состоянии работать, если на пути между взаимодействующими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хостами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есть трансляция адресов.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Идентификация пользователей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Из-за трансляции адресов «много в один» появляются дополнительные сложности с идентификацией пользователей и необходимость хранить полные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логи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трансляций.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Иллюзия DoS-атаки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Если NAT используется для подключения многих пользователей к одному и тому же сервису, это может вызвать иллюзию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DoS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-атаки на сервис (множество успешных и неуспешных попыток).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Пиринговые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сети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В NAT-устройствах, не поддерживающих технологию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Universal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Plug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&amp;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Play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в некоторых случаях, необходима дополнительная настройка при работе 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пиринговыми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сетями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некоторыми другими программами, в которых необходимо не только инициировать исходящие соединения, но также принимать входящие.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928794" y="0"/>
            <a:ext cx="4274440" cy="866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IP сеть через единственный IP-адрес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697" name="image4.png" descr="NAT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571480"/>
            <a:ext cx="6572264" cy="465782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2705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3" name="image1.jpg" descr="Gatewa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1685925" cy="714375"/>
          </a:xfrm>
          <a:prstGeom prst="rect">
            <a:avLst/>
          </a:prstGeom>
          <a:noFill/>
        </p:spPr>
      </p:pic>
      <p:pic>
        <p:nvPicPr>
          <p:cNvPr id="30722" name="image2.jpg" descr="Ip-pake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60"/>
            <a:ext cx="4949904" cy="2928958"/>
          </a:xfrm>
          <a:prstGeom prst="rect">
            <a:avLst/>
          </a:prstGeom>
          <a:noFill/>
        </p:spPr>
      </p:pic>
      <p:pic>
        <p:nvPicPr>
          <p:cNvPr id="30721" name="image3.jpg" descr="Ip-se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1" y="4572008"/>
            <a:ext cx="6379367" cy="2071702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На рабочих станциях указанный шлюз по умолчанию или gateway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128586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Преобразует служебные заголовки, формирует идентичный IP-пакет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442913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Публикация локальных ресурсов во внешней IP-сети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Экономическая выгода вследствие приобретения единственного IP-подключения, а не IP-сети.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Сокрытие от внешнего наблюдателя структуры внутренней IP-сети.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Организация системы с распределенной нагрузкой.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При общем доступе через NAT прозрачно открывается доступ к внутренней структуре с защитой без использования межсетевого экрана и т. п.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Через NAT корректно работают многие сетевые протоколы. Конструктивные реализации (общий доступ — это и есть подключение NAT) есть аппаратная реализация NAT (интегрированы межсетевые экраны).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314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Использование</a:t>
            </a: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Обеспечение доступа компьютеров локальной сети к сети Интернет.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Кэширование данных</a:t>
            </a:r>
            <a:r>
              <a:rPr lang="en-US" sz="2400" dirty="0" smtClean="0"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Сжатие данных</a:t>
            </a:r>
            <a:r>
              <a:rPr lang="en-US" sz="2400" dirty="0" smtClean="0"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Защита локальной сети от внешнего доступа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Ограничение доступа из локальной сети к внешней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Анонимизация доступа к различным ресурсам.</a:t>
            </a: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Обход ограничений доступа.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142900"/>
            <a:ext cx="9144000" cy="70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NAT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loopback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Calibri" pitchFamily="34" charset="0"/>
                <a:ea typeface="Arial" pitchFamily="34" charset="0"/>
                <a:cs typeface="Arial" pitchFamily="34" charset="0"/>
              </a:rPr>
              <a:t>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сли пакет приходит из внутренней сети на внешний IP-адрес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маршрутизатора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он считается пришедшим извне — а значит, работают правила брандмауэра, относящиеся ко внешним соединениям. И если пакет успешно пройдёт сквозь брандмауэр, сработает NAT, взяв на себя посредничество между двумя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внутрисетевыми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машинами.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Calibri" pitchFamily="34" charset="0"/>
              <a:cs typeface="Arial" pitchFamily="34" charset="0"/>
            </a:endParaRPr>
          </a:p>
          <a:p>
            <a:r>
              <a:rPr lang="ru-RU" sz="2000" b="1" dirty="0" smtClean="0"/>
              <a:t>NAT </a:t>
            </a:r>
            <a:r>
              <a:rPr lang="ru-RU" sz="2000" b="1" dirty="0" err="1" smtClean="0"/>
              <a:t>Traversal</a:t>
            </a:r>
            <a:endParaRPr lang="ru-RU" sz="2000" b="1" dirty="0" smtClean="0"/>
          </a:p>
          <a:p>
            <a:r>
              <a:rPr lang="ru-RU" sz="2000" dirty="0" smtClean="0"/>
              <a:t>NAT </a:t>
            </a:r>
            <a:r>
              <a:rPr lang="ru-RU" sz="2000" dirty="0" err="1" smtClean="0"/>
              <a:t>Traversal</a:t>
            </a:r>
            <a:r>
              <a:rPr lang="ru-RU" sz="2000" dirty="0" smtClean="0"/>
              <a:t> (прохождение или </a:t>
            </a:r>
            <a:r>
              <a:rPr lang="ru-RU" sz="2000" dirty="0" err="1" smtClean="0"/>
              <a:t>автонастройка</a:t>
            </a:r>
            <a:r>
              <a:rPr lang="ru-RU" sz="2000" dirty="0" smtClean="0"/>
              <a:t> NAT) — это набор возможностей, позволяющих сетевым приложениям определять, что они находятся за устройством, обеспечивающим NAT, узнавать внешний IP-адрес этого устройства и выполнять сопоставление портов для пересылки пакетов из внешнего порта NAT на внутренний порт, используемый приложением; все это выполняется автоматически, пользователю нет необходимости вручную настраивать сопоставления портов или вносить изменения в какие-либо другие параметры.</a:t>
            </a:r>
          </a:p>
          <a:p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/>
              <a:t>Программная реализация NAT</a:t>
            </a:r>
          </a:p>
          <a:p>
            <a:r>
              <a:rPr lang="ru-RU" sz="2000" dirty="0" smtClean="0"/>
              <a:t>При наличии уже существующего сервера под управлением серверной</a:t>
            </a:r>
            <a:r>
              <a:rPr lang="ru-RU" sz="2000" dirty="0" smtClean="0">
                <a:hlinkClick r:id="rId2"/>
              </a:rPr>
              <a:t> ОС</a:t>
            </a:r>
            <a:r>
              <a:rPr lang="ru-RU" sz="2000" dirty="0" smtClean="0"/>
              <a:t> возможно организовать трансляцию адресов без необходимости закупки дополнительных, аппаратных устройств. Как правило для программной реализации NAT требуется наличие по крайней мере двух сетевых адаптеров в сервере.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6068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Виды прокси-серверов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Прозрачный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схема связи, при которой трафик, или его часть, перенаправляется на прокси-сервер неявно (средствами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маршрутизатора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При этом клиент может использовать все преимущества прокси-сервера без дополнительных настроек браузера (или другого приложения для работы с интернетом).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Пример: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route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-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add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10.32.5.5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mask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255.255.255.255 10.32.1.14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i="1" dirty="0" smtClean="0"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Обратный прокси-сервер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англ.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reverse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proxy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тип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прокси-сервера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который ретранслирует запросы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клиентов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из внешней сети на один или несколько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серверов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логически расположенных во внутренней сети. При этом для клиента это выглядит так, будто запрашиваемые ресурсы находятся непосредственно на прокси-сервере. В отличие от прозрачного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который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перенаправляет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запросы клиентов к любым серверам 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Интернете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возвращает им результат, обратный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непосредственно взаимодействует лишь с ассоциированными с ним серверами и возвращает ответ только от них.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Применение </a:t>
            </a:r>
            <a:r>
              <a:rPr lang="ru-RU" sz="3600" b="1" dirty="0" smtClean="0">
                <a:latin typeface="Calibri" pitchFamily="34" charset="0"/>
                <a:ea typeface="Arial" pitchFamily="34" charset="0"/>
                <a:cs typeface="Arial" pitchFamily="34" charset="0"/>
              </a:rPr>
              <a:t>обратных прокси-серверов </a:t>
            </a:r>
            <a:endParaRPr lang="ru-RU" sz="36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608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Обратный прокси-сервер может скрывать существование опрашиваемых им серверов и их характеристики.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Применение программного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файрвола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в обратном прокси-сервере может защитить от наиболее распространенных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веб-атак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таких как DOS или DDOS.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Основной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веб-сайт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может не поддерживать подключение по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SSL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однако это можно реализовать с помощью обратного прокси-сервера, который может быть оборудован аппаратным SSL-ускорителем.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Выполнение функций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балансировщика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нагрузки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между несколькими серверами, подменяя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URL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таким образом, чтобы использовался наиболее уместный сервер.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Уменьшение нагрузки на основные серверы благодаря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кэшированию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8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8"/>
              </a:rPr>
              <a:t>статического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9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9"/>
              </a:rPr>
              <a:t>динамического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0"/>
              </a:rPr>
              <a:t>контента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Эта возможность известна как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1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1"/>
              </a:rPr>
              <a:t>акселерация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веб-сайтов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Сервер может отсортировать свой кэш по частоте запросов 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контенту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что значительно уменьшит нагрузку на основные серверы.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2"/>
              </a:rPr>
              <a:t>Сжатие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содержимого для уменьшения времени его загрузки.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 методе, называемом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«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spoon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feeding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»</a:t>
            </a:r>
            <a:r>
              <a:rPr kumimoji="0" lang="ru-RU" sz="2000" b="0" i="0" u="none" strike="noStrike" cap="none" normalizeH="0" baseline="3000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3"/>
              </a:rPr>
              <a:t>[2]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страницы, генерируемые динамически, могут быть отданы серверу и обработаны уже им.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Может выполнять тестирование, например,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4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14"/>
              </a:rPr>
              <a:t>A/B-тестирование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изменяя код страниц. Полученные данные можно использовать для последующей оптимизации.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4164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Редиректор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модуль 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прокси-серверах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отвечающий за фильтрацию и обработку адресов 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URL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запросов от клиентов к серверам. Может быть как встроенным в прокси-сервер, так и запускающийся отдельным приложением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скриптом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Задачи, решаемые с помощью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редиректора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Закрытие доступа к определённым адресам по сложным критериям.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Замена одного содержимого на другое (например, баннеров на пустые изображения)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Выдача сообщения о точной причине запрета доступа к странице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Выдача предупреждения о возможной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фишинг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-атаке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(при наличии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фишинг-фильтра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Анализ статистики обращения к определённым ресурсам (как разрешённым, так и запрещённым)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 smtClean="0"/>
              <a:t>Веб-прокси</a:t>
            </a:r>
            <a:r>
              <a:rPr lang="ru-RU" sz="3200" dirty="0" smtClean="0"/>
              <a:t>— это</a:t>
            </a:r>
            <a:r>
              <a:rPr lang="ru-RU" sz="3200" dirty="0" smtClean="0">
                <a:hlinkClick r:id="rId2"/>
              </a:rPr>
              <a:t> прокси-сервер</a:t>
            </a:r>
            <a:r>
              <a:rPr lang="ru-RU" sz="3200" dirty="0" smtClean="0"/>
              <a:t> и</a:t>
            </a:r>
            <a:r>
              <a:rPr lang="ru-RU" sz="3200" dirty="0" smtClean="0">
                <a:hlinkClick r:id="rId3"/>
              </a:rPr>
              <a:t> </a:t>
            </a:r>
            <a:r>
              <a:rPr lang="ru-RU" sz="3200" dirty="0" err="1" smtClean="0">
                <a:hlinkClick r:id="rId3"/>
              </a:rPr>
              <a:t>анонимайзер</a:t>
            </a:r>
            <a:r>
              <a:rPr lang="ru-RU" sz="3200" dirty="0" smtClean="0"/>
              <a:t> особого вида, представляющий собой </a:t>
            </a:r>
            <a:r>
              <a:rPr lang="ru-RU" sz="3200" dirty="0" err="1" smtClean="0"/>
              <a:t>веб-приложение</a:t>
            </a:r>
            <a:endParaRPr lang="ru-RU" sz="32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2071678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могут быть использованы для следующих целей: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ускорения загрузки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веб-сайтов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тестирования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онлайн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сервисов;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обхода ограничений Администратора локальной сети на доступ к определенным адресам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веб-сайтов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сокрытия реального IP-адреса и анонимного доступа 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веб-сайтам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получения доступа 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веб-сайтам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закрытым для просмотра пользователей определенных стран;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Обеспечение анонимности через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прокси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HTTP-(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веб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)-прокси-серверы. Такие серверы пропускают через себя только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HTTP-траффик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по умолчанию добавляя в передаваемый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траффик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данные о применении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прокси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SOCKS-прокси-серверы. В отличие от HTTP-прокси-серверов, SOCKS передаёт всю информацию, ничего не добавляя от себя. Протокол SOCKS находится на сеансовом уровне модели OSI, этим достигается независимость от высокоуровневых протоколов: HTTP, FTP, РОРЗ и др., что и позволяет SOCKS пропускать через себя весь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траффик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а не только HTTP;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отдельно стоит упомянуть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CGI-прокси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или 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анонимайзеры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», которые по сути представляют собой web-сервер с формой, где клиент вводит адрес нужного сайта. После чего открывается страница запрошенного ресурса, но в адресной строке браузера виден адрес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CGI-прокси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CGI-прокси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как и любой web-сервер может использовать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https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для защиты канала связи между собой и клиентом.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/>
              <a:t>SOCKS</a:t>
            </a:r>
            <a:r>
              <a:rPr lang="ru-RU" sz="2800" dirty="0" smtClean="0"/>
              <a:t> —</a:t>
            </a:r>
            <a:r>
              <a:rPr lang="ru-RU" sz="2800" dirty="0" smtClean="0">
                <a:hlinkClick r:id="rId2"/>
              </a:rPr>
              <a:t> сетевой протокол</a:t>
            </a:r>
            <a:r>
              <a:rPr lang="ru-RU" sz="2800" dirty="0" smtClean="0"/>
              <a:t>, который позволяет пересылать пакеты от клиента к серверу через прокси-сервер прозрачно (незаметно для них) и таким образом использовать сервисы за</a:t>
            </a:r>
            <a:r>
              <a:rPr lang="ru-RU" sz="2800" dirty="0" smtClean="0">
                <a:hlinkClick r:id="rId3"/>
              </a:rPr>
              <a:t> межсетевыми экранами (</a:t>
            </a:r>
            <a:r>
              <a:rPr lang="ru-RU" sz="2800" dirty="0" err="1" smtClean="0">
                <a:hlinkClick r:id="rId3"/>
              </a:rPr>
              <a:t>фаерволами</a:t>
            </a:r>
            <a:r>
              <a:rPr lang="ru-RU" sz="2800" dirty="0" smtClean="0">
                <a:hlinkClick r:id="rId3"/>
              </a:rPr>
              <a:t>)</a:t>
            </a:r>
            <a:r>
              <a:rPr lang="ru-RU" sz="2800" dirty="0" smtClean="0"/>
              <a:t>. SOCKS — это сокращение от</a:t>
            </a:r>
            <a:r>
              <a:rPr lang="ru-RU" sz="2800" dirty="0" smtClean="0">
                <a:hlinkClick r:id="rId4"/>
              </a:rPr>
              <a:t> «</a:t>
            </a:r>
            <a:r>
              <a:rPr lang="ru-RU" sz="2800" dirty="0" err="1" smtClean="0">
                <a:hlinkClick r:id="rId4"/>
              </a:rPr>
              <a:t>SOCKet</a:t>
            </a:r>
            <a:r>
              <a:rPr lang="ru-RU" sz="2800" dirty="0" smtClean="0">
                <a:hlinkClick r:id="rId4"/>
              </a:rPr>
              <a:t> </a:t>
            </a:r>
            <a:r>
              <a:rPr lang="ru-RU" sz="2800" dirty="0" err="1" smtClean="0">
                <a:hlinkClick r:id="rId4"/>
              </a:rPr>
              <a:t>Secure</a:t>
            </a:r>
            <a:r>
              <a:rPr lang="ru-RU" sz="2800" dirty="0" smtClean="0">
                <a:hlinkClick r:id="rId4"/>
              </a:rPr>
              <a:t>»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Более поздняя версия SOCKS5 предполагает аутентификацию, так что только авторизованные пользователи получают доступ к серверу.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693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28528" rIns="91440" bIns="507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Протокол SOCKS 4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SOCKS 4 предназначен для работы через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2"/>
              </a:rPr>
              <a:t>фаервол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без аутентификации для приложений типа клиент-сервер, работающих по протоколу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3"/>
              </a:rPr>
              <a:t>TCP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таких, как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4"/>
              </a:rPr>
              <a:t>TELNET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5"/>
              </a:rPr>
              <a:t>FTP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таких популярных протоколов обмена информацией, как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6"/>
              </a:rPr>
              <a:t>HTTP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7"/>
              </a:rPr>
              <a:t>WAIS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8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8"/>
              </a:rPr>
              <a:t>GOPHER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По существу,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9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  <a:hlinkClick r:id="rId9"/>
              </a:rPr>
              <a:t>SOCKS-сервер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можно рассматривать как межсетевой экран, поддерживающий протокол SOCKS.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Calibri" pitchFamily="34" charset="0"/>
              <a:cs typeface="Arial" pitchFamily="34" charset="0"/>
            </a:endParaRPr>
          </a:p>
          <a:p>
            <a:r>
              <a:rPr lang="ru-RU" sz="2400" b="1" dirty="0" err="1" smtClean="0"/>
              <a:t>Анонимайзер</a:t>
            </a:r>
            <a:r>
              <a:rPr lang="ru-RU" sz="2400" dirty="0" smtClean="0"/>
              <a:t>  средство для скрытия информации о компьютере или пользователе в сети от удалённого сервера.</a:t>
            </a:r>
          </a:p>
          <a:p>
            <a:r>
              <a:rPr lang="ru-RU" sz="2400" dirty="0" smtClean="0"/>
              <a:t>Клиентское ПО может подключаться к </a:t>
            </a:r>
            <a:r>
              <a:rPr lang="ru-RU" sz="2400" dirty="0" err="1" smtClean="0"/>
              <a:t>анонимайзеру</a:t>
            </a:r>
            <a:r>
              <a:rPr lang="ru-RU" sz="2400" dirty="0" smtClean="0"/>
              <a:t> как к</a:t>
            </a:r>
            <a:r>
              <a:rPr lang="ru-RU" sz="2400" dirty="0" smtClean="0">
                <a:hlinkClick r:id="rId10"/>
              </a:rPr>
              <a:t> прокси-серверу</a:t>
            </a:r>
            <a:r>
              <a:rPr lang="ru-RU" sz="2400" dirty="0" smtClean="0"/>
              <a:t> или, например, как</a:t>
            </a:r>
            <a:r>
              <a:rPr lang="ru-RU" sz="2400" dirty="0" smtClean="0">
                <a:hlinkClick r:id="rId11"/>
              </a:rPr>
              <a:t> </a:t>
            </a:r>
            <a:r>
              <a:rPr lang="ru-RU" sz="2400" dirty="0" err="1" smtClean="0">
                <a:hlinkClick r:id="rId11"/>
              </a:rPr>
              <a:t>веб-сайту</a:t>
            </a:r>
            <a:r>
              <a:rPr lang="ru-RU" sz="2400" dirty="0" smtClean="0"/>
              <a:t> (</a:t>
            </a:r>
            <a:r>
              <a:rPr lang="ru-RU" sz="2400" dirty="0" err="1" smtClean="0">
                <a:hlinkClick r:id="rId12"/>
              </a:rPr>
              <a:t>веб-прокси</a:t>
            </a:r>
            <a:r>
              <a:rPr lang="ru-RU" sz="2400" dirty="0" smtClean="0"/>
              <a:t>).</a:t>
            </a:r>
          </a:p>
          <a:p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/>
              <a:t>Протокол SOCKS 5</a:t>
            </a:r>
          </a:p>
          <a:p>
            <a:r>
              <a:rPr lang="ru-RU" sz="2400" dirty="0" smtClean="0"/>
              <a:t>SOCKS 5 расширяет модель SOCKS 4, добавляя к ней поддержку</a:t>
            </a:r>
            <a:r>
              <a:rPr lang="ru-RU" sz="2400" dirty="0" smtClean="0">
                <a:hlinkClick r:id="rId13"/>
              </a:rPr>
              <a:t> UDP</a:t>
            </a:r>
            <a:r>
              <a:rPr lang="ru-RU" sz="2400" dirty="0" smtClean="0"/>
              <a:t>, обеспечение универсальных схем строгой аутентификации и расширяет методы адресации, добавляя поддержку доменных имен и адресов</a:t>
            </a:r>
            <a:r>
              <a:rPr lang="ru-RU" sz="2400" dirty="0" smtClean="0">
                <a:hlinkClick r:id="rId14"/>
              </a:rPr>
              <a:t> IPv6</a:t>
            </a:r>
            <a:r>
              <a:rPr lang="ru-RU" sz="2400" dirty="0" smtClean="0"/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2081</Words>
  <Application>Microsoft Office PowerPoint</Application>
  <PresentationFormat>Экран (4:3)</PresentationFormat>
  <Paragraphs>130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Прокси-сервер (от англ. proxy — «представитель, уполномоченный») — сервер (комплекс программ) в компьютерных сетях, позволяющий клиентам выполнять косвенные запросы к другим сетевым службам.</vt:lpstr>
      <vt:lpstr>Слайд 2</vt:lpstr>
      <vt:lpstr>Слайд 3</vt:lpstr>
      <vt:lpstr>Применение обратных прокси-серверов </vt:lpstr>
      <vt:lpstr>Слайд 5</vt:lpstr>
      <vt:lpstr>Веб-прокси— это прокси-сервер и анонимайзер особого вида, представляющий собой веб-приложение</vt:lpstr>
      <vt:lpstr>Слайд 7</vt:lpstr>
      <vt:lpstr>SOCKS — сетевой протокол, который позволяет пересылать пакеты от клиента к серверу через прокси-сервер прозрачно (незаметно для них) и таким образом использовать сервисы за межсетевыми экранами (фаерволами). SOCKS — это сокращение от «SOCKet Secure». Более поздняя версия SOCKS5 предполагает аутентификацию, так что только авторизованные пользователи получают доступ к серверу. </vt:lpstr>
      <vt:lpstr>Слайд 9</vt:lpstr>
      <vt:lpstr>Слайд 10</vt:lpstr>
      <vt:lpstr>Слайд 11</vt:lpstr>
      <vt:lpstr>Функционирование NAT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Прокси-сервер (от англ. proxy — «представитель, уполномоченный») — сервер (комплекс программ) в компьютерных сетях, позволяющий клиентам выполнять косвенные запросы к другим сетевым службам.</dc:title>
  <dc:creator>Artem Antonov</dc:creator>
  <cp:lastModifiedBy>Artem Antonov</cp:lastModifiedBy>
  <cp:revision>42</cp:revision>
  <dcterms:created xsi:type="dcterms:W3CDTF">2020-11-09T20:44:57Z</dcterms:created>
  <dcterms:modified xsi:type="dcterms:W3CDTF">2020-11-11T13:58:54Z</dcterms:modified>
</cp:coreProperties>
</file>