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1459-EEC9-48F6-A785-EA53C662F09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CAADD-8C1C-4EA8-B9B7-92558E750E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1459-EEC9-48F6-A785-EA53C662F09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CAADD-8C1C-4EA8-B9B7-92558E750E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1459-EEC9-48F6-A785-EA53C662F09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CAADD-8C1C-4EA8-B9B7-92558E750E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1459-EEC9-48F6-A785-EA53C662F09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CAADD-8C1C-4EA8-B9B7-92558E750E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1459-EEC9-48F6-A785-EA53C662F09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CAADD-8C1C-4EA8-B9B7-92558E750E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1459-EEC9-48F6-A785-EA53C662F09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CAADD-8C1C-4EA8-B9B7-92558E750E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1459-EEC9-48F6-A785-EA53C662F09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CAADD-8C1C-4EA8-B9B7-92558E750E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1459-EEC9-48F6-A785-EA53C662F09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CAADD-8C1C-4EA8-B9B7-92558E750E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1459-EEC9-48F6-A785-EA53C662F09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CAADD-8C1C-4EA8-B9B7-92558E750E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1459-EEC9-48F6-A785-EA53C662F09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CAADD-8C1C-4EA8-B9B7-92558E750E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C1459-EEC9-48F6-A785-EA53C662F09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CAADD-8C1C-4EA8-B9B7-92558E750E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C1459-EEC9-48F6-A785-EA53C662F09D}" type="datetimeFigureOut">
              <a:rPr lang="ru-RU" smtClean="0"/>
              <a:pPr/>
              <a:t>20.12.2020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CAADD-8C1C-4EA8-B9B7-92558E750E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nginx.org/ru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ginx.com/products/nginx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1" dirty="0"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Веб-сервер</a:t>
            </a:r>
            <a:r>
              <a:rPr lang="ru-RU" sz="2400" b="1" dirty="0" err="1" smtClean="0">
                <a:ea typeface="Arial" pitchFamily="34" charset="0"/>
                <a:cs typeface="Arial" pitchFamily="34" charset="0"/>
              </a:rPr>
              <a:t>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Arial" pitchFamily="34" charset="0"/>
                <a:cs typeface="Arial" pitchFamily="34" charset="0"/>
              </a:rPr>
              <a:t>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Arial" pitchFamily="34" charset="0"/>
              <a:cs typeface="Arial" pitchFamily="34" charset="0"/>
            </a:endParaRPr>
          </a:p>
          <a:p>
            <a:pPr algn="just"/>
            <a:r>
              <a:rPr lang="ru-RU" sz="2000" dirty="0" smtClean="0"/>
              <a:t>Это программы которые отвечают за передачу данных от физического сервера, где размещены сайты или другие </a:t>
            </a:r>
            <a:r>
              <a:rPr lang="ru-RU" sz="2000" dirty="0" err="1" smtClean="0"/>
              <a:t>веб-ресурсы</a:t>
            </a:r>
            <a:r>
              <a:rPr lang="ru-RU" sz="2000" dirty="0" smtClean="0"/>
              <a:t>, на компьютеры пользователей.</a:t>
            </a:r>
          </a:p>
          <a:p>
            <a:pPr algn="just"/>
            <a:r>
              <a:rPr lang="ru-RU" sz="2000" dirty="0" err="1" smtClean="0"/>
              <a:t>Веб-сервер</a:t>
            </a:r>
            <a:r>
              <a:rPr lang="ru-RU" sz="2000" dirty="0" smtClean="0"/>
              <a:t> работает как гигантская виртуальная служба доставки. Он превращает вводимые в браузер запросы в IP-адреса конкретных хранилищ, откуда доставляет необходимый </a:t>
            </a:r>
            <a:r>
              <a:rPr lang="ru-RU" sz="2000" dirty="0" err="1" smtClean="0"/>
              <a:t>контент</a:t>
            </a:r>
            <a:r>
              <a:rPr lang="ru-RU" sz="2000" dirty="0" smtClean="0"/>
              <a:t> до его конечных потребителей.</a:t>
            </a:r>
          </a:p>
          <a:p>
            <a:pPr algn="just"/>
            <a:r>
              <a:rPr lang="ru-RU" sz="2000" dirty="0" smtClean="0"/>
              <a:t>Большинство </a:t>
            </a:r>
            <a:r>
              <a:rPr lang="ru-RU" sz="2000" dirty="0" err="1" smtClean="0"/>
              <a:t>веб-серверов</a:t>
            </a:r>
            <a:r>
              <a:rPr lang="ru-RU" sz="2000" dirty="0" smtClean="0"/>
              <a:t> реализовано на базе программного обеспечения </a:t>
            </a:r>
            <a:r>
              <a:rPr lang="ru-RU" sz="2000" b="1" dirty="0" err="1" smtClean="0"/>
              <a:t>Apache</a:t>
            </a:r>
            <a:r>
              <a:rPr lang="ru-RU" sz="2000" b="1" dirty="0" smtClean="0"/>
              <a:t>, NGINX, </a:t>
            </a:r>
            <a:r>
              <a:rPr lang="ru-RU" sz="2000" b="1" dirty="0" err="1" smtClean="0"/>
              <a:t>Lighttpd</a:t>
            </a:r>
            <a:r>
              <a:rPr lang="ru-RU" sz="2000" dirty="0" smtClean="0"/>
              <a:t> или их комбинации. Это бесплатные программы и их можно скачать с официальных сайтов.</a:t>
            </a:r>
          </a:p>
          <a:p>
            <a:pPr algn="just"/>
            <a:r>
              <a:rPr lang="ru-RU" sz="2000" dirty="0" smtClean="0"/>
              <a:t>Основную массу составляют сервера на базе </a:t>
            </a:r>
            <a:r>
              <a:rPr lang="ru-RU" sz="2000" dirty="0" err="1" smtClean="0"/>
              <a:t>Linux</a:t>
            </a:r>
            <a:r>
              <a:rPr lang="ru-RU" sz="2000" dirty="0" smtClean="0"/>
              <a:t> и </a:t>
            </a:r>
            <a:r>
              <a:rPr lang="ru-RU" sz="2000" dirty="0" err="1" smtClean="0"/>
              <a:t>FreeBSD</a:t>
            </a:r>
            <a:r>
              <a:rPr lang="ru-RU" sz="2000" dirty="0" smtClean="0"/>
              <a:t>. Основная причина — бесплатность и сверхнадежность UNIX-систем. Но есть немного </a:t>
            </a:r>
            <a:r>
              <a:rPr lang="ru-RU" sz="2000" dirty="0" err="1" smtClean="0"/>
              <a:t>веб-серверов</a:t>
            </a:r>
            <a:r>
              <a:rPr lang="ru-RU" sz="2000" dirty="0" smtClean="0"/>
              <a:t> на </a:t>
            </a:r>
            <a:r>
              <a:rPr lang="ru-RU" sz="2000" dirty="0" err="1" smtClean="0"/>
              <a:t>Windows</a:t>
            </a:r>
            <a:r>
              <a:rPr lang="ru-RU" sz="2000" dirty="0" smtClean="0"/>
              <a:t> — также с установленным перечисленным ПО или встроенным</a:t>
            </a:r>
            <a:r>
              <a:rPr lang="ru-RU" sz="2000" b="1" dirty="0" smtClean="0"/>
              <a:t> IIS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-24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Архитектура и конфигурация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Nginx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285729"/>
            <a:ext cx="91440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Установка на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Linux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возможна двумя способами — из предварительно собранного бинарного файла или с помощью исходного кода.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Установка </a:t>
            </a:r>
            <a:r>
              <a:rPr lang="ru-RU" sz="2000" dirty="0" err="1" smtClean="0"/>
              <a:t>Nginx</a:t>
            </a:r>
            <a:r>
              <a:rPr lang="ru-RU" sz="2000" dirty="0" smtClean="0"/>
              <a:t> на </a:t>
            </a:r>
            <a:r>
              <a:rPr lang="ru-RU" sz="2000" dirty="0" err="1" smtClean="0"/>
              <a:t>Windows</a:t>
            </a:r>
            <a:r>
              <a:rPr lang="ru-RU" sz="2000" dirty="0" smtClean="0"/>
              <a:t> возможна с помощью интерфейса Win32 API. </a:t>
            </a:r>
            <a:endParaRPr lang="ru-RU" sz="2000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/>
              <a:t>Основные настройки можно задать в файле </a:t>
            </a:r>
            <a:r>
              <a:rPr lang="ru-RU" sz="2000" dirty="0" err="1" smtClean="0"/>
              <a:t>nginx.conf</a:t>
            </a:r>
            <a:r>
              <a:rPr lang="ru-RU" sz="2000" dirty="0" smtClean="0"/>
              <a:t>. Благодаря этому файлу, все параметры можно настроить по своему усмотрению. </a:t>
            </a:r>
          </a:p>
          <a:p>
            <a:r>
              <a:rPr lang="ru-RU" sz="2000" dirty="0" smtClean="0"/>
              <a:t>Важные элементы конфигурации</a:t>
            </a:r>
          </a:p>
          <a:p>
            <a:pPr lvl="0"/>
            <a:r>
              <a:rPr lang="ru-RU" sz="2000" b="1" dirty="0" err="1" smtClean="0"/>
              <a:t>worker_processes</a:t>
            </a:r>
            <a:r>
              <a:rPr lang="ru-RU" sz="2000" dirty="0" smtClean="0"/>
              <a:t> — количество рабочих процессов, которые будет использовать сервер. Число должно соответствовать количеству ядер процессора.</a:t>
            </a:r>
          </a:p>
          <a:p>
            <a:pPr lvl="0"/>
            <a:r>
              <a:rPr lang="ru-RU" sz="2000" b="1" dirty="0" err="1" smtClean="0"/>
              <a:t>worker_connections</a:t>
            </a:r>
            <a:r>
              <a:rPr lang="ru-RU" sz="2000" dirty="0" smtClean="0"/>
              <a:t> — это максимальное количество подключений каждого рабочего процесса. Чем выше показатель, тем больше человек обслуживается одновременно.</a:t>
            </a:r>
          </a:p>
          <a:p>
            <a:pPr lvl="0"/>
            <a:r>
              <a:rPr lang="ru-RU" sz="2000" b="1" dirty="0" err="1" smtClean="0"/>
              <a:t>access_log</a:t>
            </a:r>
            <a:r>
              <a:rPr lang="ru-RU" sz="2000" b="1" dirty="0" smtClean="0"/>
              <a:t> &amp; </a:t>
            </a:r>
            <a:r>
              <a:rPr lang="ru-RU" sz="2000" b="1" dirty="0" err="1" smtClean="0"/>
              <a:t>error_log</a:t>
            </a:r>
            <a:r>
              <a:rPr lang="ru-RU" sz="2000" dirty="0" smtClean="0"/>
              <a:t> — эти файлы используется для регистрации любой ошибки и попыток получения доступа. Журналы изучаются для устранения неполадок и при аварийном завершении работы.</a:t>
            </a:r>
          </a:p>
          <a:p>
            <a:pPr lvl="0"/>
            <a:r>
              <a:rPr lang="ru-RU" sz="2000" b="1" dirty="0" err="1" smtClean="0"/>
              <a:t>gzip</a:t>
            </a:r>
            <a:r>
              <a:rPr lang="ru-RU" sz="2000" dirty="0" smtClean="0"/>
              <a:t> — это настройки для «сжатия» запросов </a:t>
            </a:r>
            <a:r>
              <a:rPr lang="ru-RU" sz="2000" dirty="0" err="1" smtClean="0"/>
              <a:t>Nginx</a:t>
            </a:r>
            <a:r>
              <a:rPr lang="ru-RU" sz="2000" dirty="0" smtClean="0"/>
              <a:t>. Включение параметра позволит повысить производительность. По умолчанию </a:t>
            </a:r>
            <a:r>
              <a:rPr lang="ru-RU" sz="2000" dirty="0" err="1" smtClean="0"/>
              <a:t>поднастройки</a:t>
            </a:r>
            <a:r>
              <a:rPr lang="ru-RU" sz="2000" dirty="0" smtClean="0"/>
              <a:t> закомментированы.</a:t>
            </a:r>
          </a:p>
          <a:p>
            <a:pPr lvl="0"/>
            <a:r>
              <a:rPr lang="ru-RU" sz="2000" b="1" dirty="0" err="1" smtClean="0"/>
              <a:t>gzip_comp_level</a:t>
            </a:r>
            <a:r>
              <a:rPr lang="ru-RU" sz="2000" dirty="0" smtClean="0"/>
              <a:t> — уровень сжатия от 1 до 10. Этот показатель обычно не превышает 6.</a:t>
            </a:r>
          </a:p>
          <a:p>
            <a:pPr lvl="0"/>
            <a:r>
              <a:rPr lang="ru-RU" sz="2000" b="1" dirty="0" err="1" smtClean="0"/>
              <a:t>gzip_types</a:t>
            </a:r>
            <a:r>
              <a:rPr lang="ru-RU" sz="2000" dirty="0" smtClean="0"/>
              <a:t> — это перечень типов ответов, к которым применяется сжатие</a:t>
            </a:r>
            <a:r>
              <a:rPr lang="ru-RU" sz="2000" dirty="0" smtClean="0"/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53" name="Рисунок 5" descr="Что такое Apache - Lighttp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62098" y="276218"/>
            <a:ext cx="6496050" cy="2152650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2609850"/>
            <a:ext cx="9144000" cy="286232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Веб-сервер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Lighttpd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(произносится «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лайти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») —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кроссплатформенное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программное обеспечение на языке С. Выпущено в 2003 году под лицензией BSD. «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Лайти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» работает на операционных системах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Windows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и семейства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Unix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Linux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. Приложение поддерживает технологии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FastCGI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SCGI, HTTP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proxy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Auth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перезаписи URL и AJP (с версии 1.5).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Как 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Nginx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изначально «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Лайти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» создавалось для решения проблемы «С10к». Неудивительно, что его специализация —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веб-проекты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с большой посещаемостью. В числе компаний, использующих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Lighttpd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такие гиганты, как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Google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Википедия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Яндекс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Ubuntu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Рисунок 6" descr="Что такое Apache - microsoft-II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428604"/>
            <a:ext cx="6486525" cy="2152650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2857496"/>
            <a:ext cx="9144000" cy="255454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Internet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Information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Services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(IIS) — набор сервисов для создания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веб-сервера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от компании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Microsoft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. Распространяется в комплекте с операционными системами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Windows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NT как дополнительно устанавливаемый компонент.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Веб-сервер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поддерживает технологии CGI,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FastCGI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ISAPI и SSI.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Главная сила IIS – в глубокой интеграции и поддержке продуктов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Microsoft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. Его часто выбирают те, чьи ресурсы работают на движке ASP.NET и используют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скриптовый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язык ASPX. Главный недостаток – жесткая привязка к операционной системе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Windows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и отсутствие версий для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Unix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/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Linux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01" name="Рисунок 7" descr="Что такое Apache - Apache-Tomca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528632"/>
            <a:ext cx="6391275" cy="2114550"/>
          </a:xfrm>
          <a:prstGeom prst="rect">
            <a:avLst/>
          </a:prstGeom>
          <a:noFill/>
        </p:spPr>
      </p:pic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3000372"/>
            <a:ext cx="9144000" cy="31700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Apache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Tomcat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— это контейнер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сервлетов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который обрабатывает спецификации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Java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. Например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Java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Servlet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Java Server Pages (JSP), Java EL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WebSocket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Продукт был разработан фондом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Apache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Software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Foundation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на основе открытой лицензии 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Apache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License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2.0.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Tomcat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используется как в качестве самостоятельного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веб-сервера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так и в связке с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Apache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HTTP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Server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Приложение написано на языке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Java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и способно автоматически загружать Java-библиотеки. Его основная специализация —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веб-проекты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с динамическим содержимым. Но 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Apache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Tomcat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хуже возможности для настройки, что сужает его сферу применения. Например, для запуска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WordPress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эффективнее использовать обычный HTTP-сервер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Apache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59178"/>
            <a:ext cx="7000924" cy="6471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00108"/>
            <a:ext cx="9144000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900"/>
            <a:ext cx="8229600" cy="1214422"/>
          </a:xfrm>
        </p:spPr>
        <p:txBody>
          <a:bodyPr>
            <a:noAutofit/>
          </a:bodyPr>
          <a:lstStyle/>
          <a:p>
            <a:r>
              <a:rPr lang="ru-RU" sz="3600" b="1" dirty="0" err="1" smtClean="0"/>
              <a:t>Apache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dirty="0" smtClean="0"/>
              <a:t>расшифровывается как «</a:t>
            </a:r>
            <a:r>
              <a:rPr lang="ru-RU" sz="2800" dirty="0" err="1" smtClean="0"/>
              <a:t>a</a:t>
            </a:r>
            <a:r>
              <a:rPr lang="ru-RU" sz="2800" dirty="0" smtClean="0"/>
              <a:t> </a:t>
            </a:r>
            <a:r>
              <a:rPr lang="ru-RU" sz="2800" dirty="0" err="1" smtClean="0"/>
              <a:t>patchy</a:t>
            </a:r>
            <a:r>
              <a:rPr lang="ru-RU" sz="2800" dirty="0" smtClean="0"/>
              <a:t> </a:t>
            </a:r>
            <a:r>
              <a:rPr lang="ru-RU" sz="2800" dirty="0" err="1" smtClean="0"/>
              <a:t>server</a:t>
            </a:r>
            <a:r>
              <a:rPr lang="ru-RU" sz="2800" dirty="0" smtClean="0"/>
              <a:t>» или «сервер с </a:t>
            </a:r>
            <a:r>
              <a:rPr lang="ru-RU" sz="2800" dirty="0" err="1" smtClean="0"/>
              <a:t>патчами</a:t>
            </a:r>
            <a:r>
              <a:rPr lang="ru-RU" sz="2800" dirty="0" smtClean="0"/>
              <a:t>»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4847594"/>
            <a:ext cx="864399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+mj-lt"/>
              </a:rPr>
              <a:t>это открытое программное обеспечение для создания </a:t>
            </a:r>
            <a:r>
              <a:rPr lang="ru-RU" sz="2000" dirty="0" err="1" smtClean="0">
                <a:latin typeface="+mj-lt"/>
              </a:rPr>
              <a:t>веб-сервера</a:t>
            </a:r>
            <a:r>
              <a:rPr lang="ru-RU" sz="2000" dirty="0" smtClean="0">
                <a:latin typeface="+mj-lt"/>
              </a:rPr>
              <a:t> (HTTP-сервера). Его главная функция – быстрая и надежная доставка </a:t>
            </a:r>
            <a:r>
              <a:rPr lang="ru-RU" sz="2000" dirty="0" err="1" smtClean="0">
                <a:latin typeface="+mj-lt"/>
              </a:rPr>
              <a:t>контента</a:t>
            </a:r>
            <a:r>
              <a:rPr lang="ru-RU" sz="2000" dirty="0" smtClean="0">
                <a:latin typeface="+mj-lt"/>
              </a:rPr>
              <a:t> в сети Интернет. </a:t>
            </a:r>
            <a:r>
              <a:rPr lang="ru-RU" sz="2000" dirty="0" err="1" smtClean="0">
                <a:latin typeface="+mj-lt"/>
              </a:rPr>
              <a:t>Веб-сервер</a:t>
            </a:r>
            <a:r>
              <a:rPr lang="ru-RU" sz="2000" dirty="0" smtClean="0">
                <a:latin typeface="+mj-lt"/>
              </a:rPr>
              <a:t> принимает запросы от клиентов через </a:t>
            </a:r>
            <a:r>
              <a:rPr lang="ru-RU" sz="2000" dirty="0" err="1" smtClean="0">
                <a:latin typeface="+mj-lt"/>
              </a:rPr>
              <a:t>веб-браузер</a:t>
            </a:r>
            <a:r>
              <a:rPr lang="ru-RU" sz="2000" dirty="0" smtClean="0">
                <a:latin typeface="+mj-lt"/>
              </a:rPr>
              <a:t> по протоколу HTTP/HTTPS. В ответ </a:t>
            </a:r>
            <a:r>
              <a:rPr lang="ru-RU" sz="2000" dirty="0" err="1" smtClean="0">
                <a:latin typeface="+mj-lt"/>
              </a:rPr>
              <a:t>Apache</a:t>
            </a:r>
            <a:r>
              <a:rPr lang="ru-RU" sz="2000" dirty="0" smtClean="0">
                <a:latin typeface="+mj-lt"/>
              </a:rPr>
              <a:t>  отправляет браузеру искомый </a:t>
            </a:r>
            <a:r>
              <a:rPr lang="ru-RU" sz="2000" dirty="0" err="1" smtClean="0">
                <a:latin typeface="+mj-lt"/>
              </a:rPr>
              <a:t>контент</a:t>
            </a:r>
            <a:r>
              <a:rPr lang="ru-RU" sz="2000" dirty="0" smtClean="0">
                <a:latin typeface="+mj-lt"/>
              </a:rPr>
              <a:t> (документы, изображения, видео) в виде статических HTML-страниц.</a:t>
            </a:r>
            <a:endParaRPr lang="ru-RU" sz="2000" dirty="0">
              <a:latin typeface="+mj-lt"/>
            </a:endParaRPr>
          </a:p>
        </p:txBody>
      </p:sp>
      <p:pic>
        <p:nvPicPr>
          <p:cNvPr id="1026" name="Рисунок 1" descr="Что такое Apache - истори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5278" y="0"/>
            <a:ext cx="8734440" cy="354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2" descr="Что такое Apache - плюсы и минус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071570"/>
            <a:ext cx="9171175" cy="4857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26257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Достоинства и недостатки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Apache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3.jpg" descr="Модульная архитектура Apach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572000" y="3262335"/>
            <a:ext cx="4333875" cy="3381375"/>
          </a:xfrm>
          <a:prstGeom prst="rect">
            <a:avLst/>
          </a:prstGeom>
          <a:ln/>
        </p:spPr>
      </p:pic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Как устроен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Apache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err="1" smtClean="0"/>
              <a:t>Apache</a:t>
            </a:r>
            <a:r>
              <a:rPr lang="ru-RU" sz="2000" dirty="0" smtClean="0"/>
              <a:t> состоит из ядра и динамической модульной системы. </a:t>
            </a:r>
            <a:endParaRPr lang="ru-RU" sz="2000" dirty="0" smtClean="0"/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Параметры </a:t>
            </a:r>
            <a:r>
              <a:rPr lang="ru-RU" sz="2000" dirty="0" smtClean="0"/>
              <a:t>системы изменяются с помощью конфигурационных файлов. </a:t>
            </a:r>
            <a:endParaRPr lang="ru-RU" sz="2000" dirty="0" smtClean="0"/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Для </a:t>
            </a:r>
            <a:r>
              <a:rPr lang="ru-RU" sz="2000" dirty="0" smtClean="0"/>
              <a:t>запуска на сервере нескольких </a:t>
            </a:r>
            <a:r>
              <a:rPr lang="ru-RU" sz="2000" dirty="0" err="1" smtClean="0"/>
              <a:t>веб-проектов</a:t>
            </a:r>
            <a:r>
              <a:rPr lang="ru-RU" sz="2000" dirty="0" smtClean="0"/>
              <a:t> одновременно используется </a:t>
            </a:r>
            <a:endParaRPr lang="ru-RU" sz="2000" dirty="0" smtClean="0"/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механизм </a:t>
            </a:r>
            <a:r>
              <a:rPr lang="ru-RU" sz="2000" dirty="0" smtClean="0"/>
              <a:t>виртуальных хостов</a:t>
            </a:r>
            <a:r>
              <a:rPr lang="ru-RU" sz="2000" dirty="0" smtClean="0"/>
              <a:t>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dirty="0" smtClean="0"/>
          </a:p>
          <a:p>
            <a:r>
              <a:rPr lang="ru-RU" sz="2000" dirty="0" smtClean="0"/>
              <a:t>Ядро</a:t>
            </a:r>
          </a:p>
          <a:p>
            <a:r>
              <a:rPr lang="ru-RU" sz="2000" dirty="0" smtClean="0"/>
              <a:t>Ядро </a:t>
            </a:r>
            <a:r>
              <a:rPr lang="ru-RU" sz="2000" dirty="0" err="1" smtClean="0"/>
              <a:t>Apache</a:t>
            </a:r>
            <a:r>
              <a:rPr lang="ru-RU" sz="2000" dirty="0" smtClean="0"/>
              <a:t> разработано </a:t>
            </a:r>
            <a:r>
              <a:rPr lang="ru-RU" sz="2000" dirty="0" err="1" smtClean="0"/>
              <a:t>Apache</a:t>
            </a:r>
            <a:r>
              <a:rPr lang="ru-RU" sz="2000" dirty="0" smtClean="0"/>
              <a:t> </a:t>
            </a:r>
            <a:r>
              <a:rPr lang="ru-RU" sz="2000" dirty="0" err="1" smtClean="0"/>
              <a:t>Software</a:t>
            </a:r>
            <a:r>
              <a:rPr lang="ru-RU" sz="2000" dirty="0" smtClean="0"/>
              <a:t> </a:t>
            </a:r>
            <a:r>
              <a:rPr lang="ru-RU" sz="2000" dirty="0" err="1" smtClean="0"/>
              <a:t>Foundation</a:t>
            </a:r>
            <a:r>
              <a:rPr lang="ru-RU" sz="2000" dirty="0" smtClean="0"/>
              <a:t> на языке C. Основные функции — обработка конфигурационных файлов, протокол HTTP/HTTPS и загрузка модулей. Ядро может работать без модулей, но будет иметь ограниченный функционал. </a:t>
            </a:r>
            <a:endParaRPr lang="ru-RU" sz="2000" dirty="0" smtClean="0"/>
          </a:p>
          <a:p>
            <a:endParaRPr lang="ru-RU" sz="2000" dirty="0" smtClean="0"/>
          </a:p>
          <a:p>
            <a:r>
              <a:rPr lang="ru-RU" sz="2000" dirty="0" smtClean="0"/>
              <a:t>Модульная система</a:t>
            </a:r>
          </a:p>
          <a:p>
            <a:r>
              <a:rPr lang="ru-RU" sz="2000" dirty="0" smtClean="0"/>
              <a:t>Модуль – отдельный файл, подключение </a:t>
            </a:r>
            <a:endParaRPr lang="ru-RU" sz="2000" dirty="0" smtClean="0"/>
          </a:p>
          <a:p>
            <a:r>
              <a:rPr lang="ru-RU" sz="2000" dirty="0" smtClean="0"/>
              <a:t>которого </a:t>
            </a:r>
            <a:r>
              <a:rPr lang="ru-RU" sz="2000" dirty="0" smtClean="0"/>
              <a:t>расширяет изначальный </a:t>
            </a:r>
            <a:endParaRPr lang="ru-RU" sz="2000" dirty="0" smtClean="0"/>
          </a:p>
          <a:p>
            <a:r>
              <a:rPr lang="ru-RU" sz="2000" dirty="0" smtClean="0"/>
              <a:t>функционал </a:t>
            </a:r>
            <a:r>
              <a:rPr lang="ru-RU" sz="2000" dirty="0" smtClean="0"/>
              <a:t>ядра. Они могут включаться </a:t>
            </a:r>
            <a:endParaRPr lang="ru-RU" sz="2000" dirty="0" smtClean="0"/>
          </a:p>
          <a:p>
            <a:r>
              <a:rPr lang="ru-RU" sz="2000" dirty="0" smtClean="0"/>
              <a:t>в </a:t>
            </a:r>
            <a:r>
              <a:rPr lang="ru-RU" sz="2000" dirty="0" smtClean="0"/>
              <a:t>состав ПО при первоначальной установке </a:t>
            </a:r>
            <a:endParaRPr lang="ru-RU" sz="2000" dirty="0" smtClean="0"/>
          </a:p>
          <a:p>
            <a:r>
              <a:rPr lang="ru-RU" sz="2000" dirty="0" smtClean="0"/>
              <a:t>или </a:t>
            </a:r>
            <a:r>
              <a:rPr lang="ru-RU" sz="2000" dirty="0" smtClean="0"/>
              <a:t>подгружаться позже через изменение </a:t>
            </a:r>
            <a:endParaRPr lang="ru-RU" sz="2000" dirty="0" smtClean="0"/>
          </a:p>
          <a:p>
            <a:r>
              <a:rPr lang="ru-RU" sz="2000" dirty="0" smtClean="0"/>
              <a:t>конфигурационного </a:t>
            </a:r>
            <a:r>
              <a:rPr lang="ru-RU" sz="2000" dirty="0" smtClean="0"/>
              <a:t>файла.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190569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Конфигурация</a:t>
            </a:r>
          </a:p>
          <a:p>
            <a:pPr algn="ctr"/>
            <a:endParaRPr lang="ru-RU" sz="2000" b="1" dirty="0" smtClean="0"/>
          </a:p>
          <a:p>
            <a:r>
              <a:rPr lang="ru-RU" sz="2000" dirty="0" smtClean="0"/>
              <a:t>Система конфигурации </a:t>
            </a:r>
            <a:r>
              <a:rPr lang="ru-RU" sz="2000" dirty="0" err="1" smtClean="0"/>
              <a:t>Apache</a:t>
            </a:r>
            <a:r>
              <a:rPr lang="ru-RU" sz="2000" dirty="0" smtClean="0"/>
              <a:t> работает на текстовых файлах с прописанными настройками. Она подразделяется на три условных уровня, для каждого из которых имеется свой конфигурационный файл</a:t>
            </a:r>
            <a:r>
              <a:rPr lang="ru-RU" sz="2000" dirty="0" smtClean="0"/>
              <a:t>:</a:t>
            </a:r>
          </a:p>
          <a:p>
            <a:endParaRPr lang="ru-RU" sz="2000" dirty="0" smtClean="0"/>
          </a:p>
          <a:p>
            <a:pPr lvl="0"/>
            <a:r>
              <a:rPr lang="ru-RU" sz="2000" dirty="0" smtClean="0"/>
              <a:t>Уровень конфигурации сервера (файл </a:t>
            </a:r>
            <a:r>
              <a:rPr lang="ru-RU" sz="2000" b="1" dirty="0" err="1" smtClean="0"/>
              <a:t>httpd.conf</a:t>
            </a:r>
            <a:r>
              <a:rPr lang="ru-RU" sz="2000" dirty="0" smtClean="0"/>
              <a:t>) – основной конфигурационный файл. Действие распространяется на весь механизм </a:t>
            </a:r>
            <a:r>
              <a:rPr lang="ru-RU" sz="2000" dirty="0" err="1" smtClean="0"/>
              <a:t>веб-сервера</a:t>
            </a:r>
            <a:r>
              <a:rPr lang="ru-RU" sz="2000" dirty="0" smtClean="0"/>
              <a:t>.</a:t>
            </a:r>
          </a:p>
          <a:p>
            <a:pPr lvl="0"/>
            <a:endParaRPr lang="ru-RU" sz="2000" dirty="0" smtClean="0"/>
          </a:p>
          <a:p>
            <a:pPr lvl="0"/>
            <a:r>
              <a:rPr lang="ru-RU" sz="2000" dirty="0" smtClean="0"/>
              <a:t>Уровень каталога (файл </a:t>
            </a:r>
            <a:r>
              <a:rPr lang="ru-RU" sz="2000" b="1" dirty="0" smtClean="0"/>
              <a:t>.</a:t>
            </a:r>
            <a:r>
              <a:rPr lang="ru-RU" sz="2000" b="1" dirty="0" err="1" smtClean="0"/>
              <a:t>htaccess</a:t>
            </a:r>
            <a:r>
              <a:rPr lang="ru-RU" sz="2000" dirty="0" smtClean="0"/>
              <a:t>) – дополнительный конфигурационный файл. Его директивы охватывают только каталог, где расположен файл, а также вложенные подкаталоги</a:t>
            </a:r>
            <a:r>
              <a:rPr lang="ru-RU" sz="2000" dirty="0" smtClean="0"/>
              <a:t>.</a:t>
            </a:r>
          </a:p>
          <a:p>
            <a:pPr lvl="0"/>
            <a:endParaRPr lang="ru-RU" sz="2000" dirty="0" smtClean="0"/>
          </a:p>
          <a:p>
            <a:r>
              <a:rPr lang="ru-RU" sz="2000" dirty="0" smtClean="0"/>
              <a:t>Уровень виртуального хоста (файл </a:t>
            </a:r>
            <a:r>
              <a:rPr lang="ru-RU" sz="2000" b="1" dirty="0" err="1" smtClean="0"/>
              <a:t>httpd.conf</a:t>
            </a:r>
            <a:r>
              <a:rPr lang="ru-RU" sz="2000" dirty="0" smtClean="0"/>
              <a:t> или </a:t>
            </a:r>
            <a:r>
              <a:rPr lang="ru-RU" sz="2000" b="1" dirty="0" err="1" smtClean="0"/>
              <a:t>extra</a:t>
            </a:r>
            <a:r>
              <a:rPr lang="ru-RU" sz="2000" b="1" dirty="0" smtClean="0"/>
              <a:t>/</a:t>
            </a:r>
            <a:r>
              <a:rPr lang="ru-RU" sz="2000" b="1" dirty="0" err="1" smtClean="0"/>
              <a:t>httpd-vhosts.conf</a:t>
            </a:r>
            <a:r>
              <a:rPr lang="ru-RU" sz="2000" dirty="0" smtClean="0"/>
              <a:t>)</a:t>
            </a:r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Рисунок 4" descr="Что такое Apache - ngin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72" y="352418"/>
            <a:ext cx="6286500" cy="2076450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253365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2830953"/>
            <a:ext cx="9144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Nginx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— мощный инструмент для развертывания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веб-сервера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, который при правильной настройке превосходит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Apache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.  Области применения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Nginx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весьма обширны — от кэширования HTTP до создания инвертированного прокси-сервера.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Сейчас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Nginx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обслуживает примерно 30,8% всех существующих сайтов мира, о чьих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веб-серверах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есть информация в открытом доступе.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/>
              <a:t>Разработку </a:t>
            </a:r>
            <a:r>
              <a:rPr lang="ru-RU" sz="2000" dirty="0" err="1" smtClean="0"/>
              <a:t>Nginx</a:t>
            </a:r>
            <a:r>
              <a:rPr lang="ru-RU" sz="2000" dirty="0" smtClean="0"/>
              <a:t> начал в 2002 году Игорь Сысоев для </a:t>
            </a:r>
            <a:r>
              <a:rPr lang="ru-RU" sz="2000" dirty="0" err="1" smtClean="0"/>
              <a:t>Rambler</a:t>
            </a:r>
            <a:r>
              <a:rPr lang="ru-RU" sz="2000" dirty="0" smtClean="0"/>
              <a:t>. А в 2004 году он </a:t>
            </a:r>
            <a:r>
              <a:rPr lang="ru-RU" sz="2000" dirty="0" smtClean="0">
                <a:hlinkClick r:id="rId3"/>
              </a:rPr>
              <a:t>стал доступен</a:t>
            </a:r>
            <a:r>
              <a:rPr lang="ru-RU" sz="2000" dirty="0" smtClean="0"/>
              <a:t> широкому кругу пользователей . С 2011 года серверное ПО начала выпускать уже собственная фирма Игоря, которая спустя 2 года запустила расширенную платную версию продукта (</a:t>
            </a:r>
            <a:r>
              <a:rPr lang="ru-RU" sz="2000" dirty="0" err="1" smtClean="0">
                <a:hlinkClick r:id="rId4"/>
              </a:rPr>
              <a:t>Nginx</a:t>
            </a:r>
            <a:r>
              <a:rPr lang="ru-RU" sz="2000" dirty="0" smtClean="0">
                <a:hlinkClick r:id="rId4"/>
              </a:rPr>
              <a:t> </a:t>
            </a:r>
            <a:r>
              <a:rPr lang="ru-RU" sz="2000" dirty="0" err="1" smtClean="0">
                <a:hlinkClick r:id="rId4"/>
              </a:rPr>
              <a:t>Plus</a:t>
            </a:r>
            <a:r>
              <a:rPr lang="ru-RU" sz="2000" dirty="0" smtClean="0"/>
              <a:t>). Весной 2019 года </a:t>
            </a:r>
            <a:r>
              <a:rPr lang="ru-RU" sz="2000" dirty="0" err="1" smtClean="0"/>
              <a:t>Nginx</a:t>
            </a:r>
            <a:r>
              <a:rPr lang="ru-RU" sz="2000" dirty="0" smtClean="0"/>
              <a:t> была выкуплена крупным американским </a:t>
            </a:r>
            <a:r>
              <a:rPr lang="ru-RU" sz="2000" dirty="0" err="1" smtClean="0"/>
              <a:t>девелопером</a:t>
            </a:r>
            <a:r>
              <a:rPr lang="ru-RU" sz="2000" dirty="0" smtClean="0"/>
              <a:t> F5 </a:t>
            </a:r>
            <a:r>
              <a:rPr lang="ru-RU" sz="2000" dirty="0" err="1" smtClean="0"/>
              <a:t>Networks</a:t>
            </a:r>
            <a:r>
              <a:rPr lang="ru-RU" sz="2000" dirty="0" smtClean="0"/>
              <a:t>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86377"/>
            <a:ext cx="914400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Как работает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Nginx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В отличие от обычного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веб-сервера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Nginx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не создаёт один поток под каждый запрос, а разделяет его на меньшие однотипные структуры, называемые рабочими соединениями. Каждое такое соединение обрабатывается отдельным рабочим процессом, а после выполнения они сливаются в единый блок, возвращающий результат в основной процесс обработки данных. Одно рабочее соединение может обрабатывать до 1024 запросов одного вида одновременно.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19458" name="Рисунок 17" descr="Что такое Nginx - как работае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8611" y="3143248"/>
            <a:ext cx="6530975" cy="345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631338"/>
            <a:ext cx="9144000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Практическое применение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Отдельный порт/IP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. При наличии большого количества статичного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контента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или файлов для загрузки, можно настроить на отдельном порту или IP, чтобы осуществлять раздачу. При большом количестве запросов рекомендуется ставить отдельный сервер и подключать к нему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Nginx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Акселерированное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проксирование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. В таком случае все пользовательские запросы на статичный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контент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(картинки, простой HTML,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JavaScript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CSS-файлы) поступают сначала на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Nginx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а он их обрабатывает самостоятельно. При этом никаких изменений исходного кода не требуется.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Nginx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FastCGI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. Если поддерживается технология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FastCGI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Apache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вообще можно не использовать. Но в таком случае может потребоваться модификация кодов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скриптов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2" y="252691"/>
            <a:ext cx="9144000" cy="46166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Сравнение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NGINX и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Apache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1142984"/>
            <a:ext cx="9144000" cy="4370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Оба серверы хорошо работают на системах типа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Unix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но производительность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Nginx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на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Windows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заметно ниже.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При одновременной работе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Nginx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оказывается в два раза быстрее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Apache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и использует меньше памяти. С динамическим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контентом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скорость равна.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Для получения пользовательской поддержки можно обратиться на форум или почту компании, но 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Apache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Foundation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есть с этим проблемы.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Apache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хорошо справляется с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хостингом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нескольких сайтов сразу, но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Nginx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показывает лучшую «гибкость» и эффективность работы с динамическим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контентом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643</Words>
  <Application>Microsoft Office PowerPoint</Application>
  <PresentationFormat>Экран (4:3)</PresentationFormat>
  <Paragraphs>77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Apache расшифровывается как «a patchy server» или «сервер с патчами»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Artem Antonov</dc:creator>
  <cp:lastModifiedBy>Artem Antonov</cp:lastModifiedBy>
  <cp:revision>24</cp:revision>
  <dcterms:created xsi:type="dcterms:W3CDTF">2020-10-28T08:47:57Z</dcterms:created>
  <dcterms:modified xsi:type="dcterms:W3CDTF">2020-12-20T13:31:05Z</dcterms:modified>
</cp:coreProperties>
</file>