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notesMasterIdLst>
    <p:notesMasterId r:id="rId28"/>
  </p:notesMasterIdLst>
  <p:sldIdLst>
    <p:sldId id="257" r:id="rId2"/>
    <p:sldId id="267" r:id="rId3"/>
    <p:sldId id="266" r:id="rId4"/>
    <p:sldId id="268" r:id="rId5"/>
    <p:sldId id="269" r:id="rId6"/>
    <p:sldId id="261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64" r:id="rId26"/>
    <p:sldId id="265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844563-1C9B-DE41-95D6-9F248262F286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235702-7C1E-FF4E-A1E3-9B7EE617FB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665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2060E2-BE60-0548-9DA6-8C611A78CC14}" type="slidenum">
              <a:rPr lang="ru-RU"/>
              <a:pPr/>
              <a:t>6</a:t>
            </a:fld>
            <a:endParaRPr lang="ru-RU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55BA26-E61C-5841-9FBD-BA760DDD047D}" type="slidenum">
              <a:rPr lang="ru-RU"/>
              <a:pPr/>
              <a:t>25</a:t>
            </a:fld>
            <a:endParaRPr lang="ru-RU"/>
          </a:p>
        </p:txBody>
      </p:sp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AEAC84-9B9C-994D-A5A9-75E76BD0681C}" type="slidenum">
              <a:rPr lang="ru-RU"/>
              <a:pPr/>
              <a:t>26</a:t>
            </a:fld>
            <a:endParaRPr lang="ru-RU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DAAADCA-A02A-5248-B637-C6D08E67678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7548A9CC-A917-5F41-876D-6EDEE359343D}" type="datetimeFigureOut">
              <a:rPr lang="en-US" smtClean="0"/>
              <a:t>13.12.13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E40F4079-7B91-9D47-8977-675E0E33A2C4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wmf"/><Relationship Id="rId3" Type="http://schemas.openxmlformats.org/officeDocument/2006/relationships/image" Target="../media/image21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2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6" name="Rectangle 4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ДИАГРАММЫ КОМПОНЕНТОВ</a:t>
            </a:r>
            <a:r>
              <a:rPr lang="ru-RU"/>
              <a:t> </a:t>
            </a:r>
          </a:p>
        </p:txBody>
      </p:sp>
      <p:sp>
        <p:nvSpPr>
          <p:cNvPr id="305157" name="Rectangle 5"/>
          <p:cNvSpPr>
            <a:spLocks noGrp="1" noChangeArrowheads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ru-RU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COMPONENT DIAGRAM)</a:t>
            </a:r>
            <a:endParaRPr lang="ru-RU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750662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Собирающий соединитель</a:t>
            </a:r>
            <a:br>
              <a:rPr lang="ru-RU">
                <a:latin typeface="Arial Narrow" charset="0"/>
              </a:rPr>
            </a:br>
            <a:r>
              <a:rPr lang="ru-RU" i="1">
                <a:latin typeface="Arial Narrow" charset="0"/>
              </a:rPr>
              <a:t>(assembly </a:t>
            </a:r>
            <a:r>
              <a:rPr lang="en-US" i="1">
                <a:latin typeface="Arial Narrow" charset="0"/>
              </a:rPr>
              <a:t>connector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628775"/>
            <a:ext cx="7848600" cy="863600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– соединитель, который связывает два компонента в контексте предоставляемый и требуемых сервисов. </a:t>
            </a:r>
          </a:p>
        </p:txBody>
      </p:sp>
      <p:pic>
        <p:nvPicPr>
          <p:cNvPr id="11268" name="Picture 4" descr="Рис_11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29" y="2662113"/>
            <a:ext cx="7592721" cy="371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7271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66121" y="152995"/>
            <a:ext cx="8469929" cy="1186855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dirty="0">
                <a:latin typeface="Arial Narrow" charset="0"/>
              </a:rPr>
              <a:t>Пример диаграммы компонентов с собирающими соединителями для одинаковых интерфейсов </a:t>
            </a:r>
          </a:p>
        </p:txBody>
      </p:sp>
      <p:pic>
        <p:nvPicPr>
          <p:cNvPr id="12291" name="Picture 4" descr="Рис_11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1" y="1339849"/>
            <a:ext cx="8469929" cy="514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1193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Делегирующий соединитель</a:t>
            </a:r>
            <a:br>
              <a:rPr lang="ru-RU">
                <a:latin typeface="Arial Narrow" charset="0"/>
              </a:rPr>
            </a:br>
            <a:r>
              <a:rPr lang="ru-RU" i="1">
                <a:latin typeface="Arial Narrow" charset="0"/>
              </a:rPr>
              <a:t>(delegation </a:t>
            </a:r>
            <a:r>
              <a:rPr lang="en-US" i="1">
                <a:latin typeface="Arial Narrow" charset="0"/>
              </a:rPr>
              <a:t>connector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1312" y="1485900"/>
            <a:ext cx="8787763" cy="3527425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200" dirty="0">
                <a:latin typeface="Arial Narrow" charset="0"/>
              </a:rPr>
              <a:t>– соединитель, который связывает внешний контракт компонента с реализацией этого поведения внутренними частями этого компонента. </a:t>
            </a:r>
          </a:p>
          <a:p>
            <a:pPr eaLnBrk="1" hangingPunct="1"/>
            <a:r>
              <a:rPr lang="ru-RU" sz="2200" dirty="0">
                <a:latin typeface="Arial Narrow" charset="0"/>
              </a:rPr>
              <a:t>Делегирующий соединитель выполняет одну из следующих задач:</a:t>
            </a:r>
          </a:p>
          <a:p>
            <a:pPr lvl="1" eaLnBrk="1" hangingPunct="1"/>
            <a:r>
              <a:rPr lang="ru-RU" sz="2200" dirty="0">
                <a:latin typeface="Arial Narrow" charset="0"/>
              </a:rPr>
              <a:t>Передача сообщений или сигналов, поступающих в порт компонента извне, для обработки в некоторую внутреннюю часть компонента или другой порт.</a:t>
            </a:r>
          </a:p>
          <a:p>
            <a:pPr lvl="1" eaLnBrk="1" hangingPunct="1"/>
            <a:r>
              <a:rPr lang="ru-RU" sz="2200" dirty="0">
                <a:latin typeface="Arial Narrow" charset="0"/>
              </a:rPr>
              <a:t>Передача сообщений или сигналов, поступающих из некоторой внутренней части компонента, для обработки во внешний порт компонента. </a:t>
            </a:r>
          </a:p>
        </p:txBody>
      </p:sp>
      <p:pic>
        <p:nvPicPr>
          <p:cNvPr id="13316" name="Picture 4" descr="Рис_11_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454" y="4696946"/>
            <a:ext cx="5599113" cy="1929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0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36612" y="334169"/>
            <a:ext cx="8699438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Пример внутренней структуры экземпляра компонента</a:t>
            </a:r>
          </a:p>
        </p:txBody>
      </p:sp>
      <p:pic>
        <p:nvPicPr>
          <p:cNvPr id="14339" name="Picture 4" descr="Рис_11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66" y="1499351"/>
            <a:ext cx="7947154" cy="4593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6499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 отношений зависимости между компонентом </a:t>
            </a:r>
          </a:p>
        </p:txBody>
      </p:sp>
      <p:pic>
        <p:nvPicPr>
          <p:cNvPr id="15363" name="Picture 4" descr="Рис_11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57" y="2022475"/>
            <a:ext cx="7980362" cy="435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5015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Отношения зависимости на диаграмме компонентов с интерфейсами </a:t>
            </a:r>
          </a:p>
        </p:txBody>
      </p:sp>
      <p:pic>
        <p:nvPicPr>
          <p:cNvPr id="16387" name="Picture 4" descr="Рис_11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44143"/>
            <a:ext cx="8326438" cy="4635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5700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808451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Реализация </a:t>
            </a:r>
            <a:r>
              <a:rPr lang="ru-RU" i="1" dirty="0">
                <a:latin typeface="Arial Narrow" charset="0"/>
              </a:rPr>
              <a:t>(</a:t>
            </a:r>
            <a:r>
              <a:rPr lang="en-US" i="1" dirty="0">
                <a:latin typeface="Arial Narrow" charset="0"/>
              </a:rPr>
              <a:t>r</a:t>
            </a:r>
            <a:r>
              <a:rPr lang="ru-RU" i="1" dirty="0" err="1">
                <a:latin typeface="Arial Narrow" charset="0"/>
              </a:rPr>
              <a:t>ealization</a:t>
            </a:r>
            <a:r>
              <a:rPr lang="ru-RU" i="1" dirty="0">
                <a:latin typeface="Arial Narrow" charset="0"/>
              </a:rPr>
              <a:t>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11616"/>
            <a:ext cx="8386526" cy="20875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– специализация отношения зависимости для связи компонентов с классификаторами, которые реализуют функциональность этого компонента</a:t>
            </a:r>
          </a:p>
          <a:p>
            <a:pPr eaLnBrk="1" hangingPunct="1"/>
            <a:r>
              <a:rPr lang="ru-RU" dirty="0">
                <a:latin typeface="Arial Narrow" charset="0"/>
              </a:rPr>
              <a:t>Реализация компонента может быть дополнительно помечена стереотипом «</a:t>
            </a:r>
            <a:r>
              <a:rPr lang="ru-RU" dirty="0" err="1">
                <a:latin typeface="Arial Narrow" charset="0"/>
              </a:rPr>
              <a:t>implement</a:t>
            </a:r>
            <a:r>
              <a:rPr lang="ru-RU" dirty="0">
                <a:latin typeface="Arial Narrow" charset="0"/>
              </a:rPr>
              <a:t>» </a:t>
            </a:r>
          </a:p>
        </p:txBody>
      </p:sp>
      <p:pic>
        <p:nvPicPr>
          <p:cNvPr id="17412" name="Picture 4" descr="Рис_11_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46" y="3427089"/>
            <a:ext cx="6511430" cy="302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9737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Изображение графических стереотипов компонентов Г.Буча </a:t>
            </a:r>
          </a:p>
        </p:txBody>
      </p:sp>
      <p:pic>
        <p:nvPicPr>
          <p:cNvPr id="18435" name="Picture 4" descr="Рис_11_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2249026"/>
            <a:ext cx="8355925" cy="3664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20299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Графические  стереотипы компонентов Дж. Коналлена </a:t>
            </a:r>
          </a:p>
        </p:txBody>
      </p:sp>
      <p:sp>
        <p:nvSpPr>
          <p:cNvPr id="19460" name="Rectangle 5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ru-RU" sz="2600" dirty="0">
                <a:latin typeface="Arial Narrow" charset="0"/>
              </a:rPr>
              <a:t>Серверная страница представляет </a:t>
            </a:r>
            <a:r>
              <a:rPr lang="ru-RU" sz="2600" dirty="0" err="1">
                <a:latin typeface="Arial Narrow" charset="0"/>
              </a:rPr>
              <a:t>Web</a:t>
            </a:r>
            <a:r>
              <a:rPr lang="ru-RU" sz="2600" dirty="0">
                <a:latin typeface="Arial Narrow" charset="0"/>
              </a:rPr>
              <a:t>-страницу, содержащую выполняемые сервером сценарии.</a:t>
            </a:r>
          </a:p>
          <a:p>
            <a:pPr eaLnBrk="1" hangingPunct="1"/>
            <a:r>
              <a:rPr lang="ru-RU" sz="2600" dirty="0">
                <a:latin typeface="Arial Narrow" charset="0"/>
              </a:rPr>
              <a:t>Эти сценарии могут взаимодействовать с серверными ресурсами, такими как базы данных, бизнес-ло</a:t>
            </a:r>
            <a:r>
              <a:rPr lang="ru-RU" dirty="0">
                <a:latin typeface="Arial Narrow" charset="0"/>
              </a:rPr>
              <a:t>гика и </a:t>
            </a:r>
            <a:r>
              <a:rPr lang="ru-RU" sz="2400" dirty="0">
                <a:latin typeface="Arial Narrow" charset="0"/>
              </a:rPr>
              <a:t>внешние системы.</a:t>
            </a:r>
          </a:p>
          <a:p>
            <a:pPr eaLnBrk="1" hangingPunct="1"/>
            <a:r>
              <a:rPr lang="ru-RU" sz="2400" dirty="0">
                <a:latin typeface="Arial Narrow" charset="0"/>
              </a:rPr>
              <a:t>Операции реализуемых компонент классов являются функциями сценария, а их атрибуты — переменными, видимыми в пределах этой страницы.</a:t>
            </a:r>
          </a:p>
        </p:txBody>
      </p:sp>
      <p:pic>
        <p:nvPicPr>
          <p:cNvPr id="19459" name="Picture 4" descr="Таб_11_2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5011" y="4854112"/>
            <a:ext cx="27368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839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5329238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Клиентская страница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idx="1"/>
          </p:nvPr>
        </p:nvSpPr>
        <p:spPr>
          <a:xfrm>
            <a:off x="1260475" y="2062163"/>
            <a:ext cx="7848600" cy="43910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Представляет Web-страницу в формате </a:t>
            </a:r>
            <a:r>
              <a:rPr lang="en-US">
                <a:latin typeface="Arial Narrow" charset="0"/>
              </a:rPr>
              <a:t>HTML</a:t>
            </a:r>
            <a:r>
              <a:rPr lang="ru-RU">
                <a:latin typeface="Arial Narrow" charset="0"/>
              </a:rPr>
              <a:t>, а также данные, элементы интерфейса и даже бизнес-логику.</a:t>
            </a:r>
          </a:p>
          <a:p>
            <a:pPr eaLnBrk="1" hangingPunct="1"/>
            <a:r>
              <a:rPr lang="ru-RU">
                <a:latin typeface="Arial Narrow" charset="0"/>
              </a:rPr>
              <a:t>Клиентские страницы отображаются клиентскими броузерами и могут содержать сценарии, которые интерпретируются броузером.</a:t>
            </a:r>
          </a:p>
          <a:p>
            <a:pPr eaLnBrk="1" hangingPunct="1"/>
            <a:r>
              <a:rPr lang="ru-RU">
                <a:latin typeface="Arial Narrow" charset="0"/>
              </a:rPr>
              <a:t>Операции клиентской страницы могут соответствовать функциям, содержащимся в дескрипторах сценария страницы.</a:t>
            </a:r>
          </a:p>
          <a:p>
            <a:pPr eaLnBrk="1" hangingPunct="1"/>
            <a:r>
              <a:rPr lang="ru-RU">
                <a:latin typeface="Arial Narrow" charset="0"/>
              </a:rPr>
              <a:t> Атрибутам клиентской страницы соответствуют объявленные в дескрипторах сценария переменные, которые доступны любой функции в пре­делах этой страницы.</a:t>
            </a:r>
          </a:p>
        </p:txBody>
      </p:sp>
      <p:pic>
        <p:nvPicPr>
          <p:cNvPr id="20483" name="Picture 4" descr="Таб_11_2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306388"/>
            <a:ext cx="2376488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9403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Компонент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component</a:t>
            </a:r>
            <a:r>
              <a:rPr lang="ru-RU" i="1">
                <a:latin typeface="Arial Narrow" charset="0"/>
              </a:rPr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57338"/>
            <a:ext cx="8650288" cy="4967287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– элемент модели, представляющий некоторую модульную часть системы с инкапсулированным содержимым, спецификация которого является взаимозаменяемой в его окружении.</a:t>
            </a:r>
          </a:p>
          <a:p>
            <a:pPr eaLnBrk="1" hangingPunct="1"/>
            <a:r>
              <a:rPr lang="ru-RU" dirty="0">
                <a:latin typeface="Arial Narrow" charset="0"/>
              </a:rPr>
              <a:t>Имя экземпляра компонента записывается аналогично имени линии жизни на диаграммах взаимодействия в следующем формате (БНФ):</a:t>
            </a:r>
          </a:p>
          <a:p>
            <a:pPr eaLnBrk="1" hangingPunct="1">
              <a:buFontTx/>
              <a:buNone/>
            </a:pPr>
            <a:r>
              <a:rPr lang="ru-RU" dirty="0">
                <a:latin typeface="Arial Narrow" charset="0"/>
              </a:rPr>
              <a:t>	&lt;</a:t>
            </a:r>
            <a:r>
              <a:rPr lang="ru-RU" i="1" dirty="0">
                <a:latin typeface="Arial Narrow" charset="0"/>
              </a:rPr>
              <a:t>имя-экземпляра-компонента</a:t>
            </a:r>
            <a:r>
              <a:rPr lang="ru-RU" dirty="0">
                <a:latin typeface="Arial Narrow" charset="0"/>
              </a:rPr>
              <a:t>&gt;::=[</a:t>
            </a:r>
            <a:r>
              <a:rPr lang="ru-RU" i="1" dirty="0">
                <a:latin typeface="Arial Narrow" charset="0"/>
              </a:rPr>
              <a:t>&lt;собственное-имя-компонента&gt;</a:t>
            </a:r>
            <a:r>
              <a:rPr lang="ru-RU" dirty="0">
                <a:latin typeface="Arial Narrow" charset="0"/>
              </a:rPr>
              <a:t>]</a:t>
            </a:r>
            <a:r>
              <a:rPr lang="ru-RU" i="1" dirty="0">
                <a:latin typeface="Arial Narrow" charset="0"/>
              </a:rPr>
              <a:t> </a:t>
            </a:r>
            <a:r>
              <a:rPr lang="ru-RU" dirty="0">
                <a:latin typeface="Arial Narrow" charset="0"/>
              </a:rPr>
              <a:t>[</a:t>
            </a:r>
            <a:r>
              <a:rPr lang="ja-JP" altLang="ru-RU" i="1" dirty="0">
                <a:latin typeface="Arial Narrow" charset="0"/>
              </a:rPr>
              <a:t>‘</a:t>
            </a:r>
            <a:r>
              <a:rPr lang="ru-RU" i="1" dirty="0">
                <a:latin typeface="Arial Narrow" charset="0"/>
              </a:rPr>
              <a:t>:</a:t>
            </a:r>
            <a:r>
              <a:rPr lang="ja-JP" altLang="ru-RU" i="1" dirty="0">
                <a:latin typeface="Arial Narrow" charset="0"/>
              </a:rPr>
              <a:t>’</a:t>
            </a:r>
            <a:r>
              <a:rPr lang="ru-RU" i="1" dirty="0">
                <a:latin typeface="Arial Narrow" charset="0"/>
              </a:rPr>
              <a:t>&lt;имя-типа&gt;</a:t>
            </a:r>
            <a:r>
              <a:rPr lang="ru-RU" dirty="0">
                <a:latin typeface="Arial Narrow" charset="0"/>
              </a:rPr>
              <a:t>],</a:t>
            </a:r>
          </a:p>
          <a:p>
            <a:pPr eaLnBrk="1" hangingPunct="1"/>
            <a:r>
              <a:rPr lang="ru-RU" dirty="0">
                <a:latin typeface="Arial Narrow" charset="0"/>
              </a:rPr>
              <a:t>при этом </a:t>
            </a:r>
            <a:r>
              <a:rPr lang="ru-RU" i="1" dirty="0">
                <a:latin typeface="Arial Narrow" charset="0"/>
              </a:rPr>
              <a:t>собственное имя компонента</a:t>
            </a:r>
            <a:r>
              <a:rPr lang="ru-RU" dirty="0">
                <a:latin typeface="Arial Narrow" charset="0"/>
              </a:rPr>
              <a:t> записывается со строчной буквы, а в качестве имени экземпляра компонента должен присутствовать хотя бы один терм.</a:t>
            </a:r>
          </a:p>
        </p:txBody>
      </p:sp>
    </p:spTree>
    <p:extLst>
      <p:ext uri="{BB962C8B-B14F-4D97-AF65-F5344CB8AC3E}">
        <p14:creationId xmlns:p14="http://schemas.microsoft.com/office/powerpoint/2010/main" val="4047858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549275"/>
            <a:ext cx="4392613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Форма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2060575"/>
            <a:ext cx="7848600" cy="41751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Является набором полей ввода и представляет собой часть клиентской страницы.</a:t>
            </a:r>
          </a:p>
          <a:p>
            <a:pPr eaLnBrk="1" hangingPunct="1"/>
            <a:r>
              <a:rPr lang="ru-RU">
                <a:latin typeface="Arial Narrow" charset="0"/>
              </a:rPr>
              <a:t>Форма преобразуется непосредственно в дескрип­тор </a:t>
            </a:r>
            <a:r>
              <a:rPr lang="en-US">
                <a:latin typeface="Arial Narrow" charset="0"/>
              </a:rPr>
              <a:t>HTML</a:t>
            </a:r>
            <a:r>
              <a:rPr lang="ru-RU">
                <a:latin typeface="Arial Narrow" charset="0"/>
              </a:rPr>
              <a:t> &lt;</a:t>
            </a:r>
            <a:r>
              <a:rPr lang="en-US">
                <a:latin typeface="Arial Narrow" charset="0"/>
              </a:rPr>
              <a:t>form</a:t>
            </a:r>
            <a:r>
              <a:rPr lang="ru-RU">
                <a:latin typeface="Arial Narrow" charset="0"/>
              </a:rPr>
              <a:t>&gt;.</a:t>
            </a:r>
          </a:p>
          <a:p>
            <a:pPr eaLnBrk="1" hangingPunct="1"/>
            <a:r>
              <a:rPr lang="ru-RU">
                <a:latin typeface="Arial Narrow" charset="0"/>
              </a:rPr>
              <a:t>Атрибуты формы могут представлять поля ввода, текстовые поля, переключатели, флажки, скрытые поля формы </a:t>
            </a:r>
            <a:r>
              <a:rPr lang="en-US">
                <a:latin typeface="Arial Narrow" charset="0"/>
              </a:rPr>
              <a:t>HTML</a:t>
            </a:r>
            <a:r>
              <a:rPr lang="ru-RU">
                <a:latin typeface="Arial Narrow" charset="0"/>
              </a:rPr>
              <a:t>.</a:t>
            </a:r>
          </a:p>
          <a:p>
            <a:pPr eaLnBrk="1" hangingPunct="1"/>
            <a:r>
              <a:rPr lang="ru-RU">
                <a:latin typeface="Arial Narrow" charset="0"/>
              </a:rPr>
              <a:t>С формой не связано никаких операций, поскольку их нельзя в ней инкапсулировать.</a:t>
            </a:r>
          </a:p>
          <a:p>
            <a:pPr eaLnBrk="1" hangingPunct="1"/>
            <a:r>
              <a:rPr lang="ru-RU">
                <a:latin typeface="Arial Narrow" charset="0"/>
              </a:rPr>
              <a:t>Любые операции взаимодействия с формой являются свойствами содержащей ее страницы. </a:t>
            </a:r>
          </a:p>
        </p:txBody>
      </p:sp>
      <p:pic>
        <p:nvPicPr>
          <p:cNvPr id="21508" name="Picture 4" descr="Таб_11_2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333375"/>
            <a:ext cx="2808288" cy="169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99509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4537075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Набор фреймов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917700"/>
            <a:ext cx="7848600" cy="3598863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Представляет собой контейнер, состоящий из нескольких Web-страниц.</a:t>
            </a:r>
          </a:p>
          <a:p>
            <a:pPr eaLnBrk="1" hangingPunct="1"/>
            <a:r>
              <a:rPr lang="ru-RU">
                <a:latin typeface="Arial Narrow" charset="0"/>
              </a:rPr>
              <a:t>Прямоугольная область просмотра делится на не­сколько фреймов.</a:t>
            </a:r>
          </a:p>
          <a:p>
            <a:pPr eaLnBrk="1" hangingPunct="1"/>
            <a:r>
              <a:rPr lang="ru-RU">
                <a:latin typeface="Arial Narrow" charset="0"/>
              </a:rPr>
              <a:t>Каждый фрейм может быть связан с одним объектом со стереотипом «</a:t>
            </a:r>
            <a:r>
              <a:rPr lang="en-US">
                <a:latin typeface="Arial Narrow" charset="0"/>
              </a:rPr>
              <a:t>target</a:t>
            </a:r>
            <a:r>
              <a:rPr lang="ru-RU">
                <a:latin typeface="Arial Narrow" charset="0"/>
              </a:rPr>
              <a:t>», однако это необязательно.</a:t>
            </a:r>
          </a:p>
          <a:p>
            <a:pPr eaLnBrk="1" hangingPunct="1"/>
            <a:r>
              <a:rPr lang="ru-RU">
                <a:latin typeface="Arial Narrow" charset="0"/>
              </a:rPr>
              <a:t>Содержимым фрейма может быть Web-страница или другой фрейм. Набор фреймов преобразуется непо­средственно в набор фреймов Web-страницы и дескриптор </a:t>
            </a:r>
            <a:r>
              <a:rPr lang="en-US">
                <a:latin typeface="Arial Narrow" charset="0"/>
              </a:rPr>
              <a:t>HTML</a:t>
            </a:r>
            <a:r>
              <a:rPr lang="ru-RU">
                <a:latin typeface="Arial Narrow" charset="0"/>
              </a:rPr>
              <a:t> &lt;</a:t>
            </a:r>
            <a:r>
              <a:rPr lang="en-US">
                <a:latin typeface="Arial Narrow" charset="0"/>
              </a:rPr>
              <a:t>frame</a:t>
            </a:r>
            <a:r>
              <a:rPr lang="ru-RU">
                <a:latin typeface="Arial Narrow" charset="0"/>
              </a:rPr>
              <a:t>&gt;.</a:t>
            </a:r>
          </a:p>
        </p:txBody>
      </p:sp>
      <p:pic>
        <p:nvPicPr>
          <p:cNvPr id="22532" name="Picture 4" descr="Таб_11_2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333375"/>
            <a:ext cx="252095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63825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3673475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Цель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990725"/>
            <a:ext cx="7848600" cy="3743325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Представляет собой именованную область окна броузера, в которой могут отображаться Web-страницы.</a:t>
            </a:r>
          </a:p>
          <a:p>
            <a:pPr eaLnBrk="1" hangingPunct="1"/>
            <a:r>
              <a:rPr lang="ru-RU">
                <a:latin typeface="Arial Narrow" charset="0"/>
              </a:rPr>
              <a:t>Имя цели соответствует имени целевого объекта.</a:t>
            </a:r>
          </a:p>
          <a:p>
            <a:pPr eaLnBrk="1" hangingPunct="1"/>
            <a:r>
              <a:rPr lang="ru-RU">
                <a:latin typeface="Arial Narrow" charset="0"/>
              </a:rPr>
              <a:t>Обычно целью является один из фреймов набора.</a:t>
            </a:r>
          </a:p>
          <a:p>
            <a:pPr eaLnBrk="1" hangingPunct="1"/>
            <a:r>
              <a:rPr lang="ru-RU">
                <a:latin typeface="Arial Narrow" charset="0"/>
              </a:rPr>
              <a:t>Однако целью может быть и новое окно броузера. Для цели может быть задано место назначения, где будет отображена новая Web-страница.</a:t>
            </a:r>
          </a:p>
          <a:p>
            <a:pPr eaLnBrk="1" hangingPunct="1"/>
            <a:r>
              <a:rPr lang="ru-RU">
                <a:latin typeface="Arial Narrow" charset="0"/>
              </a:rPr>
              <a:t>Имя цели должно быть уникальным для каждого клиента системы.</a:t>
            </a:r>
          </a:p>
        </p:txBody>
      </p:sp>
      <p:pic>
        <p:nvPicPr>
          <p:cNvPr id="23556" name="Picture 4" descr="Таб_11_2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319088"/>
            <a:ext cx="2232025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8668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549275"/>
            <a:ext cx="439261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Web-страница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258888" y="1771650"/>
            <a:ext cx="7848600" cy="4465638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Броузер может запрашивать Web-страницу по ее имени.</a:t>
            </a:r>
          </a:p>
          <a:p>
            <a:pPr eaLnBrk="1" hangingPunct="1"/>
            <a:r>
              <a:rPr lang="ru-RU">
                <a:latin typeface="Arial Narrow" charset="0"/>
              </a:rPr>
              <a:t>Этот компонент при необходимости может содержать клиентские или сервер­ные сценарии.</a:t>
            </a:r>
          </a:p>
          <a:p>
            <a:pPr eaLnBrk="1" hangingPunct="1"/>
            <a:r>
              <a:rPr lang="ru-RU">
                <a:latin typeface="Arial Narrow" charset="0"/>
              </a:rPr>
              <a:t>Обычно </a:t>
            </a:r>
            <a:r>
              <a:rPr lang="en-US">
                <a:latin typeface="Arial Narrow" charset="0"/>
              </a:rPr>
              <a:t>web</a:t>
            </a:r>
            <a:r>
              <a:rPr lang="ru-RU">
                <a:latin typeface="Arial Narrow" charset="0"/>
              </a:rPr>
              <a:t>-страницы являются текстовыми файла­ми, доступ к которым можно получить через Web-сервер.</a:t>
            </a:r>
          </a:p>
          <a:p>
            <a:pPr eaLnBrk="1" hangingPunct="1"/>
            <a:r>
              <a:rPr lang="ru-RU">
                <a:latin typeface="Arial Narrow" charset="0"/>
              </a:rPr>
              <a:t>Однако они могут быть также компилируемыми модулями, загружаемыми и запускаемыми Web-сервером.</a:t>
            </a:r>
          </a:p>
          <a:p>
            <a:pPr eaLnBrk="1" hangingPunct="1"/>
            <a:r>
              <a:rPr lang="ru-RU">
                <a:latin typeface="Arial Narrow" charset="0"/>
              </a:rPr>
              <a:t>В любом случае при доступе к такой странице, хранящейся в файле или исполняемой Web-сервером, она генерирует документ в формате </a:t>
            </a:r>
            <a:r>
              <a:rPr lang="en-US">
                <a:latin typeface="Arial Narrow" charset="0"/>
              </a:rPr>
              <a:t>HTML</a:t>
            </a:r>
            <a:r>
              <a:rPr lang="ru-RU">
                <a:latin typeface="Arial Narrow" charset="0"/>
              </a:rPr>
              <a:t>, который отправляется в ответ на запрос броузера. </a:t>
            </a:r>
          </a:p>
        </p:txBody>
      </p:sp>
      <p:pic>
        <p:nvPicPr>
          <p:cNvPr id="24580" name="Picture 4" descr="Таб_11_2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1788"/>
            <a:ext cx="2303462" cy="142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25098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 Narrow" charset="0"/>
              </a:rPr>
              <a:t>JSP </a:t>
            </a:r>
            <a:r>
              <a:rPr lang="ru-RU">
                <a:latin typeface="Arial Narrow" charset="0"/>
              </a:rPr>
              <a:t>и сервлет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5900"/>
            <a:ext cx="5571223" cy="525621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Этот компонент представляет </a:t>
            </a:r>
            <a:r>
              <a:rPr lang="ru-RU" dirty="0" err="1">
                <a:latin typeface="Arial Narrow" charset="0"/>
              </a:rPr>
              <a:t>Web</a:t>
            </a:r>
            <a:r>
              <a:rPr lang="ru-RU" dirty="0">
                <a:latin typeface="Arial Narrow" charset="0"/>
              </a:rPr>
              <a:t>-страницы, реализующие код </a:t>
            </a:r>
            <a:r>
              <a:rPr lang="en-US" dirty="0">
                <a:latin typeface="Arial Narrow" charset="0"/>
              </a:rPr>
              <a:t>JSP</a:t>
            </a:r>
            <a:r>
              <a:rPr lang="ru-RU" dirty="0">
                <a:latin typeface="Arial Narrow" charset="0"/>
              </a:rPr>
              <a:t> серверной части при­ложения. Этот стереотип применим лишь к приложениям, в которых используется технология </a:t>
            </a:r>
            <a:r>
              <a:rPr lang="en-US" dirty="0">
                <a:latin typeface="Arial Narrow" charset="0"/>
              </a:rPr>
              <a:t>Java Server Pages</a:t>
            </a:r>
            <a:r>
              <a:rPr lang="ru-RU" dirty="0">
                <a:latin typeface="Arial Narrow" charset="0"/>
              </a:rPr>
              <a:t>. </a:t>
            </a:r>
          </a:p>
          <a:p>
            <a:pPr eaLnBrk="1" hangingPunct="1"/>
            <a:r>
              <a:rPr lang="ru-RU" dirty="0">
                <a:latin typeface="Arial Narrow" charset="0"/>
              </a:rPr>
              <a:t>Этот компонент представляет </a:t>
            </a:r>
            <a:r>
              <a:rPr lang="ru-RU" dirty="0" err="1">
                <a:latin typeface="Arial Narrow" charset="0"/>
              </a:rPr>
              <a:t>сервлет</a:t>
            </a:r>
            <a:r>
              <a:rPr lang="ru-RU" dirty="0">
                <a:latin typeface="Arial Narrow" charset="0"/>
              </a:rPr>
              <a:t> </a:t>
            </a:r>
            <a:r>
              <a:rPr lang="en-US" dirty="0">
                <a:latin typeface="Arial Narrow" charset="0"/>
              </a:rPr>
              <a:t>Java</a:t>
            </a:r>
            <a:r>
              <a:rPr lang="ru-RU" dirty="0">
                <a:latin typeface="Arial Narrow" charset="0"/>
              </a:rPr>
              <a:t>. Стереотип применим лишь к приложениям, поддерживающим </a:t>
            </a:r>
            <a:r>
              <a:rPr lang="ru-RU" dirty="0" err="1">
                <a:latin typeface="Arial Narrow" charset="0"/>
              </a:rPr>
              <a:t>сервлеты</a:t>
            </a:r>
            <a:r>
              <a:rPr lang="ru-RU" dirty="0">
                <a:latin typeface="Arial Narrow" charset="0"/>
              </a:rPr>
              <a:t> компании </a:t>
            </a:r>
            <a:r>
              <a:rPr lang="en-US" dirty="0">
                <a:latin typeface="Arial Narrow" charset="0"/>
              </a:rPr>
              <a:t>Sun</a:t>
            </a:r>
            <a:r>
              <a:rPr lang="ru-RU" dirty="0">
                <a:latin typeface="Arial Narrow" charset="0"/>
              </a:rPr>
              <a:t>. </a:t>
            </a:r>
          </a:p>
        </p:txBody>
      </p:sp>
      <p:pic>
        <p:nvPicPr>
          <p:cNvPr id="25604" name="Picture 4" descr="Таб_11_2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1633538"/>
            <a:ext cx="2376488" cy="139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5" descr="Таб_11_2_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1" y="4686873"/>
            <a:ext cx="2519362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8400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ДИАГРАММА КОМПОНЕНТОВ</a:t>
            </a:r>
          </a:p>
        </p:txBody>
      </p:sp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268413"/>
            <a:ext cx="82804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4678056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Стандартные стереотипы компонентов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executable (исполнимый) - определяет компонент, который может использоваться в узле</a:t>
            </a:r>
          </a:p>
          <a:p>
            <a:pPr>
              <a:lnSpc>
                <a:spcPct val="90000"/>
              </a:lnSpc>
            </a:pPr>
            <a:r>
              <a:rPr lang="ru-RU" sz="2400"/>
              <a:t>library (библиотека) - определяет статическую или динамическую проектную библиотеку</a:t>
            </a:r>
          </a:p>
          <a:p>
            <a:pPr>
              <a:lnSpc>
                <a:spcPct val="90000"/>
              </a:lnSpc>
            </a:pPr>
            <a:r>
              <a:rPr lang="ru-RU" sz="2400"/>
              <a:t>table (таблица) - определяет компонент, представляющий таблицу базы данных</a:t>
            </a:r>
          </a:p>
          <a:p>
            <a:pPr>
              <a:lnSpc>
                <a:spcPct val="90000"/>
              </a:lnSpc>
            </a:pPr>
            <a:r>
              <a:rPr lang="ru-RU" sz="2400"/>
              <a:t>file (файл) - определяет компонент, представляющий документ, который содержит исходный текст или данные;</a:t>
            </a:r>
          </a:p>
          <a:p>
            <a:pPr>
              <a:lnSpc>
                <a:spcPct val="90000"/>
              </a:lnSpc>
            </a:pPr>
            <a:r>
              <a:rPr lang="ru-RU" sz="2400"/>
              <a:t>document (документ) - определяет компонент, представляющий документ</a:t>
            </a:r>
          </a:p>
        </p:txBody>
      </p:sp>
    </p:spTree>
    <p:extLst>
      <p:ext uri="{BB962C8B-B14F-4D97-AF65-F5344CB8AC3E}">
        <p14:creationId xmlns:p14="http://schemas.microsoft.com/office/powerpoint/2010/main" val="25980334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993063" cy="7191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>
                <a:latin typeface="Arial Narrow" charset="0"/>
              </a:rPr>
              <a:t>Диаграмма компонентов</a:t>
            </a:r>
            <a:endParaRPr lang="ru-RU">
              <a:latin typeface="Arial Narrow" charset="0"/>
            </a:endParaRPr>
          </a:p>
        </p:txBody>
      </p:sp>
      <p:sp>
        <p:nvSpPr>
          <p:cNvPr id="4099" name="Rectangle 2051"/>
          <p:cNvSpPr>
            <a:spLocks noGrp="1" noChangeArrowheads="1"/>
          </p:cNvSpPr>
          <p:nvPr>
            <p:ph idx="1"/>
          </p:nvPr>
        </p:nvSpPr>
        <p:spPr>
          <a:xfrm>
            <a:off x="642624" y="1485900"/>
            <a:ext cx="8393426" cy="525621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>
                <a:latin typeface="Arial Narrow" charset="0"/>
              </a:rPr>
              <a:t>– диаграмма физического уровня, которая служит для представления программных компонентов и зависимостей между ними.</a:t>
            </a:r>
            <a:endParaRPr lang="ru-RU">
              <a:latin typeface="Arial Narrow" charset="0"/>
            </a:endParaRPr>
          </a:p>
          <a:p>
            <a:pPr eaLnBrk="1" hangingPunct="1"/>
            <a:r>
              <a:rPr lang="ru-RU">
                <a:latin typeface="Arial Narrow" charset="0"/>
              </a:rPr>
              <a:t>Диаграмма компонентов разрабатывается для следующих целей:</a:t>
            </a:r>
          </a:p>
          <a:p>
            <a:pPr lvl="1" eaLnBrk="1" hangingPunct="1"/>
            <a:r>
              <a:rPr lang="ru-RU">
                <a:latin typeface="Arial Narrow" charset="0"/>
              </a:rPr>
              <a:t>Визуализация общей структуры исходного кода программной системы.</a:t>
            </a:r>
          </a:p>
          <a:p>
            <a:pPr lvl="1" eaLnBrk="1" hangingPunct="1"/>
            <a:r>
              <a:rPr lang="ru-RU">
                <a:latin typeface="Arial Narrow" charset="0"/>
              </a:rPr>
              <a:t>Спецификация исполнимого варианта программной системы.</a:t>
            </a:r>
          </a:p>
          <a:p>
            <a:pPr lvl="1" eaLnBrk="1" hangingPunct="1"/>
            <a:r>
              <a:rPr lang="ru-RU">
                <a:latin typeface="Arial Narrow" charset="0"/>
              </a:rPr>
              <a:t>Обеспечение многократного использования отдельных фрагментов программного кода.</a:t>
            </a:r>
          </a:p>
          <a:p>
            <a:pPr lvl="1" eaLnBrk="1" hangingPunct="1"/>
            <a:r>
              <a:rPr lang="ru-RU">
                <a:latin typeface="Arial Narrow" charset="0"/>
              </a:rPr>
              <a:t>Представление концептуальной и физической схем баз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89570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изображения простого компонента и компонента с интерфейсами</a:t>
            </a:r>
          </a:p>
        </p:txBody>
      </p:sp>
      <p:pic>
        <p:nvPicPr>
          <p:cNvPr id="6147" name="Picture 4" descr="Рис_11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36838"/>
            <a:ext cx="8434388" cy="2733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796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изображения компонента в нотации черного и белого ящика </a:t>
            </a:r>
          </a:p>
        </p:txBody>
      </p:sp>
      <p:pic>
        <p:nvPicPr>
          <p:cNvPr id="7171" name="Picture 4" descr="Рис_11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79650"/>
            <a:ext cx="8075613" cy="431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10442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0"/>
            <a:ext cx="7772400" cy="1973263"/>
          </a:xfrm>
        </p:spPr>
        <p:txBody>
          <a:bodyPr/>
          <a:lstStyle/>
          <a:p>
            <a:r>
              <a:rPr lang="ru-RU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Интерфейсы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30213" y="2852738"/>
            <a:ext cx="8713787" cy="2592387"/>
          </a:xfrm>
        </p:spPr>
        <p:txBody>
          <a:bodyPr/>
          <a:lstStyle/>
          <a:p>
            <a:r>
              <a:rPr lang="ru-RU" i="1"/>
              <a:t>Интерфейс</a:t>
            </a:r>
            <a:r>
              <a:rPr lang="ru-RU"/>
              <a:t> - это набор операций, которые описывают услуги, доставляемые классом или компонентом. </a:t>
            </a:r>
          </a:p>
        </p:txBody>
      </p:sp>
    </p:spTree>
    <p:extLst>
      <p:ext uri="{BB962C8B-B14F-4D97-AF65-F5344CB8AC3E}">
        <p14:creationId xmlns:p14="http://schemas.microsoft.com/office/powerpoint/2010/main" val="18049086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68294"/>
            <a:ext cx="8229600" cy="948570"/>
          </a:xfrm>
        </p:spPr>
        <p:txBody>
          <a:bodyPr/>
          <a:lstStyle/>
          <a:p>
            <a:pPr eaLnBrk="1" hangingPunct="1"/>
            <a:r>
              <a:rPr lang="ru-RU" dirty="0">
                <a:latin typeface="Arial Narrow" charset="0"/>
              </a:rPr>
              <a:t>Интерфейсы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16865"/>
            <a:ext cx="8651875" cy="267741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 b="1" i="1" dirty="0">
                <a:latin typeface="Arial Narrow" charset="0"/>
              </a:rPr>
              <a:t>Предоставляемый интерфейс </a:t>
            </a:r>
            <a:r>
              <a:rPr lang="ru-RU" i="1" dirty="0">
                <a:latin typeface="Arial Narrow" charset="0"/>
              </a:rPr>
              <a:t>(</a:t>
            </a:r>
            <a:r>
              <a:rPr lang="ru-RU" i="1" dirty="0" err="1">
                <a:latin typeface="Arial Narrow" charset="0"/>
              </a:rPr>
              <a:t>provided</a:t>
            </a:r>
            <a:r>
              <a:rPr lang="ru-RU" i="1" dirty="0">
                <a:latin typeface="Arial Narrow" charset="0"/>
              </a:rPr>
              <a:t> </a:t>
            </a:r>
            <a:r>
              <a:rPr lang="en-US" i="1" dirty="0">
                <a:latin typeface="Arial Narrow" charset="0"/>
              </a:rPr>
              <a:t>interface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– интерфейс, который компонент предлагает для своего окружения.</a:t>
            </a:r>
            <a:endParaRPr lang="ru-RU" i="1" dirty="0">
              <a:latin typeface="Arial Narrow" charset="0"/>
            </a:endParaRPr>
          </a:p>
          <a:p>
            <a:pPr eaLnBrk="1" hangingPunct="1"/>
            <a:r>
              <a:rPr lang="ru-RU" b="1" i="1" dirty="0">
                <a:latin typeface="Arial Narrow" charset="0"/>
              </a:rPr>
              <a:t>Требуемый интерфейс</a:t>
            </a:r>
            <a:r>
              <a:rPr lang="ru-RU" b="1" dirty="0">
                <a:latin typeface="Arial Narrow" charset="0"/>
              </a:rPr>
              <a:t> </a:t>
            </a:r>
            <a:r>
              <a:rPr lang="ru-RU" i="1" dirty="0">
                <a:latin typeface="Arial Narrow" charset="0"/>
              </a:rPr>
              <a:t>(</a:t>
            </a:r>
            <a:r>
              <a:rPr lang="ru-RU" i="1" dirty="0" err="1">
                <a:latin typeface="Arial Narrow" charset="0"/>
              </a:rPr>
              <a:t>required</a:t>
            </a:r>
            <a:r>
              <a:rPr lang="ru-RU" i="1" dirty="0">
                <a:latin typeface="Arial Narrow" charset="0"/>
              </a:rPr>
              <a:t> </a:t>
            </a:r>
            <a:r>
              <a:rPr lang="en-US" i="1" dirty="0">
                <a:latin typeface="Arial Narrow" charset="0"/>
              </a:rPr>
              <a:t>interface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– интерфейс, который необходим компоненту от своего окружения для выполнения заявленной функциональности, контракта или поведения. </a:t>
            </a:r>
          </a:p>
        </p:txBody>
      </p:sp>
      <p:pic>
        <p:nvPicPr>
          <p:cNvPr id="8196" name="Picture 4" descr="Рис_11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096" y="3534185"/>
            <a:ext cx="7235825" cy="3063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5510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99306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Представление интерфейсов в форме символа классификатора с отношениями зависимости и реализации </a:t>
            </a:r>
          </a:p>
        </p:txBody>
      </p:sp>
      <p:pic>
        <p:nvPicPr>
          <p:cNvPr id="9219" name="Picture 4" descr="Рис_11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23" y="2937504"/>
            <a:ext cx="8155200" cy="3522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332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67310"/>
            <a:ext cx="799306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Порты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541431" y="786448"/>
            <a:ext cx="8602569" cy="251936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Порт определяет различимую точку взаимодействия между компонентом и окружающей его средой или между компонентом и его внутренними частями</a:t>
            </a:r>
          </a:p>
          <a:p>
            <a:pPr eaLnBrk="1" hangingPunct="1"/>
            <a:r>
              <a:rPr lang="ru-RU" dirty="0">
                <a:latin typeface="Arial Narrow" charset="0"/>
              </a:rPr>
              <a:t>Наличие имени у порта не является обязательным</a:t>
            </a:r>
          </a:p>
          <a:p>
            <a:pPr eaLnBrk="1" hangingPunct="1"/>
            <a:r>
              <a:rPr lang="ru-RU" dirty="0">
                <a:latin typeface="Arial Narrow" charset="0"/>
              </a:rPr>
              <a:t>При отсутствии имени порта его тип ассоциируется с типом интерфейса, с которым связан порт. </a:t>
            </a:r>
          </a:p>
        </p:txBody>
      </p:sp>
      <p:pic>
        <p:nvPicPr>
          <p:cNvPr id="10244" name="Picture 4" descr="Рис_11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41" y="3488286"/>
            <a:ext cx="6978160" cy="2960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3120311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26</TotalTime>
  <Words>912</Words>
  <Application>Microsoft Macintosh PowerPoint</Application>
  <PresentationFormat>On-screen Show (4:3)</PresentationFormat>
  <Paragraphs>86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Осень</vt:lpstr>
      <vt:lpstr>ДИАГРАММЫ КОМПОНЕНТОВ </vt:lpstr>
      <vt:lpstr>Компонент (component)</vt:lpstr>
      <vt:lpstr>Диаграмма компонентов</vt:lpstr>
      <vt:lpstr>Примеры изображения простого компонента и компонента с интерфейсами</vt:lpstr>
      <vt:lpstr>Примеры изображения компонента в нотации черного и белого ящика </vt:lpstr>
      <vt:lpstr>Интерфейсы</vt:lpstr>
      <vt:lpstr>Интерфейсы</vt:lpstr>
      <vt:lpstr>Представление интерфейсов в форме символа классификатора с отношениями зависимости и реализации </vt:lpstr>
      <vt:lpstr>Порты</vt:lpstr>
      <vt:lpstr>Собирающий соединитель (assembly connector)</vt:lpstr>
      <vt:lpstr>Пример диаграммы компонентов с собирающими соединителями для одинаковых интерфейсов </vt:lpstr>
      <vt:lpstr>Делегирующий соединитель (delegation connector)</vt:lpstr>
      <vt:lpstr>Пример внутренней структуры экземпляра компонента</vt:lpstr>
      <vt:lpstr>Пример отношений зависимости между компонентом </vt:lpstr>
      <vt:lpstr>Отношения зависимости на диаграмме компонентов с интерфейсами </vt:lpstr>
      <vt:lpstr>Реализация (realization)</vt:lpstr>
      <vt:lpstr>Изображение графических стереотипов компонентов Г.Буча </vt:lpstr>
      <vt:lpstr>Графические  стереотипы компонентов Дж. Коналлена </vt:lpstr>
      <vt:lpstr>Клиентская страница</vt:lpstr>
      <vt:lpstr>Форма</vt:lpstr>
      <vt:lpstr>Набор фреймов</vt:lpstr>
      <vt:lpstr>Цель</vt:lpstr>
      <vt:lpstr>Web-страница</vt:lpstr>
      <vt:lpstr>JSP и сервлет</vt:lpstr>
      <vt:lpstr>ДИАГРАММА КОМПОНЕНТОВ</vt:lpstr>
      <vt:lpstr>Стандартные стереотипы компонентов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ДИАГРАММЫ КОМПОНЕНТОВ </dc:title>
  <dc:creator>baldin</dc:creator>
  <cp:lastModifiedBy>Александр Балдин</cp:lastModifiedBy>
  <cp:revision>5</cp:revision>
  <dcterms:created xsi:type="dcterms:W3CDTF">2013-09-26T13:34:15Z</dcterms:created>
  <dcterms:modified xsi:type="dcterms:W3CDTF">2013-12-13T04:37:39Z</dcterms:modified>
</cp:coreProperties>
</file>