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39"/>
  </p:notesMasterIdLst>
  <p:sldIdLst>
    <p:sldId id="293" r:id="rId2"/>
    <p:sldId id="257" r:id="rId3"/>
    <p:sldId id="259" r:id="rId4"/>
    <p:sldId id="260" r:id="rId5"/>
    <p:sldId id="261" r:id="rId6"/>
    <p:sldId id="262" r:id="rId7"/>
    <p:sldId id="263" r:id="rId8"/>
    <p:sldId id="258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314FB-AE14-E245-9D29-AFE16535DA9A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AC4D5-606C-FB4C-A5A7-F10F2CF253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7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F21B0-ED65-D844-AB59-E8B6CC8E1113}" type="slidenum">
              <a:rPr lang="ru-RU"/>
              <a:pPr/>
              <a:t>8</a:t>
            </a:fld>
            <a:endParaRPr lang="ru-RU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A98C69B9-14E1-1A4D-811D-1EC7C98CDE4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A72766D7-06CF-854D-BE8A-DC739A81EA54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Relationship Id="rId3" Type="http://schemas.openxmlformats.org/officeDocument/2006/relationships/image" Target="../media/image16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wmf"/><Relationship Id="rId3" Type="http://schemas.openxmlformats.org/officeDocument/2006/relationships/image" Target="../media/image2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sz="5400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ДИАГРАММЫ ДЕЯТЕЛЬНОСТИ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activity diagram)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280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58033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Семантика действия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02406" y="935847"/>
            <a:ext cx="8733644" cy="5733242"/>
          </a:xfrm>
        </p:spPr>
        <p:txBody>
          <a:bodyPr>
            <a:noAutofit/>
          </a:bodyPr>
          <a:lstStyle/>
          <a:p>
            <a:pPr eaLnBrk="1" hangingPunct="1"/>
            <a:r>
              <a:rPr lang="ru-RU" sz="2400" dirty="0">
                <a:latin typeface="Arial Narrow" charset="0"/>
              </a:rPr>
              <a:t>Выполнение действия становится возможным, когда удовлетворены предварительные условия для его потоков управления и объектов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Выполнение действия поглощает входные маркеры управления и маркеры объектов и удаляет их из источников дуг управления и из входных контактов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Если на одной дуге являются доступными несколько маркеров управления, то они все поглощаются 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Действие продолжает выполнение до тех пор, пока оно не будет завершено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После завершения действия оно предлагает маркеры объектов во все его выходные контакты, а маркеры управления во все выходящие из него дуги управления, и на этом формально оно заканчивается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После окончания выполнения действия с помощью некоторой реализации должны быть восстановлены его ресурсы</a:t>
            </a:r>
          </a:p>
        </p:txBody>
      </p:sp>
    </p:spTree>
    <p:extLst>
      <p:ext uri="{BB962C8B-B14F-4D97-AF65-F5344CB8AC3E}">
        <p14:creationId xmlns:p14="http://schemas.microsoft.com/office/powerpoint/2010/main" val="3567792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35107"/>
          </a:xfrm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УЗЛЫ УПРАВЛЕНИЯ</a:t>
            </a:r>
            <a:endParaRPr lang="ru-RU" dirty="0">
              <a:latin typeface="Arial Narrow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55887" y="881170"/>
            <a:ext cx="8988113" cy="3397285"/>
          </a:xfrm>
        </p:spPr>
        <p:txBody>
          <a:bodyPr/>
          <a:lstStyle/>
          <a:p>
            <a:pPr eaLnBrk="1" hangingPunct="1"/>
            <a:r>
              <a:rPr lang="ru-RU" sz="2800" b="1" i="1" dirty="0">
                <a:latin typeface="Arial Narrow" charset="0"/>
              </a:rPr>
              <a:t>Начальный узел </a:t>
            </a:r>
            <a:r>
              <a:rPr lang="ru-RU" sz="2800" i="1" dirty="0">
                <a:latin typeface="Arial Narrow" charset="0"/>
              </a:rPr>
              <a:t>(</a:t>
            </a:r>
            <a:r>
              <a:rPr lang="en-US" sz="2800" i="1" dirty="0" err="1">
                <a:latin typeface="Arial Narrow" charset="0"/>
              </a:rPr>
              <a:t>i</a:t>
            </a:r>
            <a:r>
              <a:rPr lang="ru-RU" sz="2800" i="1" dirty="0" err="1">
                <a:latin typeface="Arial Narrow" charset="0"/>
              </a:rPr>
              <a:t>nitial</a:t>
            </a:r>
            <a:r>
              <a:rPr lang="ru-RU" sz="2800" i="1" dirty="0">
                <a:latin typeface="Arial Narrow" charset="0"/>
              </a:rPr>
              <a:t> </a:t>
            </a:r>
            <a:r>
              <a:rPr lang="ru-RU" sz="2800" i="1" dirty="0" err="1">
                <a:latin typeface="Arial Narrow" charset="0"/>
              </a:rPr>
              <a:t>node</a:t>
            </a:r>
            <a:r>
              <a:rPr lang="ru-RU" sz="2800" i="1" dirty="0">
                <a:latin typeface="Arial Narrow" charset="0"/>
              </a:rPr>
              <a:t>)</a:t>
            </a:r>
            <a:r>
              <a:rPr lang="ru-RU" sz="2800" dirty="0">
                <a:latin typeface="Arial Narrow" charset="0"/>
              </a:rPr>
              <a:t> является узлом управления, в котором начинается поток при вызове деятельности</a:t>
            </a:r>
          </a:p>
          <a:p>
            <a:pPr eaLnBrk="1" hangingPunct="1"/>
            <a:r>
              <a:rPr lang="ru-RU" sz="2800" b="1" i="1" dirty="0">
                <a:latin typeface="Arial Narrow" charset="0"/>
              </a:rPr>
              <a:t>Узел финала деятельности </a:t>
            </a:r>
            <a:r>
              <a:rPr lang="ru-RU" sz="2800" i="1" dirty="0">
                <a:latin typeface="Arial Narrow" charset="0"/>
              </a:rPr>
              <a:t>(</a:t>
            </a:r>
            <a:r>
              <a:rPr lang="en-US" sz="2800" i="1" dirty="0">
                <a:latin typeface="Arial Narrow" charset="0"/>
              </a:rPr>
              <a:t>a</a:t>
            </a:r>
            <a:r>
              <a:rPr lang="ru-RU" sz="2800" i="1" dirty="0" err="1">
                <a:latin typeface="Arial Narrow" charset="0"/>
              </a:rPr>
              <a:t>ctivity</a:t>
            </a:r>
            <a:r>
              <a:rPr lang="ru-RU" sz="2800" i="1" dirty="0">
                <a:latin typeface="Arial Narrow" charset="0"/>
              </a:rPr>
              <a:t> </a:t>
            </a:r>
            <a:r>
              <a:rPr lang="ru-RU" sz="2800" i="1" dirty="0" err="1">
                <a:latin typeface="Arial Narrow" charset="0"/>
              </a:rPr>
              <a:t>final</a:t>
            </a:r>
            <a:r>
              <a:rPr lang="ru-RU" sz="2800" i="1" dirty="0">
                <a:latin typeface="Arial Narrow" charset="0"/>
              </a:rPr>
              <a:t> </a:t>
            </a:r>
            <a:r>
              <a:rPr lang="en-US" sz="2800" i="1" dirty="0">
                <a:latin typeface="Arial Narrow" charset="0"/>
              </a:rPr>
              <a:t>node</a:t>
            </a:r>
            <a:r>
              <a:rPr lang="ru-RU" sz="2800" i="1" dirty="0">
                <a:latin typeface="Arial Narrow" charset="0"/>
              </a:rPr>
              <a:t>)</a:t>
            </a:r>
            <a:r>
              <a:rPr lang="ru-RU" sz="2800" dirty="0">
                <a:latin typeface="Arial Narrow" charset="0"/>
              </a:rPr>
              <a:t> является узлом управления, который прекращает или останавливает все потоки в деятельности</a:t>
            </a:r>
          </a:p>
          <a:p>
            <a:pPr eaLnBrk="1" hangingPunct="1"/>
            <a:r>
              <a:rPr lang="ru-RU" sz="2800" b="1" i="1" dirty="0">
                <a:latin typeface="Arial Narrow" charset="0"/>
              </a:rPr>
              <a:t>Узел финала потока </a:t>
            </a:r>
            <a:r>
              <a:rPr lang="ru-RU" sz="2800" i="1" dirty="0">
                <a:latin typeface="Arial Narrow" charset="0"/>
              </a:rPr>
              <a:t>(</a:t>
            </a:r>
            <a:r>
              <a:rPr lang="ru-RU" sz="2800" i="1" dirty="0" err="1">
                <a:latin typeface="Arial Narrow" charset="0"/>
              </a:rPr>
              <a:t>flow</a:t>
            </a:r>
            <a:r>
              <a:rPr lang="ru-RU" sz="2800" i="1" dirty="0">
                <a:latin typeface="Arial Narrow" charset="0"/>
              </a:rPr>
              <a:t> </a:t>
            </a:r>
            <a:r>
              <a:rPr lang="ru-RU" sz="2800" i="1" dirty="0" err="1">
                <a:latin typeface="Arial Narrow" charset="0"/>
              </a:rPr>
              <a:t>final</a:t>
            </a:r>
            <a:r>
              <a:rPr lang="ru-RU" sz="2800" i="1" dirty="0">
                <a:latin typeface="Arial Narrow" charset="0"/>
              </a:rPr>
              <a:t> </a:t>
            </a:r>
            <a:r>
              <a:rPr lang="ru-RU" sz="2800" i="1" dirty="0" err="1">
                <a:latin typeface="Arial Narrow" charset="0"/>
              </a:rPr>
              <a:t>node</a:t>
            </a:r>
            <a:r>
              <a:rPr lang="ru-RU" sz="2800" i="1" dirty="0">
                <a:latin typeface="Arial Narrow" charset="0"/>
              </a:rPr>
              <a:t>)</a:t>
            </a:r>
            <a:r>
              <a:rPr lang="ru-RU" sz="2800" dirty="0">
                <a:latin typeface="Arial Narrow" charset="0"/>
              </a:rPr>
              <a:t> является финальным узлом, который завершает отдельный поток управления или поток объектов, не завершая содержащей его деятельности</a:t>
            </a:r>
          </a:p>
        </p:txBody>
      </p:sp>
      <p:pic>
        <p:nvPicPr>
          <p:cNvPr id="12292" name="Picture 4" descr="Рис_08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21" y="5306493"/>
            <a:ext cx="8598617" cy="1031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355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1752"/>
            <a:ext cx="8229600" cy="810698"/>
          </a:xfrm>
        </p:spPr>
        <p:txBody>
          <a:bodyPr/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УЗЛЫ 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РЕШЕНИЯ</a:t>
            </a:r>
            <a:endParaRPr lang="ru-RU" i="1" dirty="0">
              <a:latin typeface="Arial Narrow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72165" y="952450"/>
            <a:ext cx="8588329" cy="554838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является узлом управления, который выбирает между выходящими потоками</a:t>
            </a:r>
          </a:p>
          <a:p>
            <a:pPr eaLnBrk="1" hangingPunct="1"/>
            <a:r>
              <a:rPr lang="ru-RU" dirty="0">
                <a:latin typeface="Arial Narrow" charset="0"/>
              </a:rPr>
              <a:t>Если для узла решения при оценивании оказываются справедливыми более одного сторожевого условия, то семантика такого поведения в языке UML 2</a:t>
            </a:r>
            <a:r>
              <a:rPr lang="en-US" dirty="0">
                <a:latin typeface="Arial Narrow" charset="0"/>
              </a:rPr>
              <a:t>.</a:t>
            </a:r>
            <a:r>
              <a:rPr lang="ru-RU" dirty="0">
                <a:latin typeface="Arial Narrow" charset="0"/>
              </a:rPr>
              <a:t>х не </a:t>
            </a:r>
            <a:r>
              <a:rPr lang="ru-RU" dirty="0" smtClean="0">
                <a:latin typeface="Arial Narrow" charset="0"/>
              </a:rPr>
              <a:t>определена</a:t>
            </a:r>
            <a:endParaRPr lang="ru-RU" dirty="0">
              <a:latin typeface="Arial Narrow" charset="0"/>
            </a:endParaRPr>
          </a:p>
          <a:p>
            <a:pPr eaLnBrk="1" hangingPunct="1"/>
            <a:r>
              <a:rPr lang="ru-RU" dirty="0">
                <a:latin typeface="Arial Narrow" charset="0"/>
              </a:rPr>
              <a:t>При отсутствии дополнительной спецификации это может привести к несостоятельной (</a:t>
            </a:r>
            <a:r>
              <a:rPr lang="ru-RU" dirty="0" err="1">
                <a:latin typeface="Arial Narrow" charset="0"/>
              </a:rPr>
              <a:t>ill-formed</a:t>
            </a:r>
            <a:r>
              <a:rPr lang="ru-RU" dirty="0">
                <a:latin typeface="Arial Narrow" charset="0"/>
              </a:rPr>
              <a:t>) модели</a:t>
            </a:r>
          </a:p>
          <a:p>
            <a:pPr eaLnBrk="1" hangingPunct="1"/>
            <a:r>
              <a:rPr lang="ru-RU" dirty="0">
                <a:latin typeface="Arial Narrow" charset="0"/>
              </a:rPr>
              <a:t>Чтобы гарантировать выполнение только одного сторожевого условия, иногда удобно использовать процедуру проверки до первого истинного условия</a:t>
            </a:r>
          </a:p>
        </p:txBody>
      </p:sp>
    </p:spTree>
    <p:extLst>
      <p:ext uri="{BB962C8B-B14F-4D97-AF65-F5344CB8AC3E}">
        <p14:creationId xmlns:p14="http://schemas.microsoft.com/office/powerpoint/2010/main" val="916901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УЗЛЫ РЕШЕНИЯ</a:t>
            </a:r>
            <a:endParaRPr lang="ru-RU" dirty="0">
              <a:latin typeface="Arial Narrow" charset="0"/>
            </a:endParaRPr>
          </a:p>
        </p:txBody>
      </p:sp>
      <p:pic>
        <p:nvPicPr>
          <p:cNvPr id="14339" name="Picture 4" descr="Рис_08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23" y="1951038"/>
            <a:ext cx="8556765" cy="2856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59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УЗЛЫ 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СЛИЯНИЯ</a:t>
            </a:r>
            <a:endParaRPr lang="ru-RU" i="1" dirty="0">
              <a:latin typeface="Arial Narrow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5900"/>
            <a:ext cx="8651875" cy="935038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- является узлом управления, который соединяет вместе несколько альтернативных потоков</a:t>
            </a:r>
          </a:p>
        </p:txBody>
      </p:sp>
      <p:pic>
        <p:nvPicPr>
          <p:cNvPr id="15364" name="Picture 4" descr="Рис_08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37" y="3127375"/>
            <a:ext cx="7668438" cy="2602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8393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AC_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80" y="1540748"/>
            <a:ext cx="7580234" cy="5110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xfrm>
            <a:off x="196564" y="120946"/>
            <a:ext cx="8552149" cy="1136354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ПРИМЕР ПОСЛЕДОВАТЕЛЬНОГО ВЕТВЛЕНИЯ</a:t>
            </a:r>
            <a:endParaRPr lang="en-US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1082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6633"/>
            <a:ext cx="8229600" cy="840935"/>
          </a:xfrm>
        </p:spPr>
        <p:txBody>
          <a:bodyPr/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УЗЛЫ 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РАЗДЕЛЕНИЯ</a:t>
            </a:r>
            <a:endParaRPr lang="ru-RU" i="1" dirty="0">
              <a:latin typeface="Arial Narrow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241925" y="1032356"/>
            <a:ext cx="8867150" cy="3671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- является узлом управления, который расщепляет поток на несколько параллельных потоков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Дуги, выходящие из узла разделения, дополнительно могут иметь сторожевые условия, при невыполнении которых могут возникать паузы с передачей маркеров по этим </a:t>
            </a:r>
            <a:r>
              <a:rPr lang="ru-RU" dirty="0" smtClean="0">
                <a:latin typeface="Arial Narrow" charset="0"/>
              </a:rPr>
              <a:t>дугам</a:t>
            </a:r>
            <a:endParaRPr lang="ru-RU" dirty="0">
              <a:latin typeface="Arial Narrow" charset="0"/>
            </a:endParaRPr>
          </a:p>
        </p:txBody>
      </p:sp>
      <p:pic>
        <p:nvPicPr>
          <p:cNvPr id="17412" name="Picture 4" descr="Рис_08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183" y="4202864"/>
            <a:ext cx="7354887" cy="2321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6867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803"/>
            <a:ext cx="8229600" cy="825817"/>
          </a:xfrm>
        </p:spPr>
        <p:txBody>
          <a:bodyPr/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УЗЛЫ 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СОЕДИНЕНИЯ</a:t>
            </a:r>
            <a:endParaRPr lang="ru-RU" i="1" dirty="0">
              <a:latin typeface="Arial Narrow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52449"/>
            <a:ext cx="8650288" cy="4142389"/>
          </a:xfrm>
        </p:spPr>
        <p:txBody>
          <a:bodyPr/>
          <a:lstStyle/>
          <a:p>
            <a:pPr eaLnBrk="1" hangingPunct="1"/>
            <a:r>
              <a:rPr lang="ru-RU" sz="2800" dirty="0">
                <a:latin typeface="Arial Narrow" charset="0"/>
              </a:rPr>
              <a:t>- является узлом управления, который синхронизирует несколько потоков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Узлы соединения могут иметь дополнительную логическую спецификацию условий, при выполнении которых они должны генерировать маркер на выходе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Если для узла соединения существуют маркеры во всех его входящих дугах, то выходящей дуге предлагаются маркеры согласно следующим правилам: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Если все маркеры, предлагаемые на входящих дугах, являются маркерами управления, то выходящей дуге предлагается один маркер 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1543357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277813"/>
            <a:ext cx="8539377" cy="11398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ПРИМЕРЫ УЗЛОВ 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СОЕДИНЕНИЯ</a:t>
            </a:r>
            <a:endParaRPr lang="ru-RU" dirty="0">
              <a:latin typeface="Arial Narrow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5900"/>
            <a:ext cx="8651875" cy="2519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600" dirty="0">
                <a:latin typeface="Arial Narrow" charset="0"/>
              </a:rPr>
              <a:t>Если часть маркеров, предлагаемых на входящих дугах, являются маркерами управления, а другие являются маркерами данных, то выходящей дуге предлагаются только маркеры данных</a:t>
            </a:r>
          </a:p>
          <a:p>
            <a:pPr eaLnBrk="1" hangingPunct="1">
              <a:lnSpc>
                <a:spcPct val="90000"/>
              </a:lnSpc>
            </a:pPr>
            <a:r>
              <a:rPr lang="ru-RU" sz="2600" dirty="0">
                <a:latin typeface="Arial Narrow" charset="0"/>
              </a:rPr>
              <a:t>Они предлагаются выходящей дуге в том же порядке, в каком предлагаются на входе этого узла соединения</a:t>
            </a:r>
          </a:p>
        </p:txBody>
      </p:sp>
      <p:pic>
        <p:nvPicPr>
          <p:cNvPr id="19460" name="Picture 4" descr="Рис_08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365625"/>
            <a:ext cx="7345363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442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ПРИМЕРЫ УЗЛОВ СОЕДИНЕНИЯ</a:t>
            </a:r>
            <a:endParaRPr lang="ru-RU" dirty="0">
              <a:latin typeface="Arial Narrow" charset="0"/>
            </a:endParaRPr>
          </a:p>
        </p:txBody>
      </p:sp>
      <p:pic>
        <p:nvPicPr>
          <p:cNvPr id="20483" name="Picture 4" descr="Рис_08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79" y="2243138"/>
            <a:ext cx="8401060" cy="3395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54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ДИАГРАММЫ ДЕЯТЕЛЬНОСТИ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Моделирует динамическое поведение системы</a:t>
            </a:r>
          </a:p>
          <a:p>
            <a:r>
              <a:rPr lang="ru-RU"/>
              <a:t>Показывает поток переходов от одной деятельности к другой</a:t>
            </a:r>
          </a:p>
          <a:p>
            <a:r>
              <a:rPr lang="ru-RU"/>
              <a:t>Используется для любых видов абстракций</a:t>
            </a:r>
          </a:p>
        </p:txBody>
      </p:sp>
    </p:spTree>
    <p:extLst>
      <p:ext uri="{BB962C8B-B14F-4D97-AF65-F5344CB8AC3E}">
        <p14:creationId xmlns:p14="http://schemas.microsoft.com/office/powerpoint/2010/main" val="2672449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8323"/>
              </p:ext>
            </p:extLst>
          </p:nvPr>
        </p:nvGraphicFramePr>
        <p:xfrm>
          <a:off x="4632325" y="1647885"/>
          <a:ext cx="4283075" cy="5062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Точечный рисунок" r:id="rId3" imgW="4282811" imgH="5860288" progId="Paint.Picture">
                  <p:embed/>
                </p:oleObj>
              </mc:Choice>
              <mc:Fallback>
                <p:oleObj name="Точечный рисунок" r:id="rId3" imgW="4282811" imgH="5860288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1647885"/>
                        <a:ext cx="4283075" cy="50622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>
          <a:xfrm>
            <a:off x="105841" y="260351"/>
            <a:ext cx="8809559" cy="1009580"/>
          </a:xfrm>
          <a:noFill/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ПАРАЛЛЕЛЬНАЯ ДЕЯТЕЛЬНОСТЬ</a:t>
            </a:r>
            <a:endParaRPr lang="en-US" dirty="0">
              <a:latin typeface="Arial Narrow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idx="1"/>
          </p:nvPr>
        </p:nvSpPr>
        <p:spPr>
          <a:xfrm>
            <a:off x="105842" y="1485209"/>
            <a:ext cx="4610621" cy="5224896"/>
          </a:xfrm>
          <a:noFill/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Дуги, выходящие из узла разделения, дополнительно могут иметь сторожевые условия, при невыполнении которых могут возникать паузы с передачей управления по этим дугам</a:t>
            </a:r>
          </a:p>
        </p:txBody>
      </p:sp>
    </p:spTree>
    <p:extLst>
      <p:ext uri="{BB962C8B-B14F-4D97-AF65-F5344CB8AC3E}">
        <p14:creationId xmlns:p14="http://schemas.microsoft.com/office/powerpoint/2010/main" val="1984001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СПЕЦИАЛЬНЫЕ ДЕЙСТВИЯ</a:t>
            </a:r>
            <a:endParaRPr lang="ru-RU" dirty="0">
              <a:latin typeface="Arial Narrow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81444" y="1485900"/>
            <a:ext cx="8926044" cy="5256213"/>
          </a:xfrm>
        </p:spPr>
        <p:txBody>
          <a:bodyPr/>
          <a:lstStyle/>
          <a:p>
            <a:pPr eaLnBrk="1" hangingPunct="1"/>
            <a:r>
              <a:rPr lang="ru-RU" b="1" i="1" dirty="0">
                <a:latin typeface="Arial Narrow" charset="0"/>
              </a:rPr>
              <a:t>Действие передачи сигнала </a:t>
            </a:r>
            <a:r>
              <a:rPr lang="ru-RU" dirty="0" smtClean="0">
                <a:latin typeface="Arial Narrow" charset="0"/>
              </a:rPr>
              <a:t> </a:t>
            </a:r>
            <a:r>
              <a:rPr lang="ru-RU" dirty="0">
                <a:latin typeface="Arial Narrow" charset="0"/>
              </a:rPr>
              <a:t>является действием, которое на основе своих входов создает экземпляр сигнала и передает его объекту цели</a:t>
            </a:r>
          </a:p>
          <a:p>
            <a:pPr marL="0" indent="0" eaLnBrk="1" hangingPunct="1">
              <a:buNone/>
            </a:pPr>
            <a:endParaRPr lang="ru-RU" dirty="0">
              <a:latin typeface="Arial Narrow" charset="0"/>
            </a:endParaRPr>
          </a:p>
          <a:p>
            <a:pPr eaLnBrk="1" hangingPunct="1"/>
            <a:endParaRPr lang="ru-RU" b="1" i="1" dirty="0" smtClean="0">
              <a:latin typeface="Arial Narrow" charset="0"/>
            </a:endParaRPr>
          </a:p>
          <a:p>
            <a:pPr eaLnBrk="1" hangingPunct="1"/>
            <a:r>
              <a:rPr lang="ru-RU" b="1" i="1" dirty="0" smtClean="0">
                <a:latin typeface="Arial Narrow" charset="0"/>
              </a:rPr>
              <a:t>Действие </a:t>
            </a:r>
            <a:r>
              <a:rPr lang="ru-RU" b="1" i="1" dirty="0">
                <a:latin typeface="Arial Narrow" charset="0"/>
              </a:rPr>
              <a:t>приема </a:t>
            </a:r>
            <a:r>
              <a:rPr lang="ru-RU" b="1" i="1" dirty="0" smtClean="0">
                <a:latin typeface="Arial Narrow" charset="0"/>
              </a:rPr>
              <a:t>события</a:t>
            </a:r>
            <a:r>
              <a:rPr lang="ru-RU" dirty="0" smtClean="0">
                <a:latin typeface="Arial Narrow" charset="0"/>
              </a:rPr>
              <a:t> </a:t>
            </a:r>
            <a:r>
              <a:rPr lang="ru-RU" dirty="0">
                <a:latin typeface="Arial Narrow" charset="0"/>
              </a:rPr>
              <a:t>является действием, которое ожидает наступление некоторого события</a:t>
            </a:r>
          </a:p>
        </p:txBody>
      </p:sp>
      <p:pic>
        <p:nvPicPr>
          <p:cNvPr id="21508" name="Picture 4" descr="Рис_08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841" y="3326832"/>
            <a:ext cx="7702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Рис_08_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199" y="5493749"/>
            <a:ext cx="7056438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9520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AC_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744" y="1315969"/>
            <a:ext cx="7113130" cy="527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181444" y="0"/>
            <a:ext cx="8739532" cy="12684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ПРИМЕР ПЕРЕДАЧИ И ПРИЕМА СИГНАЛА</a:t>
            </a:r>
            <a:endParaRPr lang="en-US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16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AC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717675"/>
            <a:ext cx="5616575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442913"/>
            <a:ext cx="8640762" cy="6096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 передачи и приема сигнала</a:t>
            </a:r>
            <a:endParaRPr lang="en-US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615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1203" y="111513"/>
            <a:ext cx="8957871" cy="11398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ОЖИДАНИЕ ВРЕМЕННОГО СОБЫТИЯ</a:t>
            </a:r>
            <a:endParaRPr lang="ru-RU" dirty="0">
              <a:latin typeface="Arial Narrow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17526" y="1413127"/>
            <a:ext cx="8791549" cy="29218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Специальный случай действия приема события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Если наступившее событие является </a:t>
            </a:r>
            <a:r>
              <a:rPr lang="ru-RU" b="1" dirty="0">
                <a:latin typeface="Arial Narrow" charset="0"/>
              </a:rPr>
              <a:t>временным</a:t>
            </a:r>
            <a:r>
              <a:rPr lang="ru-RU" dirty="0">
                <a:latin typeface="Arial Narrow" charset="0"/>
              </a:rPr>
              <a:t> событием, то объект должен зафиксировать значение момента времени, когда наступило соответствующее событие</a:t>
            </a:r>
          </a:p>
        </p:txBody>
      </p:sp>
      <p:pic>
        <p:nvPicPr>
          <p:cNvPr id="24580" name="Picture 4" descr="Рис_08_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26" y="4021445"/>
            <a:ext cx="8361525" cy="23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60700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922"/>
            <a:ext cx="8229600" cy="961881"/>
          </a:xfrm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УЗЕЛ ОБЪЕКТА</a:t>
            </a:r>
            <a:endParaRPr lang="ru-RU" i="1" dirty="0">
              <a:latin typeface="Arial Narrow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6804" y="997804"/>
            <a:ext cx="8882271" cy="418774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- является узлом абстрактной деятельности, которая является частью определяющего потока объектов в деятельности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Узел объекта для маркеров </a:t>
            </a:r>
            <a:r>
              <a:rPr lang="ru-RU" dirty="0" smtClean="0">
                <a:latin typeface="Arial Narrow" charset="0"/>
              </a:rPr>
              <a:t>объектов </a:t>
            </a:r>
            <a:r>
              <a:rPr lang="ru-RU" dirty="0">
                <a:latin typeface="Arial Narrow" charset="0"/>
              </a:rPr>
              <a:t>дополнительно содержит спецификацию этого состояния, которая записывается в прямых скобках ниже имени типа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Узел объекта для маркеров, содержащих множества объектов различных типов, содержит имена всех этих объектов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 Narrow" charset="0"/>
              </a:rPr>
              <a:t>Узлы объектов с сигналом в качестве типа изображаются с помощью специального символа, внутри которого записывается имя типа сигнала</a:t>
            </a:r>
          </a:p>
        </p:txBody>
      </p:sp>
      <p:pic>
        <p:nvPicPr>
          <p:cNvPr id="25604" name="Picture 4" descr="Рис_08_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786" y="5185548"/>
            <a:ext cx="7632700" cy="1339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02462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922"/>
            <a:ext cx="8578850" cy="1139825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УЗЕЛ 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ОБЪЕКТА С ОГРАНИЧЕНИЯМИ</a:t>
            </a:r>
            <a:endParaRPr lang="ru-RU" dirty="0">
              <a:latin typeface="Arial Narrow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66323" y="1364954"/>
            <a:ext cx="8869727" cy="5087938"/>
          </a:xfrm>
        </p:spPr>
        <p:txBody>
          <a:bodyPr/>
          <a:lstStyle/>
          <a:p>
            <a:pPr eaLnBrk="1" hangingPunct="1"/>
            <a:r>
              <a:rPr lang="ru-RU" sz="2800" dirty="0">
                <a:latin typeface="Arial Narrow" charset="0"/>
              </a:rPr>
              <a:t>Узел объекта с ограниченной верхней границей должен содержать явную спецификацию этой границы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Узел объекта может специфицировать порядок управления маркерами объектов, отличающимся от FIFO, в форме дополнительной спецификации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Дополнительная спецификация выбора маркеров помечается ключевым словом «</a:t>
            </a:r>
            <a:r>
              <a:rPr lang="ru-RU" sz="2800" dirty="0" err="1">
                <a:latin typeface="Arial Narrow" charset="0"/>
              </a:rPr>
              <a:t>selection</a:t>
            </a:r>
            <a:r>
              <a:rPr lang="ru-RU" sz="2800" dirty="0">
                <a:latin typeface="Arial Narrow" charset="0"/>
              </a:rPr>
              <a:t>», размещенном в символе примечания и присоединенном к символу узла</a:t>
            </a:r>
          </a:p>
        </p:txBody>
      </p:sp>
      <p:pic>
        <p:nvPicPr>
          <p:cNvPr id="26628" name="Picture 4" descr="Рис_08_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167" y="5127238"/>
            <a:ext cx="7345362" cy="161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93395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6632"/>
            <a:ext cx="8229600" cy="946762"/>
          </a:xfrm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ЦЕНТРАЛЬНЫЙ БУФЕР</a:t>
            </a:r>
            <a:endParaRPr lang="ru-RU" i="1" dirty="0">
              <a:latin typeface="Arial Narrow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26803" y="1073394"/>
            <a:ext cx="8784893" cy="5623975"/>
          </a:xfrm>
        </p:spPr>
        <p:txBody>
          <a:bodyPr/>
          <a:lstStyle/>
          <a:p>
            <a:pPr eaLnBrk="1" hangingPunct="1"/>
            <a:r>
              <a:rPr lang="ru-RU" sz="2800" dirty="0">
                <a:latin typeface="Arial Narrow" charset="0"/>
              </a:rPr>
              <a:t>- является узлом объекта для управления потоками из нескольких источников и мест назначения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Центральный буфер принимает маркеры из расположенных до него узлов объектов и отправляет их дальше в расположенные после него узлы объектов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Центральный буфер не имеет непосредственных соединений с узлами действия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Хотя все узлы объектов имеют функциональность буфера, но центральные буферы отличаются тем, что они не привязаны к действиям, как рассматриваемые далее контакты и параметры</a:t>
            </a:r>
          </a:p>
        </p:txBody>
      </p:sp>
    </p:spTree>
    <p:extLst>
      <p:ext uri="{BB962C8B-B14F-4D97-AF65-F5344CB8AC3E}">
        <p14:creationId xmlns:p14="http://schemas.microsoft.com/office/powerpoint/2010/main" val="907471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294" y="262731"/>
            <a:ext cx="7993062" cy="71913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ЦЕНТРАЛЬНЫЙ БУФЕР</a:t>
            </a:r>
            <a:endParaRPr lang="ru-RU" dirty="0">
              <a:latin typeface="Arial Narrow" charset="0"/>
            </a:endParaRPr>
          </a:p>
        </p:txBody>
      </p:sp>
      <p:pic>
        <p:nvPicPr>
          <p:cNvPr id="28675" name="Picture 4" descr="Рис_08_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94" y="1285048"/>
            <a:ext cx="8646999" cy="4898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4054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4"/>
            <a:ext cx="8229600" cy="750226"/>
          </a:xfrm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ХРАНИЛИЩЕ ДАННЫХ</a:t>
            </a:r>
            <a:endParaRPr lang="ru-RU" i="1" dirty="0">
              <a:latin typeface="Arial Narrow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66323" y="1224575"/>
            <a:ext cx="8784893" cy="5487911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является разновидностью центрального буфера для постоянного хранения объектов или другой информации</a:t>
            </a:r>
          </a:p>
          <a:p>
            <a:pPr eaLnBrk="1" hangingPunct="1"/>
            <a:r>
              <a:rPr lang="ru-RU" dirty="0">
                <a:latin typeface="Arial Narrow" charset="0"/>
              </a:rPr>
              <a:t>Хранилище данных принимает все маркеры, которые в него входят, сохраняет их и копирует, когда они выбираются для дальнейшего использования</a:t>
            </a:r>
          </a:p>
          <a:p>
            <a:pPr eaLnBrk="1" hangingPunct="1"/>
            <a:r>
              <a:rPr lang="ru-RU" dirty="0">
                <a:latin typeface="Arial Narrow" charset="0"/>
              </a:rPr>
              <a:t>Если входящий маркер представляет объект, который уже имеется в хранилище, то он заменяет любой маркер в узле объекта, содержащий этот объект</a:t>
            </a:r>
          </a:p>
          <a:p>
            <a:pPr eaLnBrk="1" hangingPunct="1"/>
            <a:r>
              <a:rPr lang="ru-RU" dirty="0">
                <a:latin typeface="Arial Narrow" charset="0"/>
              </a:rPr>
              <a:t>Копирование маркеров в хранилище данных выполняется всякий раз, когда они выбираются для следования по выходным дугам</a:t>
            </a:r>
          </a:p>
          <a:p>
            <a:pPr eaLnBrk="1" hangingPunct="1"/>
            <a:r>
              <a:rPr lang="ru-RU" dirty="0">
                <a:latin typeface="Arial Narrow" charset="0"/>
              </a:rPr>
              <a:t>Ситуация представляется таким образом, что маркеры как бы никогда не покидают хранилище данных </a:t>
            </a:r>
          </a:p>
        </p:txBody>
      </p:sp>
    </p:spTree>
    <p:extLst>
      <p:ext uri="{BB962C8B-B14F-4D97-AF65-F5344CB8AC3E}">
        <p14:creationId xmlns:p14="http://schemas.microsoft.com/office/powerpoint/2010/main" val="2013538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err="1">
                <a:latin typeface="Arial Narrow" charset="0"/>
              </a:rPr>
              <a:t>Диаграмма</a:t>
            </a:r>
            <a:r>
              <a:rPr lang="en-US" dirty="0">
                <a:latin typeface="Arial Narrow" charset="0"/>
              </a:rPr>
              <a:t> </a:t>
            </a:r>
            <a:r>
              <a:rPr lang="en-US" dirty="0" err="1">
                <a:latin typeface="Arial Narrow" charset="0"/>
              </a:rPr>
              <a:t>деятельности</a:t>
            </a:r>
            <a:r>
              <a:rPr lang="en-US" dirty="0">
                <a:latin typeface="Arial Narrow" charset="0"/>
              </a:rPr>
              <a:t> (activity diagram)</a:t>
            </a:r>
            <a:endParaRPr lang="ru-RU" dirty="0">
              <a:latin typeface="Arial Narrow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/>
            <a:r>
              <a:rPr lang="en-US">
                <a:latin typeface="Arial Narrow" charset="0"/>
              </a:rPr>
              <a:t>– диаграмма, которая изображает поведение объекта или системы с использованием моделей потока данных и потока управления</a:t>
            </a:r>
            <a:endParaRPr lang="ru-RU">
              <a:latin typeface="Arial Narrow" charset="0"/>
            </a:endParaRPr>
          </a:p>
          <a:p>
            <a:pPr eaLnBrk="1" hangingPunct="1"/>
            <a:r>
              <a:rPr lang="ru-RU" i="1">
                <a:latin typeface="Arial Narrow" charset="0"/>
              </a:rPr>
              <a:t>Деятельность (activity)</a:t>
            </a:r>
            <a:r>
              <a:rPr lang="ru-RU">
                <a:latin typeface="Arial Narrow" charset="0"/>
              </a:rPr>
              <a:t> является спецификацией параметризованного поведения в форме координируемой последовательности подчиненных единиц, индивидуальными элементами которых являются действия</a:t>
            </a:r>
          </a:p>
          <a:p>
            <a:pPr eaLnBrk="1" hangingPunct="1"/>
            <a:r>
              <a:rPr lang="ru-RU">
                <a:latin typeface="Arial Narrow" charset="0"/>
              </a:rPr>
              <a:t>Элементами, из которых состоят деятельности, являются действия</a:t>
            </a:r>
          </a:p>
          <a:p>
            <a:pPr eaLnBrk="1" hangingPunct="1"/>
            <a:r>
              <a:rPr lang="ru-RU" i="1">
                <a:latin typeface="Arial Narrow" charset="0"/>
              </a:rPr>
              <a:t>Действие (action)</a:t>
            </a:r>
            <a:r>
              <a:rPr lang="ru-RU">
                <a:latin typeface="Arial Narrow" charset="0"/>
              </a:rPr>
              <a:t> представляет собой элементарную единицу спецификации поведения, которая не может быть далее декомпозирована в форме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251558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ПРИМЕР ХРАНИЛИЩА </a:t>
            </a:r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ДАННЫХ</a:t>
            </a:r>
            <a:endParaRPr lang="ru-RU" dirty="0">
              <a:latin typeface="Arial Narrow" charset="0"/>
            </a:endParaRPr>
          </a:p>
        </p:txBody>
      </p:sp>
      <p:pic>
        <p:nvPicPr>
          <p:cNvPr id="30723" name="Picture 4" descr="Рис_08_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67" y="1557176"/>
            <a:ext cx="8848650" cy="4217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74847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1683" y="81276"/>
            <a:ext cx="8754653" cy="11398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ВХОДНЫЕ И ВЫХОДНЫЕ КОНТАКТЫ ОБЪЕКТОВ</a:t>
            </a:r>
            <a:endParaRPr lang="ru-RU" dirty="0">
              <a:latin typeface="Arial Narrow" charset="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211683" y="1485899"/>
            <a:ext cx="8897392" cy="3178175"/>
          </a:xfrm>
        </p:spPr>
        <p:txBody>
          <a:bodyPr/>
          <a:lstStyle/>
          <a:p>
            <a:pPr eaLnBrk="1" hangingPunct="1"/>
            <a:r>
              <a:rPr lang="ru-RU" b="1" i="1" dirty="0">
                <a:latin typeface="Arial Narrow" charset="0"/>
              </a:rPr>
              <a:t>Входной </a:t>
            </a:r>
            <a:r>
              <a:rPr lang="ru-RU" b="1" i="1" dirty="0" smtClean="0">
                <a:latin typeface="Arial Narrow" charset="0"/>
              </a:rPr>
              <a:t>контакт</a:t>
            </a:r>
            <a:r>
              <a:rPr lang="ru-RU" dirty="0" smtClean="0">
                <a:latin typeface="Arial Narrow" charset="0"/>
              </a:rPr>
              <a:t> </a:t>
            </a:r>
            <a:r>
              <a:rPr lang="ru-RU" dirty="0">
                <a:latin typeface="Arial Narrow" charset="0"/>
              </a:rPr>
              <a:t>является узлом объекта, который принимает значения от других действий в форме потока объектов</a:t>
            </a:r>
          </a:p>
          <a:p>
            <a:pPr eaLnBrk="1" hangingPunct="1"/>
            <a:r>
              <a:rPr lang="ru-RU" b="1" i="1" dirty="0">
                <a:latin typeface="Arial Narrow" charset="0"/>
              </a:rPr>
              <a:t>Выходной </a:t>
            </a:r>
            <a:r>
              <a:rPr lang="ru-RU" b="1" i="1" dirty="0" smtClean="0">
                <a:latin typeface="Arial Narrow" charset="0"/>
              </a:rPr>
              <a:t>контакт</a:t>
            </a:r>
            <a:r>
              <a:rPr lang="ru-RU" dirty="0" smtClean="0">
                <a:latin typeface="Arial Narrow" charset="0"/>
              </a:rPr>
              <a:t> </a:t>
            </a:r>
            <a:r>
              <a:rPr lang="ru-RU" dirty="0">
                <a:latin typeface="Arial Narrow" charset="0"/>
              </a:rPr>
              <a:t>является узлом объекта, который поставляет значения другим действиям в форме потока объектов. </a:t>
            </a:r>
          </a:p>
        </p:txBody>
      </p:sp>
      <p:pic>
        <p:nvPicPr>
          <p:cNvPr id="31748" name="Picture 4" descr="Рис_08_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79" y="4792474"/>
            <a:ext cx="7621588" cy="1730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9350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1444" y="35922"/>
            <a:ext cx="8769772" cy="11398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ПЕРЕДАЧА ОБЪЕКТОВ И ПОТОКОВ ОБЪЕКТОВ</a:t>
            </a:r>
            <a:endParaRPr lang="ru-RU" dirty="0">
              <a:latin typeface="Arial Narrow" charset="0"/>
            </a:endParaRPr>
          </a:p>
        </p:txBody>
      </p:sp>
      <p:pic>
        <p:nvPicPr>
          <p:cNvPr id="32771" name="Picture 4" descr="Рис_08_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443" y="1436230"/>
            <a:ext cx="7324725" cy="1740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5" descr="Рис_08_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443" y="3814097"/>
            <a:ext cx="7018337" cy="1991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72831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77838"/>
            <a:ext cx="799306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Узел параметра деятельности</a:t>
            </a:r>
            <a:br>
              <a:rPr lang="ru-RU">
                <a:latin typeface="Arial Narrow" charset="0"/>
              </a:rPr>
            </a:br>
            <a:r>
              <a:rPr lang="ru-RU" i="1">
                <a:latin typeface="Arial Narrow" charset="0"/>
              </a:rPr>
              <a:t>(activity parameter node)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72165" y="1485900"/>
            <a:ext cx="8800398" cy="5256213"/>
          </a:xfrm>
        </p:spPr>
        <p:txBody>
          <a:bodyPr/>
          <a:lstStyle/>
          <a:p>
            <a:pPr eaLnBrk="1" hangingPunct="1"/>
            <a:r>
              <a:rPr lang="ru-RU" sz="2200" dirty="0">
                <a:latin typeface="Arial Narrow" charset="0"/>
              </a:rPr>
              <a:t>- является узлом объекта для моделирования входов и выходов деятельности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Вызов и выполнение некоторой деятельности с параметрами выполняется в соответствии со следующими правилами: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Для вызываемой деятельности должны быть достигнуты все необходимые не потоковые входы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Если все входы в деятельность являются входами потока объектов, то для начала выполнения деятельности должен быть достигнут по крайней мере один из узлов входных параметров этой деятельности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Во время выполнения деятельности на ее узлах входных параметров могут поглощаться дополнительные маркеры, а на ее узлах выходных параметров – отправляться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Для завершения деятельности должны быть достигнуты все специфицированные узлы выходных параметров этой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60939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6868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ДЕЯТЕЛЬНОСТЬ С ВХОДНЫМ ПАРАМЕТРОМ</a:t>
            </a:r>
            <a:endParaRPr lang="ru-RU" dirty="0">
              <a:latin typeface="Arial Narrow" charset="0"/>
            </a:endParaRPr>
          </a:p>
        </p:txBody>
      </p:sp>
      <p:pic>
        <p:nvPicPr>
          <p:cNvPr id="34819" name="Picture 4" descr="Рис_08_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83" y="1633743"/>
            <a:ext cx="8679051" cy="4988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2989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6631"/>
            <a:ext cx="8229600" cy="871171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МНОЖЕСТВО ПАРАМЕТРОВ</a:t>
            </a:r>
            <a:endParaRPr lang="ru-RU" i="1" dirty="0">
              <a:latin typeface="Arial Narrow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02406" y="1062590"/>
            <a:ext cx="8733644" cy="3412573"/>
          </a:xfrm>
        </p:spPr>
        <p:txBody>
          <a:bodyPr/>
          <a:lstStyle/>
          <a:p>
            <a:pPr eaLnBrk="1" hangingPunct="1"/>
            <a:r>
              <a:rPr lang="ru-RU" sz="2800" dirty="0">
                <a:latin typeface="Arial Narrow" charset="0"/>
              </a:rPr>
              <a:t>- предназначено для моделирования отдельного альтернативного потока объектов на входе или выходе деятельности</a:t>
            </a:r>
          </a:p>
          <a:p>
            <a:pPr eaLnBrk="1" hangingPunct="1"/>
            <a:r>
              <a:rPr lang="ru-RU" sz="2800" dirty="0">
                <a:latin typeface="Arial Narrow" charset="0"/>
              </a:rPr>
              <a:t>Если для деятельности специфицировано несколько множеств входных параметров, то для вызова деятельности необходимо наличие маркеров объектов для входных параметров только для одного такого множества</a:t>
            </a:r>
          </a:p>
        </p:txBody>
      </p:sp>
      <p:pic>
        <p:nvPicPr>
          <p:cNvPr id="35844" name="Picture 4" descr="Рис_08_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173" y="4460216"/>
            <a:ext cx="7342870" cy="228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55710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Правила использования разбиений на диаграмме деятельности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650288" cy="5256212"/>
          </a:xfrm>
        </p:spPr>
        <p:txBody>
          <a:bodyPr/>
          <a:lstStyle/>
          <a:p>
            <a:pPr eaLnBrk="1" hangingPunct="1"/>
            <a:r>
              <a:rPr lang="ru-RU" sz="2400" dirty="0">
                <a:latin typeface="Arial Narrow" charset="0"/>
              </a:rPr>
              <a:t>Любые узел или дуга деятельности не могут одновременно принадлежать двум или более разбиениям в одном и том же измерении.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Разбиения не влияют на потоки маркеров, за которые несут ответственность экземпляры классификаторов, представленными отдельными разбиениями.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Разбиения одного измерения и уровня вложенности должны быть представлены частями внутренней структуры одного и того же классификатора.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Разбиение может быть представлено атрибутом, а ее подразбиения – значениями этого атрибута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Если разбиение имеет некоторое измерение, то оно не может содержатся ни в каком другом разбиении. </a:t>
            </a:r>
          </a:p>
        </p:txBody>
      </p:sp>
    </p:spTree>
    <p:extLst>
      <p:ext uri="{BB962C8B-B14F-4D97-AF65-F5344CB8AC3E}">
        <p14:creationId xmlns:p14="http://schemas.microsoft.com/office/powerpoint/2010/main" val="370685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993062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Обработчик исключения</a:t>
            </a:r>
            <a:r>
              <a:rPr lang="ru-RU" i="1">
                <a:latin typeface="Arial Narrow" charset="0"/>
              </a:rPr>
              <a:t> (exception handler)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26804" y="1052513"/>
            <a:ext cx="8882271" cy="525621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2200" dirty="0">
                <a:latin typeface="Arial Narrow" charset="0"/>
              </a:rPr>
              <a:t>- представляет собой спецификацию деятельности, выполнение которой происходит в случае исключения в ходе выполнения некоторого защищенного узла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Правила использования обработчиков исключений: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Тело обработчика должно иметь один вход, и этот вход является тем же, что и вход исключения.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Контакты результата тела обработчика исключения должны соответствовать по числу и типу контактам результата защищенного узла.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Защищенный узел и узел тела обработчика должны быть одного и того же уровня вложенности.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В противном случае нотация может быть интерпретирована ошибочно как прерывающая дуга, которая пересекает границу.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К одному защищенному узлу могут быть присоединены несколько обработчиков исключений, каждый со своими собственными стрелками молнии</a:t>
            </a:r>
          </a:p>
        </p:txBody>
      </p:sp>
    </p:spTree>
    <p:extLst>
      <p:ext uri="{BB962C8B-B14F-4D97-AF65-F5344CB8AC3E}">
        <p14:creationId xmlns:p14="http://schemas.microsoft.com/office/powerpoint/2010/main" val="3267538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1186"/>
            <a:ext cx="8229600" cy="903620"/>
          </a:xfrm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УЗЕЛ ДЕЯТЕЛЬНОСТИ</a:t>
            </a:r>
            <a:endParaRPr lang="ru-RU" i="1" dirty="0">
              <a:latin typeface="Arial Narrow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17526" y="1054806"/>
            <a:ext cx="8718524" cy="5803193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- является абстрактным классом для отдельных точек в потоке деятельности, соединенных дугами</a:t>
            </a:r>
          </a:p>
          <a:p>
            <a:pPr eaLnBrk="1" hangingPunct="1"/>
            <a:endParaRPr lang="ru-RU" i="1" dirty="0">
              <a:latin typeface="Arial Narrow" charset="0"/>
            </a:endParaRPr>
          </a:p>
          <a:p>
            <a:pPr marL="0" indent="0" eaLnBrk="1" hangingPunct="1">
              <a:buNone/>
            </a:pPr>
            <a:endParaRPr lang="ru-RU" i="1" dirty="0" smtClean="0">
              <a:latin typeface="Arial Narrow" charset="0"/>
            </a:endParaRPr>
          </a:p>
          <a:p>
            <a:pPr eaLnBrk="1" hangingPunct="1"/>
            <a:r>
              <a:rPr lang="ru-RU" i="1" dirty="0">
                <a:latin typeface="Arial Narrow" charset="0"/>
              </a:rPr>
              <a:t>Дуга деятельности (</a:t>
            </a:r>
            <a:r>
              <a:rPr lang="ru-RU" i="1" dirty="0" err="1">
                <a:latin typeface="Arial Narrow" charset="0"/>
              </a:rPr>
              <a:t>activity</a:t>
            </a:r>
            <a:r>
              <a:rPr lang="ru-RU" i="1" dirty="0">
                <a:latin typeface="Arial Narrow" charset="0"/>
              </a:rPr>
              <a:t> </a:t>
            </a:r>
            <a:r>
              <a:rPr lang="ru-RU" i="1" dirty="0" err="1">
                <a:latin typeface="Arial Narrow" charset="0"/>
              </a:rPr>
              <a:t>edge</a:t>
            </a:r>
            <a:r>
              <a:rPr lang="ru-RU" i="1" dirty="0">
                <a:latin typeface="Arial Narrow" charset="0"/>
              </a:rPr>
              <a:t>)</a:t>
            </a:r>
            <a:r>
              <a:rPr lang="ru-RU" dirty="0">
                <a:latin typeface="Arial Narrow" charset="0"/>
              </a:rPr>
              <a:t> является абстрактным классом для направленных соединений между двумя узлами деятельности</a:t>
            </a:r>
          </a:p>
        </p:txBody>
      </p:sp>
      <p:pic>
        <p:nvPicPr>
          <p:cNvPr id="6148" name="Picture 4" descr="Рис_08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50" y="2357996"/>
            <a:ext cx="7812088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Рис_08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5445125"/>
            <a:ext cx="7704137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831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6065"/>
            <a:ext cx="8229600" cy="933855"/>
          </a:xfrm>
        </p:spPr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ПОТОК УПРАВЛЕНИЯ</a:t>
            </a:r>
            <a:endParaRPr lang="ru-RU" dirty="0">
              <a:latin typeface="Arial Narrow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9920"/>
            <a:ext cx="8578850" cy="2863905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- представляется в форме дуги деятельности, которая связывает между собой два узла деятельности и по которой передаются только маркеры управления</a:t>
            </a:r>
          </a:p>
          <a:p>
            <a:pPr eaLnBrk="1" hangingPunct="1"/>
            <a:r>
              <a:rPr lang="ru-RU" dirty="0">
                <a:latin typeface="Arial Narrow" charset="0"/>
              </a:rPr>
              <a:t>При этом все маркеры управления, которые предлагаются узлом источником, предлагаются узлу цели, а вдоль дуги потока управления не могут следовать объекты и данные </a:t>
            </a:r>
          </a:p>
        </p:txBody>
      </p:sp>
      <p:pic>
        <p:nvPicPr>
          <p:cNvPr id="7172" name="Picture 4" descr="Рис_08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53" y="5462617"/>
            <a:ext cx="7559675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944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855"/>
            <a:ext cx="8229600" cy="933855"/>
          </a:xfrm>
        </p:spPr>
        <p:txBody>
          <a:bodyPr/>
          <a:lstStyle/>
          <a:p>
            <a:r>
              <a:rPr lang="ru-RU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ПОТОК </a:t>
            </a:r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ОБЪЕКТОВ</a:t>
            </a:r>
            <a:endParaRPr lang="ru-RU" dirty="0">
              <a:latin typeface="Arial Narrow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11684" y="1154022"/>
            <a:ext cx="8824366" cy="2620494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- представляется в форме дуги деятельности, по которой передаются только маркеры объектов или </a:t>
            </a:r>
            <a:r>
              <a:rPr lang="ru-RU" dirty="0" smtClean="0">
                <a:latin typeface="Arial Narrow" charset="0"/>
              </a:rPr>
              <a:t>данных</a:t>
            </a:r>
            <a:endParaRPr lang="ru-RU" dirty="0">
              <a:latin typeface="Arial Narrow" charset="0"/>
            </a:endParaRPr>
          </a:p>
        </p:txBody>
      </p:sp>
      <p:pic>
        <p:nvPicPr>
          <p:cNvPr id="8196" name="Picture 4" descr="Рис_08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50416"/>
            <a:ext cx="7956550" cy="132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8718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ВАРИАНТЫ НОТАЦИИ</a:t>
            </a:r>
            <a:endParaRPr lang="ru-RU" dirty="0">
              <a:latin typeface="Arial Narrow" charset="0"/>
            </a:endParaRPr>
          </a:p>
        </p:txBody>
      </p:sp>
      <p:pic>
        <p:nvPicPr>
          <p:cNvPr id="9219" name="Picture 4" descr="Рис_08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4" y="2141003"/>
            <a:ext cx="8395355" cy="4072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723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ДИАГРАММЫ ДЕЯТЕЛЬНОСТИ</a:t>
            </a:r>
            <a:r>
              <a:rPr lang="ru-RU" sz="4000"/>
              <a:t> </a:t>
            </a:r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1196975"/>
            <a:ext cx="7040563" cy="551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29599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41321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Семантика деятельности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41925" y="641322"/>
            <a:ext cx="8794125" cy="610079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 Narrow" charset="0"/>
              </a:rPr>
              <a:t>Семантика деятельности в языке UML 2</a:t>
            </a:r>
            <a:r>
              <a:rPr lang="en-US" sz="2400" dirty="0">
                <a:latin typeface="Arial Narrow" charset="0"/>
              </a:rPr>
              <a:t>.</a:t>
            </a:r>
            <a:r>
              <a:rPr lang="ru-RU" sz="2400" dirty="0">
                <a:latin typeface="Arial Narrow" charset="0"/>
              </a:rPr>
              <a:t>х основывается на потоке маркеров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b="1" i="1" dirty="0">
                <a:latin typeface="Arial Narrow" charset="0"/>
              </a:rPr>
              <a:t>Маркер (</a:t>
            </a:r>
            <a:r>
              <a:rPr lang="ru-RU" sz="2400" b="1" i="1" dirty="0" err="1">
                <a:latin typeface="Arial Narrow" charset="0"/>
              </a:rPr>
              <a:t>token</a:t>
            </a:r>
            <a:r>
              <a:rPr lang="ru-RU" sz="2400" i="1" dirty="0">
                <a:latin typeface="Arial Narrow" charset="0"/>
              </a:rPr>
              <a:t>)</a:t>
            </a:r>
            <a:r>
              <a:rPr lang="ru-RU" sz="2400" dirty="0">
                <a:latin typeface="Arial Narrow" charset="0"/>
              </a:rPr>
              <a:t> – элемент модели, предназначенный для представления некоторого объекта, данных или управления и существующий на диаграмме деятельности в отдельном узле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 Narrow" charset="0"/>
              </a:rPr>
              <a:t>Каждый маркер отличается от любого другого, даже если он содержит то же значение, что и другой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 Narrow" charset="0"/>
              </a:rPr>
              <a:t>Любой узел деятельности может начать свое выполнение, только если удовлетворены специфицированные условия для его входных маркеров, причем эти условия зависят от вида узла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 Narrow" charset="0"/>
              </a:rPr>
              <a:t>Когда узел начинает свое выполнение, маркеры принимаются из некоторых или всех его входных дуг, а специальный маркер размещается в этом узле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 Narrow" charset="0"/>
              </a:rPr>
              <a:t>Когда узел завершает выполнение, специальный маркер удаляется из этого узла, а другие маркеры предлагаются в некоторых или всех его выходных дугах</a:t>
            </a:r>
          </a:p>
        </p:txBody>
      </p:sp>
    </p:spTree>
    <p:extLst>
      <p:ext uri="{BB962C8B-B14F-4D97-AF65-F5344CB8AC3E}">
        <p14:creationId xmlns:p14="http://schemas.microsoft.com/office/powerpoint/2010/main" val="3499568090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69</TotalTime>
  <Words>1520</Words>
  <Application>Microsoft Macintosh PowerPoint</Application>
  <PresentationFormat>On-screen Show (4:3)</PresentationFormat>
  <Paragraphs>126</Paragraphs>
  <Slides>37</Slides>
  <Notes>1</Notes>
  <HiddenSlides>6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Осень</vt:lpstr>
      <vt:lpstr>Точечный рисунок</vt:lpstr>
      <vt:lpstr>ДИАГРАММЫ ДЕЯТЕЛЬНОСТИ</vt:lpstr>
      <vt:lpstr>ДИАГРАММЫ ДЕЯТЕЛЬНОСТИ</vt:lpstr>
      <vt:lpstr>Диаграмма деятельности (activity diagram)</vt:lpstr>
      <vt:lpstr>УЗЕЛ ДЕЯТЕЛЬНОСТИ</vt:lpstr>
      <vt:lpstr>ПОТОК УПРАВЛЕНИЯ</vt:lpstr>
      <vt:lpstr>ПОТОК ОБЪЕКТОВ</vt:lpstr>
      <vt:lpstr>ВАРИАНТЫ НОТАЦИИ</vt:lpstr>
      <vt:lpstr>ДИАГРАММЫ ДЕЯТЕЛЬНОСТИ </vt:lpstr>
      <vt:lpstr>Семантика деятельности </vt:lpstr>
      <vt:lpstr>Семантика действия </vt:lpstr>
      <vt:lpstr>УЗЛЫ УПРАВЛЕНИЯ</vt:lpstr>
      <vt:lpstr>УЗЛЫ РЕШЕНИЯ</vt:lpstr>
      <vt:lpstr>УЗЛЫ РЕШЕНИЯ</vt:lpstr>
      <vt:lpstr>УЗЛЫ СЛИЯНИЯ</vt:lpstr>
      <vt:lpstr>ПРИМЕР ПОСЛЕДОВАТЕЛЬНОГО ВЕТВЛЕНИЯ</vt:lpstr>
      <vt:lpstr>УЗЛЫ РАЗДЕЛЕНИЯ</vt:lpstr>
      <vt:lpstr>УЗЛЫ СОЕДИНЕНИЯ</vt:lpstr>
      <vt:lpstr>ПРИМЕРЫ УЗЛОВ СОЕДИНЕНИЯ</vt:lpstr>
      <vt:lpstr>ПРИМЕРЫ УЗЛОВ СОЕДИНЕНИЯ</vt:lpstr>
      <vt:lpstr>ПАРАЛЛЕЛЬНАЯ ДЕЯТЕЛЬНОСТЬ</vt:lpstr>
      <vt:lpstr>СПЕЦИАЛЬНЫЕ ДЕЙСТВИЯ</vt:lpstr>
      <vt:lpstr>ПРИМЕР ПЕРЕДАЧИ И ПРИЕМА СИГНАЛА</vt:lpstr>
      <vt:lpstr>Пример передачи и приема сигнала</vt:lpstr>
      <vt:lpstr>ОЖИДАНИЕ ВРЕМЕННОГО СОБЫТИЯ</vt:lpstr>
      <vt:lpstr>УЗЕЛ ОБЪЕКТА</vt:lpstr>
      <vt:lpstr>УЗЕЛ ОБЪЕКТА С ОГРАНИЧЕНИЯМИ</vt:lpstr>
      <vt:lpstr>ЦЕНТРАЛЬНЫЙ БУФЕР</vt:lpstr>
      <vt:lpstr>ЦЕНТРАЛЬНЫЙ БУФЕР</vt:lpstr>
      <vt:lpstr>ХРАНИЛИЩЕ ДАННЫХ</vt:lpstr>
      <vt:lpstr>ПРИМЕР ХРАНИЛИЩА ДАННЫХ</vt:lpstr>
      <vt:lpstr>ВХОДНЫЕ И ВЫХОДНЫЕ КОНТАКТЫ ОБЪЕКТОВ</vt:lpstr>
      <vt:lpstr>ПЕРЕДАЧА ОБЪЕКТОВ И ПОТОКОВ ОБЪЕКТОВ</vt:lpstr>
      <vt:lpstr>Узел параметра деятельности (activity parameter node)</vt:lpstr>
      <vt:lpstr>ДЕЯТЕЛЬНОСТЬ С ВХОДНЫМ ПАРАМЕТРОМ</vt:lpstr>
      <vt:lpstr>МНОЖЕСТВО ПАРАМЕТРОВ</vt:lpstr>
      <vt:lpstr>Правила использования разбиений на диаграмме деятельности</vt:lpstr>
      <vt:lpstr>Обработчик исключения (exception handler)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ДИАГРАММЫ ДЕЯТЕЛЬНОСТИ</dc:title>
  <dc:creator>baldin</dc:creator>
  <cp:lastModifiedBy>Александр Балдин</cp:lastModifiedBy>
  <cp:revision>12</cp:revision>
  <dcterms:created xsi:type="dcterms:W3CDTF">2013-09-26T13:25:04Z</dcterms:created>
  <dcterms:modified xsi:type="dcterms:W3CDTF">2013-12-13T04:35:15Z</dcterms:modified>
</cp:coreProperties>
</file>