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3C571-51DF-4119-BDBD-E518027681AA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7126C-C9A0-47F4-9117-F73F520C5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7126C-C9A0-47F4-9117-F73F520C5DA0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DDB9-201C-4966-B6AC-BD56BC1157C3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5CD-875B-41C8-975D-9128371B6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DDB9-201C-4966-B6AC-BD56BC1157C3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5CD-875B-41C8-975D-9128371B6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DDB9-201C-4966-B6AC-BD56BC1157C3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5CD-875B-41C8-975D-9128371B6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DDB9-201C-4966-B6AC-BD56BC1157C3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5CD-875B-41C8-975D-9128371B6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DDB9-201C-4966-B6AC-BD56BC1157C3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5CD-875B-41C8-975D-9128371B6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DDB9-201C-4966-B6AC-BD56BC1157C3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5CD-875B-41C8-975D-9128371B6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DDB9-201C-4966-B6AC-BD56BC1157C3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5CD-875B-41C8-975D-9128371B6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DDB9-201C-4966-B6AC-BD56BC1157C3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5CD-875B-41C8-975D-9128371B6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DDB9-201C-4966-B6AC-BD56BC1157C3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5CD-875B-41C8-975D-9128371B6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DDB9-201C-4966-B6AC-BD56BC1157C3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5CD-875B-41C8-975D-9128371B6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BDDB9-201C-4966-B6AC-BD56BC1157C3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45CD-875B-41C8-975D-9128371B6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BDDB9-201C-4966-B6AC-BD56BC1157C3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845CD-875B-41C8-975D-9128371B68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 GSM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-142900"/>
            <a:ext cx="9144000" cy="730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39656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Регистры защиты и аутентификации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Для защиты и аутентификации используются два устройства: регистр идентификации оборудования (EIR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Equipment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Identity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Register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) и центр аутентификации (AUC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Authentication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Center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). Регистр идентификации оборудования — база данных, которая содержит список всей допустимой к обслуживанию подвижной аппаратуры на сети, где каждая мобильная станция идентифицирована ее международным опознавательным кодом мобильного оборудования (IMEI)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r>
              <a:rPr lang="ru-RU" sz="2000" dirty="0" smtClean="0"/>
              <a:t>Эта база данных относится исключительно к оборудованию подвижной станции. Она состоит из списков номеров IMEI, организованных следующим образом.</a:t>
            </a:r>
            <a:endParaRPr lang="ru-RU" sz="2000" b="1" dirty="0" smtClean="0"/>
          </a:p>
          <a:p>
            <a:r>
              <a:rPr lang="ru-RU" sz="2000" dirty="0" smtClean="0"/>
              <a:t>БЕЛЫЙ СПИСОК содержит номера IMEI, о которых есть сведения, что они закреплены за санкционированными подвижными станциями. Терминалу позволяют соединиться с сетью.</a:t>
            </a:r>
            <a:endParaRPr lang="ru-RU" sz="2000" b="1" dirty="0" smtClean="0"/>
          </a:p>
          <a:p>
            <a:r>
              <a:rPr lang="ru-RU" sz="2000" dirty="0" smtClean="0"/>
              <a:t>ЧЕРНЫЙ СПИСОК содержит номера IMEI подвижных станций, которые украдены, имеют некорректный тип мобильной станции для сети GSM или им отказано в обслуживании по другой причине. Терминалу не позволяют соединиться с сетью.</a:t>
            </a:r>
            <a:endParaRPr lang="ru-RU" sz="2000" b="1" dirty="0" smtClean="0"/>
          </a:p>
          <a:p>
            <a:r>
              <a:rPr lang="ru-RU" sz="2000" dirty="0" smtClean="0"/>
              <a:t>СЕРЫЙ СПИСОК содержит номера IMEI подвижных станций, у которых существуют проблемы, выявленные по данным программного обеспечения, но не являющиеся основанием для внесения в "черный список". Терминал находится под наблюдением сети ввиду возможных проблем.</a:t>
            </a:r>
            <a:endParaRPr lang="ru-RU" sz="2000" b="1" dirty="0" smtClean="0"/>
          </a:p>
          <a:p>
            <a:r>
              <a:rPr lang="ru-RU" sz="2000" dirty="0" smtClean="0"/>
              <a:t>К базе данных EIR получают дистанционный доступ MSC данной сети, а также MSC других подвижных сетей.</a:t>
            </a:r>
            <a:endParaRPr lang="ru-RU" sz="2000" b="1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552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39656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Оборудование эксплуатации и технического обслуживания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ОМС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Operations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and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Maintenance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Center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— центр эксплуатации и технического обслуживания, является центральным элементом сети GSM, который обеспечивает контроль и управление другими компонентами сети, а также контроль качества ее работы.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/>
              <a:t>NMC (</a:t>
            </a:r>
            <a:r>
              <a:rPr lang="ru-RU" sz="2000" b="1" dirty="0" err="1" smtClean="0"/>
              <a:t>Network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Management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Center</a:t>
            </a:r>
            <a:r>
              <a:rPr lang="ru-RU" sz="2000" b="1" dirty="0" smtClean="0"/>
              <a:t>) </a:t>
            </a:r>
            <a:r>
              <a:rPr lang="ru-RU" sz="2000" dirty="0" smtClean="0"/>
              <a:t>— центр управления сетью, дает возможность рационального иерархического управления сетью GSM. Он обеспечивает эксплуатацию и техническое обслуживание на уровне всей сети, поддерживаемой центрами ОМС, которые отвечают за управление региональными сетями.</a:t>
            </a:r>
            <a:endParaRPr lang="en-US" sz="20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/>
              <a:t>ADC (</a:t>
            </a:r>
            <a:r>
              <a:rPr lang="ru-RU" sz="2000" b="1" dirty="0" err="1" smtClean="0"/>
              <a:t>Administration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Center</a:t>
            </a:r>
            <a:r>
              <a:rPr lang="ru-RU" sz="2000" b="1" dirty="0" smtClean="0"/>
              <a:t>)</a:t>
            </a:r>
            <a:r>
              <a:rPr lang="ru-RU" sz="2000" dirty="0" smtClean="0"/>
              <a:t> — административный центр — сетевая служба, ответственная за организацию связи, административное управление сетью и соблюдение установленных правил доступа.</a:t>
            </a:r>
            <a:endParaRPr lang="ru-RU" sz="2000" b="1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/>
              <a:t>ТСЕ (</a:t>
            </a:r>
            <a:r>
              <a:rPr lang="ru-RU" sz="2000" b="1" dirty="0" err="1" smtClean="0"/>
              <a:t>Transcoder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Equipment</a:t>
            </a:r>
            <a:r>
              <a:rPr lang="ru-RU" sz="2000" b="1" dirty="0" smtClean="0"/>
              <a:t>) </a:t>
            </a:r>
            <a:r>
              <a:rPr lang="ru-RU" sz="2000" dirty="0" smtClean="0"/>
              <a:t>— транскодер, обеспечивает преобразование выходных сигналов передачи речи и данных MSC (64 Кбит/с ИКМ) к виду, соответствующему рекомендациям GSM по </a:t>
            </a:r>
            <a:r>
              <a:rPr lang="ru-RU" sz="2000" dirty="0" err="1" smtClean="0"/>
              <a:t>радиоинтерфейсу</a:t>
            </a:r>
            <a:r>
              <a:rPr lang="ru-RU" sz="2000" dirty="0" smtClean="0"/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6140912" cy="113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52352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Основные принципы организации сети GSM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Внутренние интерфейсы GSM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142987"/>
          <a:ext cx="4643470" cy="5357846"/>
        </p:xfrm>
        <a:graphic>
          <a:graphicData uri="http://schemas.openxmlformats.org/drawingml/2006/table">
            <a:tbl>
              <a:tblPr/>
              <a:tblGrid>
                <a:gridCol w="831756"/>
                <a:gridCol w="3811714"/>
              </a:tblGrid>
              <a:tr h="791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</a:rPr>
                        <a:t>Тип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</a:rPr>
                        <a:t>Связь между устройствами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</a:tr>
              <a:tr h="456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endParaRPr lang="ru-RU" sz="1600" b="1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</a:rPr>
                        <a:t>MSC-BSS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456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  <a:r>
                        <a:rPr lang="ru-RU" sz="1600" b="0" baseline="-25000">
                          <a:solidFill>
                            <a:srgbClr val="000000"/>
                          </a:solidFill>
                          <a:latin typeface="+mn-lt"/>
                        </a:rPr>
                        <a:t>bis</a:t>
                      </a:r>
                      <a:endParaRPr lang="ru-RU" sz="1600" b="1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</a:rPr>
                        <a:t>BSC-BTS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456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</a:rPr>
                        <a:t>B</a:t>
                      </a:r>
                      <a:endParaRPr lang="ru-RU" sz="1600" b="1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</a:rPr>
                        <a:t>MSC-VLR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456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</a:rPr>
                        <a:t>C</a:t>
                      </a:r>
                      <a:endParaRPr lang="ru-RU" sz="1600" b="1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</a:rPr>
                        <a:t>MSC-HLR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456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</a:rPr>
                        <a:t>D</a:t>
                      </a:r>
                      <a:endParaRPr lang="ru-RU" sz="1600" b="1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</a:rPr>
                        <a:t>HLR-VLR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456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</a:rPr>
                        <a:t>E</a:t>
                      </a:r>
                      <a:endParaRPr lang="ru-RU" sz="1600" b="1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</a:rPr>
                        <a:t>MSC-MSC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456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</a:rPr>
                        <a:t>O</a:t>
                      </a:r>
                      <a:endParaRPr lang="ru-RU" sz="1600" b="1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</a:rPr>
                        <a:t>BSC-OMC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456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</a:rPr>
                        <a:t>M</a:t>
                      </a:r>
                      <a:endParaRPr lang="ru-RU" sz="1600" b="1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</a:rPr>
                        <a:t>BSC-TCE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456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</a:rPr>
                        <a:t>U</a:t>
                      </a:r>
                      <a:r>
                        <a:rPr lang="ru-RU" sz="1600" b="0" baseline="-25000">
                          <a:solidFill>
                            <a:srgbClr val="000000"/>
                          </a:solidFill>
                          <a:latin typeface="+mn-lt"/>
                        </a:rPr>
                        <a:t>m</a:t>
                      </a:r>
                      <a:endParaRPr lang="ru-RU" sz="1600" b="1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</a:rPr>
                        <a:t>MS-BTS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456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</a:rPr>
                        <a:t>X</a:t>
                      </a:r>
                      <a:endParaRPr lang="ru-RU" sz="1600" b="1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</a:rPr>
                        <a:t>OMC-OMC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43" marR="59443" marT="59443" marB="5944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8786842" cy="633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Интерфейсы с внешними сетями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Соединение с PSTN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Соединение с телефонной сетью общего пользования осуществляется MSC по линии связи 2 Мбит/с в соответствии с системой сигнализации ОКС № 7. Электрические характеристики 2 Мбит/с интерфейса соответствуют Рекомендациям МККТТ G.732.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Соединение с ISDN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Для соединения с создаваемыми сетями ISDN предусматриваются четыре линии связи 2 Мбит/с, поддерживаемые системой сигнализации ОКС №7. Система сигнализации ОКС № 7 будет рассмотрена в дальнейшем.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Соединения с международными сетями GSM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В настоящее время обеспечивается подключение сети российской сети GSM к общеевропейским сетям GSM. Эти соединения осуществляются на основе протоколов систем сигнализации ОКС№7 четвертого уровня (SCCP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Signaling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Connection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Control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Part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) и межсетевого коммутационного центра мобильной связи (GMSC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Gateway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MSC). Центр представляет узловую станцию, осуществляющую объединение сети GSM с одной или более наземными сетями. В ее функции входит преобразование форматов сигналов, конвертирование сетевых протоколов, а также взаимодействие 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ТфОП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29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357686" y="928670"/>
            <a:ext cx="4786314" cy="4643470"/>
          </a:xfrm>
          <a:prstGeom prst="rect">
            <a:avLst/>
          </a:prstGeom>
          <a:ln/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4714876" cy="6612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Географические зоны сети GSM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Сеть GSM составлена из географических областей, эти области включают ячейки, зоны местоположения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LA's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Location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Areas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), зоны обслуживания MSC/VLR и мобильную наземную сеть общего пользования (PLMN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Public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Land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Mobile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Network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Сота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— область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радиоохвата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одного приемопередатчика одной BTS. Сеть GSM определяет каждую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соту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с помощью опознавательного кода глобального идентификатора соты (CGI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Cell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Global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Identity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), номера, который назначается каждой соте.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Зона местоположения (LA —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Location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Area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— группа сот. Это область, в которой вероятнее всего может в данный момент перемещаться абонент.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8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571868" y="1357298"/>
            <a:ext cx="4857759" cy="1857388"/>
          </a:xfrm>
          <a:prstGeom prst="rect">
            <a:avLst/>
          </a:prstGeom>
          <a:ln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1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Зона обслуживания MSC/VLR представляет собой часть сети GSM, которая обслуживается одним MSC и зарегистрирована в VLR данного MSC</a:t>
            </a:r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Мобильная наземная сеть общего пользования (PLMN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Public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Land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Mobile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Network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) — это совокупность зон обслуживания, принадлежащих одному сетевому оператору.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32.jp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285720" y="3857628"/>
            <a:ext cx="4214842" cy="2786082"/>
          </a:xfrm>
          <a:prstGeom prst="rect">
            <a:avLst/>
          </a:prstGeom>
          <a:ln/>
        </p:spPr>
      </p:pic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3286124"/>
            <a:ext cx="3951659" cy="764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52352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Мобильная наземная сеть (PLMN)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8858280" cy="3565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Повторное использование частот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Frequency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reuse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Повторное использование частот — способ организации связи, при котором одни и те же частоты многократно используются в разных зонах обслуживания. Применение частотно-территориального планирования с повторным использованием частот позволяет увеличить пропускную способность при ограниченном количестве частотных каналов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Расстояние повторного использования частот (</a:t>
            </a:r>
            <a:r>
              <a:rPr lang="ru-RU" dirty="0" err="1" smtClean="0"/>
              <a:t>Frequency</a:t>
            </a:r>
            <a:r>
              <a:rPr lang="ru-RU" dirty="0" smtClean="0"/>
              <a:t> </a:t>
            </a:r>
            <a:r>
              <a:rPr lang="ru-RU" dirty="0" err="1" smtClean="0"/>
              <a:t>reuses</a:t>
            </a:r>
            <a:r>
              <a:rPr lang="ru-RU" dirty="0" smtClean="0"/>
              <a:t> </a:t>
            </a:r>
            <a:r>
              <a:rPr lang="ru-RU" dirty="0" err="1" smtClean="0"/>
              <a:t>distance</a:t>
            </a:r>
            <a:r>
              <a:rPr lang="ru-RU" dirty="0" smtClean="0"/>
              <a:t>) — расстояние между центрами двух удаленных сот, начиная с которого допускается повторное использование. В общем случае оно определяется по формуле , где  — число ячеек в кластере,  — радиус ячейки (радиус окружности, описанной вокруг гексагональной ячейки).</a:t>
            </a:r>
            <a:endParaRPr lang="ru-RU" b="1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5" name="image52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4124346"/>
            <a:ext cx="4362450" cy="2305050"/>
          </a:xfrm>
          <a:prstGeom prst="rect">
            <a:avLst/>
          </a:prstGeom>
          <a:ln/>
        </p:spPr>
      </p:pic>
      <p:sp>
        <p:nvSpPr>
          <p:cNvPr id="6" name="Прямоугольник 5"/>
          <p:cNvSpPr/>
          <p:nvPr/>
        </p:nvSpPr>
        <p:spPr>
          <a:xfrm>
            <a:off x="285720" y="3286124"/>
            <a:ext cx="3946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Повторное использование частот </a:t>
            </a:r>
            <a:endParaRPr lang="en-US" dirty="0" smtClean="0"/>
          </a:p>
          <a:p>
            <a:r>
              <a:rPr lang="ru-RU" dirty="0" smtClean="0"/>
              <a:t>при 4-элементном кластере</a:t>
            </a:r>
            <a:endParaRPr lang="ru-RU" b="1" dirty="0"/>
          </a:p>
        </p:txBody>
      </p:sp>
      <p:pic>
        <p:nvPicPr>
          <p:cNvPr id="7" name="image53.jp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410075" y="4057674"/>
            <a:ext cx="4733925" cy="2800350"/>
          </a:xfrm>
          <a:prstGeom prst="rect">
            <a:avLst/>
          </a:prstGeom>
          <a:ln/>
        </p:spPr>
      </p:pic>
      <p:sp>
        <p:nvSpPr>
          <p:cNvPr id="8" name="Прямоугольник 7"/>
          <p:cNvSpPr/>
          <p:nvPr/>
        </p:nvSpPr>
        <p:spPr>
          <a:xfrm>
            <a:off x="4572000" y="32861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Повторное использование частот при 7-элементном кластере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785786" y="0"/>
            <a:ext cx="3357586" cy="918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Секторизованная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сота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54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876675" y="857232"/>
            <a:ext cx="5267325" cy="4924425"/>
          </a:xfrm>
          <a:prstGeom prst="rect">
            <a:avLst/>
          </a:prstGeom>
          <a:ln/>
        </p:spPr>
      </p:pic>
      <p:sp>
        <p:nvSpPr>
          <p:cNvPr id="6" name="Прямоугольник 5"/>
          <p:cNvSpPr/>
          <p:nvPr/>
        </p:nvSpPr>
        <p:spPr>
          <a:xfrm>
            <a:off x="214282" y="928670"/>
            <a:ext cx="36433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Сота</a:t>
            </a:r>
            <a:r>
              <a:rPr lang="ru-RU" dirty="0" smtClean="0"/>
              <a:t>, в которой обслуживание абонентов осуществляется базовой станцией с секторной антенной, называется </a:t>
            </a:r>
            <a:r>
              <a:rPr lang="ru-RU" dirty="0" err="1" smtClean="0"/>
              <a:t>секторизованной</a:t>
            </a:r>
            <a:r>
              <a:rPr lang="ru-RU" dirty="0" smtClean="0"/>
              <a:t> сотой. При этом зона покрытия антенны разделяется на секторы. </a:t>
            </a:r>
            <a:r>
              <a:rPr lang="ru-RU" dirty="0" err="1" smtClean="0"/>
              <a:t>Секторизация</a:t>
            </a:r>
            <a:r>
              <a:rPr lang="ru-RU" dirty="0" smtClean="0"/>
              <a:t> позволяет повысить пропускную способность системы сотовой связи без уменьшения размеров зоны покрытия или снижения мощности, излучаемой базовой станцией.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55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571868" y="1428736"/>
            <a:ext cx="5438775" cy="5019675"/>
          </a:xfrm>
          <a:prstGeom prst="rect">
            <a:avLst/>
          </a:prstGeom>
          <a:ln/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71472" y="0"/>
            <a:ext cx="3643338" cy="764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Задачи каналов в системе GSM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785794"/>
            <a:ext cx="371474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В стационарной сети абонентские линии (абонентские каналы трафика) закреплены за телефонным аппаратом. Когда известен номер абонента, то при исходящей или входящей связи не требуется выбор абонентской линии.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В сети GSM определены два типа каналов трафика: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полноскоростные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речевые каналы, работающие на полной скорости (TCH/F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Traffic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Channel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/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Full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) — 22,8 Кбит/с,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полускоростные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речевые каналы, работающие на половинной скорости (TCH/H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Traffic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Channel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/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Half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) — 11,4 Кбит/с. Половинная скорость позволяет вдвое увеличить число каналов в одном и том же частотном диапазоне.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4.jp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500562" y="785794"/>
            <a:ext cx="4643438" cy="5905500"/>
          </a:xfrm>
          <a:prstGeom prst="rect">
            <a:avLst/>
          </a:prstGeom>
          <a:ln/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Порядок обмена сигналами для входящего и исходящего соединения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214290"/>
            <a:ext cx="4500562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При входящей связи BTS и MS пункта назначения</a:t>
            </a:r>
            <a:r>
              <a:rPr lang="ru-RU" sz="1600" dirty="0" smtClean="0">
                <a:solidFill>
                  <a:srgbClr val="000000"/>
                </a:solidFill>
                <a:ea typeface="Arial" pitchFamily="34" charset="0"/>
                <a:cs typeface="Times New Roman" pitchFamily="18" charset="0"/>
              </a:rPr>
              <a:t>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1)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передает широковещательный сигнал всем станциям в зоне обслуживания данного MSC. Сигнал передается по отдельному каналу управления - широковещательному каналу коротких сообщений — РСН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Paging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Channel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2) после чего MS по каналу управления (канал со случайным доступом — RACH,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Random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Access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Channel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) посылает запрос на срочное назначение индивидуального канала управления на время обмена сигналами.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/>
            <a:r>
              <a:rPr lang="ru-RU" sz="1600" dirty="0" smtClean="0">
                <a:cs typeface="Arial" pitchFamily="34" charset="0"/>
              </a:rPr>
              <a:t>3) </a:t>
            </a:r>
            <a:r>
              <a:rPr lang="ru-RU" sz="1600" dirty="0" smtClean="0"/>
              <a:t>BTS запрашивает данные аутентификации. Проводится аутентификация с помощью данных, полученных ранее при реализации процедуры аутентификации и защиты пользователя. В ответ на запрос MS передает накопленный в SIM-карте зашифрованный отклик (SRES — </a:t>
            </a:r>
            <a:r>
              <a:rPr lang="ru-RU" sz="1600" dirty="0" err="1" smtClean="0"/>
              <a:t>Signed</a:t>
            </a:r>
            <a:r>
              <a:rPr lang="ru-RU" sz="1600" dirty="0" smtClean="0"/>
              <a:t> </a:t>
            </a:r>
            <a:r>
              <a:rPr lang="ru-RU" sz="1600" dirty="0" err="1" smtClean="0"/>
              <a:t>Response</a:t>
            </a:r>
            <a:r>
              <a:rPr lang="ru-RU" sz="1600" dirty="0" smtClean="0"/>
              <a:t>), что позволяет BTS установить подлинность MS;</a:t>
            </a:r>
          </a:p>
          <a:p>
            <a:pPr lvl="0"/>
            <a:r>
              <a:rPr lang="ru-RU" sz="1600" dirty="0" smtClean="0"/>
              <a:t>4) после чего BTS передает запрос ключа шифрования;</a:t>
            </a:r>
          </a:p>
          <a:p>
            <a:pPr lvl="0"/>
            <a:r>
              <a:rPr lang="ru-RU" sz="1600" dirty="0" smtClean="0"/>
              <a:t>5) и получает ответный ключ шифрования. Если ключ правильный, то далее проводится процедура установления соединения, которая совпадает с процедурой исходящего соединения.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57166"/>
            <a:ext cx="9144000" cy="6062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В 1982 г. Конференция европейских почт и телекоммуникаций (CEPT —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Conference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of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European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Post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and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Telecommunication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) сформировала группу GSM (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Group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Special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Mobile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) для изучения и разработки европейской мобильной наземной системы. Предложенная система должна была соответствовать некоторым критериям: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хорошее субъективное качество речи;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низкая стоимость оконечных устройств и обслуживания;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поддержка международной подвижной связи;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способность обслуживать малогабаритные терминалы;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обеспечение диапазона новых услуг и средств;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эффективное использование радиодиапазона;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совместимость с ISDN.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В 1989 г. ответственность за разработку GSM была передана Европейскому институту стандартов в области телекоммуникаций (ETSI —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European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Telecommunication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Standards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Institute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). Первые спецификации GSM были изданы в 1990 г. Коммерческая эксплуатация была начата в середине 1991 г., и к 1993 г. существовало 36 сетей GSM в 22 странах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5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000364" y="1500174"/>
            <a:ext cx="6143636" cy="3214710"/>
          </a:xfrm>
          <a:prstGeom prst="rect">
            <a:avLst/>
          </a:prstGeom>
          <a:ln/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1"/>
            <a:ext cx="9144000" cy="12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Каналы сигнализации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радиоинтерфейса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Сигнальные каналы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радиоинтерфейса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используются для установления вызова, широковещательной рассылки коротких сообщений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paging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), технического обслуживания вызова, синхронизации и т. д.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357298"/>
            <a:ext cx="292892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Широковещательные каналы (BCH —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Broadcast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Channel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)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. Доставляют информацию от станции к абоненту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downstream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) и предназначены главным образом для коррекции частоты и синхронизации. Это единственный тип канала, допускающий связь "от точки — ко многим точкам", при которой короткие сообщения могут быть переданы одновременно нескольким мобильным телефонам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103674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Общие каналы управления (CCCH — </a:t>
            </a:r>
            <a:r>
              <a:rPr lang="ru-RU" sz="1600" b="1" dirty="0" err="1" smtClean="0"/>
              <a:t>Common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Control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Channels</a:t>
            </a:r>
            <a:r>
              <a:rPr lang="ru-RU" sz="1600" b="1" dirty="0" smtClean="0"/>
              <a:t>)</a:t>
            </a:r>
            <a:r>
              <a:rPr lang="ru-RU" sz="1600" dirty="0" smtClean="0"/>
              <a:t>: группа канала связи от абонента к станции и каналы связи от сети к MS. Эти каналы используются, чтобы передать информацию между сетью и MS. </a:t>
            </a:r>
            <a:endParaRPr lang="en-US" sz="1600" dirty="0" smtClean="0"/>
          </a:p>
          <a:p>
            <a:r>
              <a:rPr lang="ru-RU" sz="1600" b="1" dirty="0" smtClean="0"/>
              <a:t>Специализированные каналы управления (DCCH — </a:t>
            </a:r>
            <a:r>
              <a:rPr lang="ru-RU" sz="1600" b="1" dirty="0" err="1" smtClean="0"/>
              <a:t>Dedicated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Control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Channel</a:t>
            </a:r>
            <a:r>
              <a:rPr lang="ru-RU" sz="1600" b="1" dirty="0" smtClean="0"/>
              <a:t>)</a:t>
            </a:r>
            <a:r>
              <a:rPr lang="ru-RU" sz="1600" dirty="0" smtClean="0"/>
              <a:t>. Предназначены, например, для обслуживания: роуминга, изменения местоположения, передачи соединения (</a:t>
            </a:r>
            <a:r>
              <a:rPr lang="ru-RU" sz="1600" dirty="0" err="1" smtClean="0"/>
              <a:t>хэндовер</a:t>
            </a:r>
            <a:r>
              <a:rPr lang="ru-RU" sz="1600" dirty="0" smtClean="0"/>
              <a:t>), шифрования и т. д.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024650" cy="720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39656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Обслуживание вызова от абонента стационарной сети к абоненту мобильной сети GSM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</p:txBody>
      </p:sp>
      <p:pic>
        <p:nvPicPr>
          <p:cNvPr id="5" name="image1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714612" y="1214422"/>
            <a:ext cx="6429389" cy="4500594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9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214678" y="1357298"/>
            <a:ext cx="5695950" cy="4591050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1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785794"/>
            <a:ext cx="3905220" cy="2214578"/>
          </a:xfrm>
          <a:prstGeom prst="rect">
            <a:avLst/>
          </a:prstGeom>
          <a:ln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71736" y="0"/>
            <a:ext cx="3500462" cy="812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39656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Регистрация в сети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57620" y="428604"/>
            <a:ext cx="528638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MS по широковещательному каналу управления (BCCH) проводит сканирование свыше 16 соседних сот, и формируется список шести лучших кандидатов на возможную передачу соединения, основанную на полученной напряженности поля сигналов.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MS находит канал BCCH с наиболее высоким уровнем сигнала, проводит синхронизацию, расшифровывает идентификатор BTS и передает эту информацию к BSC и MSC.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По запросу MSC производит запрос MS с номером IMSI.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MS передает IMSI абонента. IMSI начинается с кода страны "приписки" его владельца, далее следуют цифры, определяющие домашнюю сеть, а уже потом — уникальный номер конкретного подписчика. Начало IMSI соответствует коду страны и оператору (например, 250 — Россия, 99 —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Билайн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По номеру IMSI VLR гостевой сети определяет домашнюю сеть и запрашивает ее HLR.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Домашний регистр мобильного центра коммутации (MSC/HLR) передает всю необходимую информацию об абоненте в VLR, который сделал запрос, а у себя размещает ссылку на этот VLR, чтобы в случае необходимости знать, где "искать" абонента.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MSC совместно с VLR проводит проверку полномочий.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В положительном случае MSC включает MS в обслуживание.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2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500430" y="500042"/>
            <a:ext cx="5643570" cy="3857652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5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571868" y="1000108"/>
            <a:ext cx="5172075" cy="3667125"/>
          </a:xfrm>
          <a:prstGeom prst="rect">
            <a:avLst/>
          </a:prstGeom>
          <a:ln/>
        </p:spPr>
      </p:pic>
      <p:sp>
        <p:nvSpPr>
          <p:cNvPr id="5" name="Прямоугольник 4"/>
          <p:cNvSpPr/>
          <p:nvPr/>
        </p:nvSpPr>
        <p:spPr>
          <a:xfrm>
            <a:off x="1428728" y="214290"/>
            <a:ext cx="32861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Варианты </a:t>
            </a:r>
            <a:r>
              <a:rPr lang="ru-RU" sz="2400" dirty="0" err="1" smtClean="0"/>
              <a:t>хэндовера</a:t>
            </a:r>
            <a:endParaRPr lang="ru-RU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714612" y="928670"/>
            <a:ext cx="5657850" cy="4133850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ru-RU" sz="3400" dirty="0" smtClean="0"/>
              <a:t>Системы </a:t>
            </a:r>
            <a:r>
              <a:rPr lang="ru-RU" sz="3400" dirty="0"/>
              <a:t>GSM существуют теперь на </a:t>
            </a:r>
            <a:r>
              <a:rPr lang="ru-RU" sz="3400" dirty="0" smtClean="0"/>
              <a:t>каждом континенте</a:t>
            </a:r>
            <a:r>
              <a:rPr lang="ru-RU" sz="3400" dirty="0"/>
              <a:t>, и сокращение "GSM" (</a:t>
            </a:r>
            <a:r>
              <a:rPr lang="ru-RU" sz="3400" dirty="0" err="1"/>
              <a:t>Global</a:t>
            </a:r>
            <a:r>
              <a:rPr lang="ru-RU" sz="3400" dirty="0"/>
              <a:t> </a:t>
            </a:r>
            <a:r>
              <a:rPr lang="ru-RU" sz="3400" dirty="0" err="1"/>
              <a:t>System</a:t>
            </a:r>
            <a:r>
              <a:rPr lang="ru-RU" sz="3400" dirty="0"/>
              <a:t> </a:t>
            </a:r>
            <a:r>
              <a:rPr lang="ru-RU" sz="3400" dirty="0" err="1"/>
              <a:t>for</a:t>
            </a:r>
            <a:r>
              <a:rPr lang="ru-RU" sz="3400" dirty="0"/>
              <a:t> </a:t>
            </a:r>
            <a:r>
              <a:rPr lang="ru-RU" sz="3400" dirty="0" err="1"/>
              <a:t>Mobile</a:t>
            </a:r>
            <a:r>
              <a:rPr lang="ru-RU" sz="3400" dirty="0"/>
              <a:t> </a:t>
            </a:r>
            <a:r>
              <a:rPr lang="ru-RU" sz="3400" dirty="0" err="1"/>
              <a:t>Communications</a:t>
            </a:r>
            <a:r>
              <a:rPr lang="ru-RU" sz="3400" dirty="0"/>
              <a:t>) теперь обозначает "Глобальная система для мобильной связи".</a:t>
            </a:r>
          </a:p>
          <a:p>
            <a:pPr>
              <a:buNone/>
            </a:pPr>
            <a:endParaRPr lang="ru-RU" sz="3400" dirty="0" smtClean="0"/>
          </a:p>
          <a:p>
            <a:pPr>
              <a:buNone/>
            </a:pPr>
            <a:r>
              <a:rPr lang="en-US" sz="3400" dirty="0" smtClean="0"/>
              <a:t>    </a:t>
            </a:r>
            <a:r>
              <a:rPr lang="ru-RU" sz="3400" dirty="0" smtClean="0"/>
              <a:t>GSM </a:t>
            </a:r>
            <a:r>
              <a:rPr lang="ru-RU" sz="3400" dirty="0"/>
              <a:t>предоставляет следующие услуги:</a:t>
            </a:r>
          </a:p>
          <a:p>
            <a:pPr lvl="0"/>
            <a:r>
              <a:rPr lang="ru-RU" sz="3400" dirty="0" smtClean="0"/>
              <a:t>телефонная </a:t>
            </a:r>
            <a:r>
              <a:rPr lang="ru-RU" sz="3400" dirty="0"/>
              <a:t>связь (совмещается со службой сигнализации: охрана квартир, сигналы бедствия и пр.);</a:t>
            </a:r>
            <a:endParaRPr lang="ru-RU" sz="3400" u="none" strike="noStrike" dirty="0" smtClean="0"/>
          </a:p>
          <a:p>
            <a:pPr lvl="0"/>
            <a:r>
              <a:rPr lang="ru-RU" sz="3400" dirty="0"/>
              <a:t>передача </a:t>
            </a:r>
            <a:r>
              <a:rPr lang="ru-RU" sz="3400" dirty="0" smtClean="0"/>
              <a:t>коротких </a:t>
            </a:r>
            <a:r>
              <a:rPr lang="ru-RU" sz="3400" dirty="0"/>
              <a:t>сообщений;</a:t>
            </a:r>
            <a:endParaRPr lang="ru-RU" sz="3400" u="none" strike="noStrike" dirty="0" smtClean="0"/>
          </a:p>
          <a:p>
            <a:pPr lvl="0"/>
            <a:r>
              <a:rPr lang="ru-RU" sz="3400" dirty="0"/>
              <a:t>доступ к службам "Видеотекст", "Телетекст";</a:t>
            </a:r>
            <a:endParaRPr lang="ru-RU" sz="3400" u="none" strike="noStrike" dirty="0" smtClean="0"/>
          </a:p>
          <a:p>
            <a:pPr lvl="0"/>
            <a:r>
              <a:rPr lang="ru-RU" sz="3400" dirty="0"/>
              <a:t>служба "Телефакс" (группа 3</a:t>
            </a:r>
            <a:r>
              <a:rPr lang="ru-RU" sz="3400" dirty="0" smtClean="0"/>
              <a:t>)</a:t>
            </a:r>
            <a:endParaRPr lang="ru-RU" sz="3400" u="none" strike="noStrike" dirty="0" smtClean="0"/>
          </a:p>
          <a:p>
            <a:r>
              <a:rPr lang="ru-RU" sz="3400" dirty="0" smtClean="0"/>
              <a:t>передача данных:</a:t>
            </a:r>
            <a:endParaRPr lang="en-US" sz="3400" dirty="0" smtClean="0"/>
          </a:p>
          <a:p>
            <a:pPr lvl="1"/>
            <a:r>
              <a:rPr lang="ru-RU" sz="3000" dirty="0" smtClean="0"/>
              <a:t>Пользователи </a:t>
            </a:r>
            <a:r>
              <a:rPr lang="ru-RU" sz="3000" dirty="0"/>
              <a:t>GSM могут обмениваться данными со скоростью свыше 9600 битов в сек</a:t>
            </a:r>
            <a:r>
              <a:rPr lang="ru-RU" sz="3000" dirty="0" smtClean="0"/>
              <a:t>.:</a:t>
            </a:r>
            <a:endParaRPr lang="ru-RU" sz="3000" dirty="0"/>
          </a:p>
          <a:p>
            <a:pPr lvl="1"/>
            <a:r>
              <a:rPr lang="ru-RU" sz="3000" dirty="0"/>
              <a:t>с пользователями обычной телефонной сети (POTS — </a:t>
            </a:r>
            <a:r>
              <a:rPr lang="ru-RU" sz="3000" dirty="0" err="1"/>
              <a:t>Plain</a:t>
            </a:r>
            <a:r>
              <a:rPr lang="ru-RU" sz="3000" dirty="0"/>
              <a:t> </a:t>
            </a:r>
            <a:r>
              <a:rPr lang="ru-RU" sz="3000" dirty="0" err="1"/>
              <a:t>Ordinary</a:t>
            </a:r>
            <a:r>
              <a:rPr lang="ru-RU" sz="3000" dirty="0"/>
              <a:t> </a:t>
            </a:r>
            <a:r>
              <a:rPr lang="ru-RU" sz="3000" dirty="0" err="1"/>
              <a:t>Service</a:t>
            </a:r>
            <a:r>
              <a:rPr lang="ru-RU" sz="3000" dirty="0"/>
              <a:t>);</a:t>
            </a:r>
            <a:endParaRPr lang="ru-RU" sz="3000" u="none" strike="noStrike" dirty="0" smtClean="0"/>
          </a:p>
          <a:p>
            <a:pPr lvl="1"/>
            <a:r>
              <a:rPr lang="ru-RU" sz="3000" dirty="0"/>
              <a:t>с пользователями цифровой сети интегрального обслуживания (ISDN);</a:t>
            </a:r>
            <a:endParaRPr lang="ru-RU" sz="3000" u="none" strike="noStrike" dirty="0" smtClean="0"/>
          </a:p>
          <a:p>
            <a:pPr lvl="1"/>
            <a:r>
              <a:rPr lang="ru-RU" sz="3000" dirty="0"/>
              <a:t>с пользователями сети передачи данных общего пользования с пакетной коммутацией (PSPDN — </a:t>
            </a:r>
            <a:r>
              <a:rPr lang="ru-RU" sz="3000" dirty="0" err="1"/>
              <a:t>Packet</a:t>
            </a:r>
            <a:r>
              <a:rPr lang="ru-RU" sz="3000" dirty="0"/>
              <a:t> </a:t>
            </a:r>
            <a:r>
              <a:rPr lang="ru-RU" sz="3000" dirty="0" err="1"/>
              <a:t>Switched</a:t>
            </a:r>
            <a:r>
              <a:rPr lang="ru-RU" sz="3000" dirty="0"/>
              <a:t> </a:t>
            </a:r>
            <a:r>
              <a:rPr lang="ru-RU" sz="3000" dirty="0" err="1"/>
              <a:t>Public</a:t>
            </a:r>
            <a:r>
              <a:rPr lang="ru-RU" sz="3000" dirty="0"/>
              <a:t> </a:t>
            </a:r>
            <a:r>
              <a:rPr lang="ru-RU" sz="3000" dirty="0" err="1"/>
              <a:t>Data</a:t>
            </a:r>
            <a:r>
              <a:rPr lang="ru-RU" sz="3000" dirty="0"/>
              <a:t> </a:t>
            </a:r>
            <a:r>
              <a:rPr lang="ru-RU" sz="3000" dirty="0" err="1"/>
              <a:t>Networks</a:t>
            </a:r>
            <a:r>
              <a:rPr lang="ru-RU" sz="3000" dirty="0"/>
              <a:t>);</a:t>
            </a:r>
            <a:endParaRPr lang="ru-RU" sz="3000" u="none" strike="noStrike" dirty="0" smtClean="0"/>
          </a:p>
          <a:p>
            <a:pPr lvl="1"/>
            <a:r>
              <a:rPr lang="ru-RU" sz="3000" dirty="0"/>
              <a:t>с пользователями сети передачи данных общего пользования </a:t>
            </a:r>
            <a:r>
              <a:rPr lang="ru-RU" sz="3000" dirty="0" err="1"/>
              <a:t>c</a:t>
            </a:r>
            <a:r>
              <a:rPr lang="ru-RU" sz="3000" dirty="0"/>
              <a:t> коммутацией каналов (CSPDN — </a:t>
            </a:r>
            <a:r>
              <a:rPr lang="ru-RU" sz="3000" dirty="0" err="1"/>
              <a:t>Circuit</a:t>
            </a:r>
            <a:r>
              <a:rPr lang="ru-RU" sz="3000" dirty="0"/>
              <a:t> </a:t>
            </a:r>
            <a:r>
              <a:rPr lang="ru-RU" sz="3000" dirty="0" err="1"/>
              <a:t>Switched</a:t>
            </a:r>
            <a:r>
              <a:rPr lang="ru-RU" sz="3000" dirty="0"/>
              <a:t> </a:t>
            </a:r>
            <a:r>
              <a:rPr lang="ru-RU" sz="3000" dirty="0" err="1"/>
              <a:t>Public</a:t>
            </a:r>
            <a:r>
              <a:rPr lang="ru-RU" sz="3000" dirty="0"/>
              <a:t> </a:t>
            </a:r>
            <a:r>
              <a:rPr lang="ru-RU" sz="3000" dirty="0" err="1"/>
              <a:t>Data</a:t>
            </a:r>
            <a:r>
              <a:rPr lang="ru-RU" sz="3000" dirty="0"/>
              <a:t> </a:t>
            </a:r>
            <a:r>
              <a:rPr lang="ru-RU" sz="3000" dirty="0" err="1"/>
              <a:t>Networks</a:t>
            </a:r>
            <a:r>
              <a:rPr lang="ru-RU" sz="3000" dirty="0"/>
              <a:t>).</a:t>
            </a:r>
            <a:endParaRPr lang="ru-RU" sz="3000" u="none" strike="noStrike" dirty="0" smtClean="0"/>
          </a:p>
          <a:p>
            <a:pPr>
              <a:buNone/>
            </a:pPr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Arial" pitchFamily="34" charset="0"/>
                <a:cs typeface="Times New Roman" pitchFamily="18" charset="0"/>
              </a:rPr>
              <a:t>Стандарт GSM предусматривает передачу данных: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itchFamily="18" charset="0"/>
              </a:rPr>
              <a:t>асинхронно в дуплексном режиме со скоростями 300, 600, 1200, 2400, 4800 и 9600 бит/с через телефонные сети общего пользования;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itchFamily="18" charset="0"/>
              </a:rPr>
              <a:t>синхронно в дуплексном режиме со скоростями 1200, 2400, 4800 и 9600 бит/с через телефонные сети общего пользования, коммутируемые сети передачи данных общего пользования (CSPDN) и ISDN;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itchFamily="18" charset="0"/>
              </a:rPr>
              <a:t>в режиме доступа с помощью адаптера к пакетной асинхронной передаче данных со стандартными скоростями 300–9600 бит/с через коммутируемые сети пакетной передачи данных общего пользования (PSPDN);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Arial" pitchFamily="34" charset="0"/>
                <a:cs typeface="Times New Roman" pitchFamily="18" charset="0"/>
              </a:rPr>
              <a:t>в режиме синхронного дуплексного доступа к сети пакетной передачи данных со стандартными скоростями 2400–9600 бит/с.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Уникальная особенность GSM, которая отсутствует в старых аналоговых системах, — Служба передачи коротких сообщений (SMS — </a:t>
            </a:r>
            <a:r>
              <a:rPr lang="ru-RU" dirty="0" err="1"/>
              <a:t>Short</a:t>
            </a:r>
            <a:r>
              <a:rPr lang="ru-RU" dirty="0"/>
              <a:t> </a:t>
            </a:r>
            <a:r>
              <a:rPr lang="ru-RU" dirty="0" err="1"/>
              <a:t>Message</a:t>
            </a:r>
            <a:r>
              <a:rPr lang="ru-RU" dirty="0"/>
              <a:t> </a:t>
            </a:r>
            <a:r>
              <a:rPr lang="ru-RU" dirty="0" err="1"/>
              <a:t>Service</a:t>
            </a:r>
            <a:r>
              <a:rPr lang="ru-RU" dirty="0"/>
              <a:t>). SMS — двунаправленное обслуживание коротких алфавитно-цифровых (не свыше 160 байтов) сообщений. Сообщения транспортируются способом с промежуточным накоплением (</a:t>
            </a:r>
            <a:r>
              <a:rPr lang="ru-RU" dirty="0" err="1"/>
              <a:t>store-and-forward</a:t>
            </a:r>
            <a:r>
              <a:rPr lang="ru-RU" dirty="0"/>
              <a:t> </a:t>
            </a:r>
            <a:r>
              <a:rPr lang="ru-RU" dirty="0" err="1"/>
              <a:t>fashion</a:t>
            </a:r>
            <a:r>
              <a:rPr lang="ru-RU" dirty="0" smtClean="0"/>
              <a:t>).</a:t>
            </a:r>
          </a:p>
          <a:p>
            <a:r>
              <a:rPr lang="ru-RU" dirty="0"/>
              <a:t>Сообщения могут также быть сохранены в SIM-карте абонента (SIM — </a:t>
            </a:r>
            <a:r>
              <a:rPr lang="ru-RU" dirty="0" err="1"/>
              <a:t>Subscriber</a:t>
            </a:r>
            <a:r>
              <a:rPr lang="ru-RU" dirty="0"/>
              <a:t> </a:t>
            </a:r>
            <a:r>
              <a:rPr lang="ru-RU" dirty="0" err="1"/>
              <a:t>Identification</a:t>
            </a:r>
            <a:r>
              <a:rPr lang="ru-RU" dirty="0"/>
              <a:t> </a:t>
            </a:r>
            <a:r>
              <a:rPr lang="ru-RU" dirty="0" err="1"/>
              <a:t>Module</a:t>
            </a:r>
            <a:r>
              <a:rPr lang="ru-RU" dirty="0"/>
              <a:t>) для использования в дальнейшем.</a:t>
            </a:r>
          </a:p>
          <a:p>
            <a:r>
              <a:rPr lang="ru-RU" dirty="0"/>
              <a:t>Дополнительно стандартизован широкий спектр особых услуг (включение в закрытую группу пользователей, передача вызова, оповещения о тарифных расходах).</a:t>
            </a:r>
          </a:p>
          <a:p>
            <a:r>
              <a:rPr lang="ru-RU" dirty="0"/>
              <a:t>Важной услугой признается стандарт "закрытой группы". Закрытая группа пользователей (CUG — </a:t>
            </a:r>
            <a:r>
              <a:rPr lang="ru-RU" dirty="0" err="1"/>
              <a:t>Closed</a:t>
            </a:r>
            <a:r>
              <a:rPr lang="ru-RU" dirty="0"/>
              <a:t> </a:t>
            </a:r>
            <a:r>
              <a:rPr lang="ru-RU" dirty="0" err="1"/>
              <a:t>User</a:t>
            </a:r>
            <a:r>
              <a:rPr lang="ru-RU" dirty="0"/>
              <a:t> </a:t>
            </a:r>
            <a:r>
              <a:rPr lang="ru-RU" dirty="0" err="1"/>
              <a:t>Group</a:t>
            </a:r>
            <a:r>
              <a:rPr lang="ru-RU" dirty="0"/>
              <a:t>) — это группа абонентов, в которой устанавливается соединение и происходит обмен информацией преимущественно в пределах этой группы. </a:t>
            </a:r>
            <a:endParaRPr lang="ru-RU" dirty="0" smtClean="0"/>
          </a:p>
          <a:p>
            <a:r>
              <a:rPr lang="ru-RU" dirty="0" smtClean="0"/>
              <a:t>Следующая услуга</a:t>
            </a:r>
            <a:r>
              <a:rPr lang="ru-RU" dirty="0"/>
              <a:t>: сопровождающий вызов обеспечивает переадресацию входящего вызова на номер абонента стационарной сети</a:t>
            </a:r>
            <a:r>
              <a:rPr lang="ru-RU" dirty="0" smtClean="0"/>
              <a:t>.</a:t>
            </a:r>
          </a:p>
          <a:p>
            <a:r>
              <a:rPr lang="ru-RU" dirty="0"/>
              <a:t>В режиме "ждущий вызов" при занятости абонента входящий вызов ставится в режим ожидания освобождения предыдущего соединения. Абонент, к которому адресован вызов, получает предупреждающий сигнал. Абонент может:</a:t>
            </a:r>
          </a:p>
          <a:p>
            <a:r>
              <a:rPr lang="ru-RU" dirty="0"/>
              <a:t> </a:t>
            </a:r>
            <a:r>
              <a:rPr lang="ru-RU" dirty="0" smtClean="0"/>
              <a:t>завершить </a:t>
            </a:r>
            <a:r>
              <a:rPr lang="ru-RU" dirty="0"/>
              <a:t>предыдущий вызов;</a:t>
            </a:r>
            <a:endParaRPr lang="ru-RU" u="none" strike="noStrike" dirty="0" smtClean="0"/>
          </a:p>
          <a:p>
            <a:pPr>
              <a:buFont typeface="Arial" pitchFamily="34" charset="0"/>
              <a:buChar char="•"/>
            </a:pPr>
            <a:r>
              <a:rPr lang="ru-RU" dirty="0"/>
              <a:t>кратковременным нажатием рычага трубки перейти на новое соединение;</a:t>
            </a:r>
            <a:endParaRPr lang="ru-RU" u="none" strike="noStrike" dirty="0" smtClean="0"/>
          </a:p>
          <a:p>
            <a:pPr>
              <a:buFont typeface="Arial" pitchFamily="34" charset="0"/>
              <a:buChar char="•"/>
            </a:pPr>
            <a:r>
              <a:rPr lang="ru-RU" dirty="0"/>
              <a:t>после разговора по новому соединению вернуться к старому и повторить это </a:t>
            </a:r>
            <a:r>
              <a:rPr lang="ru-RU" dirty="0" smtClean="0"/>
              <a:t>многократно</a:t>
            </a:r>
          </a:p>
          <a:p>
            <a:endParaRPr lang="ru-RU" dirty="0" smtClean="0"/>
          </a:p>
          <a:p>
            <a:r>
              <a:rPr lang="ru-RU" dirty="0" smtClean="0"/>
              <a:t>Все </a:t>
            </a:r>
            <a:r>
              <a:rPr lang="ru-RU" dirty="0"/>
              <a:t>перечисленные соединения относятся к группе дополнительных видов обслуживания, которые реализуются в сетях ISDN и современных сетях PSTN.</a:t>
            </a:r>
          </a:p>
          <a:p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Архитектура сети </a:t>
            </a:r>
            <a:r>
              <a:rPr lang="ru-RU" b="1" dirty="0" smtClean="0"/>
              <a:t>GSM</a:t>
            </a:r>
            <a:endParaRPr lang="ru-RU" dirty="0"/>
          </a:p>
        </p:txBody>
      </p:sp>
      <p:pic>
        <p:nvPicPr>
          <p:cNvPr id="4" name="image27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285852" y="785794"/>
            <a:ext cx="6215106" cy="6072206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29212869" cy="6950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Мобильная станция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/>
              <a:t>Применяются три типа оконечного оборудования подвижной станции:</a:t>
            </a:r>
          </a:p>
          <a:p>
            <a:r>
              <a:rPr lang="ru-RU" sz="2000" dirty="0"/>
              <a:t> </a:t>
            </a:r>
            <a:r>
              <a:rPr lang="ru-RU" sz="2000" dirty="0" smtClean="0"/>
              <a:t>МТ0 </a:t>
            </a:r>
            <a:r>
              <a:rPr lang="ru-RU" sz="2000" dirty="0"/>
              <a:t>(</a:t>
            </a:r>
            <a:r>
              <a:rPr lang="ru-RU" sz="2000" dirty="0" err="1"/>
              <a:t>Mobile</a:t>
            </a:r>
            <a:r>
              <a:rPr lang="ru-RU" sz="2000" dirty="0"/>
              <a:t> </a:t>
            </a:r>
            <a:r>
              <a:rPr lang="ru-RU" sz="2000" dirty="0" err="1"/>
              <a:t>Termination</a:t>
            </a:r>
            <a:r>
              <a:rPr lang="ru-RU" sz="2000" dirty="0"/>
              <a:t> 0) — многофункциональная подвижная станция, </a:t>
            </a:r>
            <a:endParaRPr lang="ru-RU" sz="2000" dirty="0" smtClean="0"/>
          </a:p>
          <a:p>
            <a:pPr lvl="0"/>
            <a:r>
              <a:rPr lang="ru-RU" sz="2000" dirty="0" smtClean="0"/>
              <a:t>в </a:t>
            </a:r>
            <a:r>
              <a:rPr lang="ru-RU" sz="2000" dirty="0"/>
              <a:t>состав которой входит </a:t>
            </a:r>
            <a:r>
              <a:rPr lang="ru-RU" sz="2000" dirty="0" smtClean="0"/>
              <a:t>терминал </a:t>
            </a:r>
            <a:r>
              <a:rPr lang="ru-RU" sz="2000" dirty="0"/>
              <a:t>данных с возможностью передачи и приема </a:t>
            </a:r>
            <a:endParaRPr lang="ru-RU" sz="2000" dirty="0" smtClean="0"/>
          </a:p>
          <a:p>
            <a:pPr lvl="0"/>
            <a:r>
              <a:rPr lang="ru-RU" sz="2000" dirty="0" smtClean="0"/>
              <a:t>данных </a:t>
            </a:r>
            <a:r>
              <a:rPr lang="ru-RU" sz="2000" dirty="0"/>
              <a:t>и речи;</a:t>
            </a:r>
            <a:endParaRPr lang="ru-RU" sz="2000" u="none" strike="noStrike" dirty="0" smtClean="0"/>
          </a:p>
          <a:p>
            <a:pPr lvl="0"/>
            <a:r>
              <a:rPr lang="ru-RU" sz="2000" dirty="0"/>
              <a:t>МТ1 (</a:t>
            </a:r>
            <a:r>
              <a:rPr lang="ru-RU" sz="2000" dirty="0" err="1"/>
              <a:t>Mobile</a:t>
            </a:r>
            <a:r>
              <a:rPr lang="ru-RU" sz="2000" dirty="0"/>
              <a:t> </a:t>
            </a:r>
            <a:r>
              <a:rPr lang="ru-RU" sz="2000" dirty="0" err="1"/>
              <a:t>Termination</a:t>
            </a:r>
            <a:r>
              <a:rPr lang="ru-RU" sz="2000" dirty="0"/>
              <a:t> 1) — подвижная станция с возможностью связи через </a:t>
            </a:r>
            <a:endParaRPr lang="ru-RU" sz="2000" dirty="0" smtClean="0"/>
          </a:p>
          <a:p>
            <a:pPr lvl="0"/>
            <a:r>
              <a:rPr lang="ru-RU" sz="2000" dirty="0" smtClean="0"/>
              <a:t>терминал </a:t>
            </a:r>
            <a:r>
              <a:rPr lang="ru-RU" sz="2000" dirty="0"/>
              <a:t>с ISDN;</a:t>
            </a:r>
            <a:endParaRPr lang="ru-RU" sz="2000" u="none" strike="noStrike" dirty="0" smtClean="0"/>
          </a:p>
          <a:p>
            <a:pPr lvl="0"/>
            <a:r>
              <a:rPr lang="ru-RU" sz="2000" dirty="0"/>
              <a:t>МТ2 (</a:t>
            </a:r>
            <a:r>
              <a:rPr lang="ru-RU" sz="2000" dirty="0" err="1"/>
              <a:t>Mobile</a:t>
            </a:r>
            <a:r>
              <a:rPr lang="ru-RU" sz="2000" dirty="0"/>
              <a:t> </a:t>
            </a:r>
            <a:r>
              <a:rPr lang="ru-RU" sz="2000" dirty="0" err="1"/>
              <a:t>Termination</a:t>
            </a:r>
            <a:r>
              <a:rPr lang="ru-RU" sz="2000" dirty="0"/>
              <a:t> 2) — подвижная станция с возможностью подключения </a:t>
            </a:r>
            <a:endParaRPr lang="ru-RU" sz="2000" dirty="0" smtClean="0"/>
          </a:p>
          <a:p>
            <a:pPr lvl="0"/>
            <a:r>
              <a:rPr lang="ru-RU" sz="2000" dirty="0" smtClean="0"/>
              <a:t>терминала </a:t>
            </a:r>
            <a:r>
              <a:rPr lang="ru-RU" sz="2000" dirty="0"/>
              <a:t>для связи </a:t>
            </a:r>
            <a:r>
              <a:rPr lang="ru-RU" sz="2000" dirty="0" smtClean="0"/>
              <a:t>по </a:t>
            </a:r>
            <a:r>
              <a:rPr lang="ru-RU" sz="2000" dirty="0"/>
              <a:t>протоколу МККТТ V-или Х-серий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Терминальное оборудование может состоять из оборудования одного или </a:t>
            </a:r>
            <a:endParaRPr lang="ru-RU" sz="2000" dirty="0" smtClean="0"/>
          </a:p>
          <a:p>
            <a:r>
              <a:rPr lang="ru-RU" sz="2000" dirty="0" smtClean="0"/>
              <a:t>нескольких </a:t>
            </a:r>
            <a:r>
              <a:rPr lang="ru-RU" sz="2000" dirty="0"/>
              <a:t>типов, такого </a:t>
            </a:r>
            <a:r>
              <a:rPr lang="ru-RU" sz="2000" dirty="0" smtClean="0"/>
              <a:t>как </a:t>
            </a:r>
            <a:r>
              <a:rPr lang="ru-RU" sz="2000" dirty="0"/>
              <a:t>телефонная трубка с номеронабирателем, </a:t>
            </a:r>
            <a:endParaRPr lang="ru-RU" sz="2000" dirty="0" smtClean="0"/>
          </a:p>
          <a:p>
            <a:r>
              <a:rPr lang="ru-RU" sz="2000" dirty="0" smtClean="0"/>
              <a:t>аппаратура </a:t>
            </a:r>
            <a:r>
              <a:rPr lang="ru-RU" sz="2000" dirty="0"/>
              <a:t>передачи данных (DTE), телекс и т. </a:t>
            </a:r>
            <a:r>
              <a:rPr lang="ru-RU" sz="2000" dirty="0" smtClean="0"/>
              <a:t>д.</a:t>
            </a:r>
            <a:endParaRPr lang="ru-RU" sz="2000" dirty="0"/>
          </a:p>
          <a:p>
            <a:r>
              <a:rPr lang="ru-RU" sz="2000" dirty="0"/>
              <a:t> </a:t>
            </a:r>
            <a:r>
              <a:rPr lang="ru-RU" sz="2000" dirty="0" smtClean="0"/>
              <a:t>Различают </a:t>
            </a:r>
            <a:r>
              <a:rPr lang="ru-RU" sz="2000" dirty="0"/>
              <a:t>следующие типы терминалов: </a:t>
            </a:r>
            <a:endParaRPr lang="ru-RU" sz="2000" dirty="0" smtClean="0"/>
          </a:p>
          <a:p>
            <a:r>
              <a:rPr lang="ru-RU" sz="2000" dirty="0" smtClean="0"/>
              <a:t>ТЕ1 </a:t>
            </a:r>
            <a:r>
              <a:rPr lang="ru-RU" sz="2000" dirty="0"/>
              <a:t>(</a:t>
            </a:r>
            <a:r>
              <a:rPr lang="ru-RU" sz="2000" dirty="0" err="1"/>
              <a:t>Terminal</a:t>
            </a:r>
            <a:r>
              <a:rPr lang="ru-RU" sz="2000" dirty="0"/>
              <a:t> </a:t>
            </a:r>
            <a:r>
              <a:rPr lang="ru-RU" sz="2000" dirty="0" err="1"/>
              <a:t>Equipment</a:t>
            </a:r>
            <a:r>
              <a:rPr lang="ru-RU" sz="2000" dirty="0"/>
              <a:t> 1) — терминальное оборудование, </a:t>
            </a:r>
            <a:r>
              <a:rPr lang="ru-RU" sz="2000" dirty="0" smtClean="0"/>
              <a:t>обеспечивающее </a:t>
            </a:r>
          </a:p>
          <a:p>
            <a:r>
              <a:rPr lang="ru-RU" sz="2000" dirty="0" smtClean="0"/>
              <a:t>связь </a:t>
            </a:r>
            <a:r>
              <a:rPr lang="ru-RU" sz="2000" dirty="0"/>
              <a:t>с ISDN; </a:t>
            </a:r>
            <a:endParaRPr lang="ru-RU" sz="2000" dirty="0" smtClean="0"/>
          </a:p>
          <a:p>
            <a:r>
              <a:rPr lang="ru-RU" sz="2000" dirty="0" smtClean="0"/>
              <a:t>ТЕ2 </a:t>
            </a:r>
            <a:r>
              <a:rPr lang="ru-RU" sz="2000" dirty="0"/>
              <a:t>(</a:t>
            </a:r>
            <a:r>
              <a:rPr lang="ru-RU" sz="2000" dirty="0" err="1"/>
              <a:t>Terminal</a:t>
            </a:r>
            <a:r>
              <a:rPr lang="ru-RU" sz="2000" dirty="0"/>
              <a:t> </a:t>
            </a:r>
            <a:r>
              <a:rPr lang="ru-RU" sz="2000" dirty="0" err="1"/>
              <a:t>Equipment</a:t>
            </a:r>
            <a:r>
              <a:rPr lang="ru-RU" sz="2000" dirty="0"/>
              <a:t> 2) — терминальное оборудование, обеспечивающее связь </a:t>
            </a:r>
            <a:endParaRPr lang="ru-RU" sz="2000" dirty="0" smtClean="0"/>
          </a:p>
          <a:p>
            <a:r>
              <a:rPr lang="ru-RU" sz="2000" dirty="0" smtClean="0"/>
              <a:t>с </a:t>
            </a:r>
            <a:r>
              <a:rPr lang="ru-RU" sz="2000" dirty="0"/>
              <a:t>любым оборудованием через протоколы МККТТ V- или Х-серий </a:t>
            </a:r>
            <a:endParaRPr lang="ru-RU" sz="2000" dirty="0" smtClean="0"/>
          </a:p>
          <a:p>
            <a:r>
              <a:rPr lang="ru-RU" sz="2000" dirty="0" smtClean="0"/>
              <a:t>(</a:t>
            </a:r>
            <a:r>
              <a:rPr lang="ru-RU" sz="2000" dirty="0"/>
              <a:t>связь с ISDN не обеспечивает</a:t>
            </a:r>
            <a:r>
              <a:rPr lang="ru-RU" sz="2000" dirty="0" smtClean="0"/>
              <a:t>). Терминал </a:t>
            </a:r>
            <a:r>
              <a:rPr lang="ru-RU" sz="2000" dirty="0"/>
              <a:t>ТЕ2 может быть подключен как нагрузка </a:t>
            </a:r>
            <a:endParaRPr lang="ru-RU" sz="2000" dirty="0" smtClean="0"/>
          </a:p>
          <a:p>
            <a:r>
              <a:rPr lang="ru-RU" sz="2000" dirty="0" smtClean="0"/>
              <a:t>к </a:t>
            </a:r>
            <a:r>
              <a:rPr lang="ru-RU" sz="2000" dirty="0"/>
              <a:t>МТ1 (подвижной станции с возможностью связи с ISDN) через адаптер ТА.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516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Подсистема базовых станций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Подсистема базовых станций содержит два вида оборудования: базовая приемопередающая станция (BTS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Base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Transceiver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Station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) и контроллер базовой станции (BSC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Base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Station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Controller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). Они взаимодействуют через стандартизированный интерфейс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A</a:t>
            </a:r>
            <a:r>
              <a:rPr kumimoji="0" lang="ru-RU" sz="20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bis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На базовой приемопередающей станции размещается приемопередатчик, который для одной определенной соты реализует протоколы радиолинии с передвижной станцией. В большом городе обычно размещено большое количество BTS. Поэтому основные требования к BTS — прочность, надежность, портативность и минимальная стоимость.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Контроллер базовой станции управляет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радиоресурсами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для одного или более BTS: выбором и установлением соединения по радиоканалу, скачком частоты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хэндовером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(переключением), как это будет показано ниже. BSC подключается между базовой приемопередающей станцией (BTS) и центром коммутации мобильной связи (MSC).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383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39656" rIns="91440" bIns="2539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Коммутационная подсистема сети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itchFamily="18" charset="0"/>
              </a:rPr>
              <a:t>Центр коммутации мобильный связи (MSC)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Центральный компонент подсистемы сети — центр коммутации мобильной связи (MSC). Он работает как обычный узел коммутации общедоступной телефонной сети (PSTN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Public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Switched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Telephone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Network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) или цифровой сети интегрального обслуживания (ISDN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Integrated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Service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Digital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Network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).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Arial" pitchFamily="34" charset="0"/>
              <a:cs typeface="Times New Roman" pitchFamily="18" charset="0"/>
            </a:endParaRPr>
          </a:p>
          <a:p>
            <a:r>
              <a:rPr lang="ru-RU" sz="2000" b="1" dirty="0" smtClean="0"/>
              <a:t>Домашний регистр местоположения (HLR — </a:t>
            </a:r>
            <a:r>
              <a:rPr lang="ru-RU" sz="2000" b="1" dirty="0" err="1" smtClean="0"/>
              <a:t>Home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Location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Register</a:t>
            </a:r>
            <a:r>
              <a:rPr lang="ru-RU" sz="2000" b="1" dirty="0" smtClean="0"/>
              <a:t>)</a:t>
            </a:r>
          </a:p>
          <a:p>
            <a:r>
              <a:rPr lang="ru-RU" sz="2000" dirty="0" smtClean="0"/>
              <a:t>В HLR хранится та часть информации о местоположении какой-либо подвижной станции, которая позволяет центру коммутации доставить вызов определенной мобильной станции.</a:t>
            </a:r>
            <a:endParaRPr lang="en-US" sz="2000" dirty="0" smtClean="0"/>
          </a:p>
          <a:p>
            <a:r>
              <a:rPr lang="ru-RU" sz="2000" b="1" dirty="0" smtClean="0"/>
              <a:t>Визитный регистр местоположения (VLR — </a:t>
            </a:r>
            <a:r>
              <a:rPr lang="ru-RU" sz="2000" b="1" dirty="0" err="1" smtClean="0"/>
              <a:t>Visit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Location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Register</a:t>
            </a:r>
            <a:r>
              <a:rPr lang="ru-RU" sz="2000" b="1" dirty="0" smtClean="0"/>
              <a:t>)</a:t>
            </a:r>
          </a:p>
          <a:p>
            <a:r>
              <a:rPr lang="ru-RU" sz="2000" dirty="0" smtClean="0"/>
              <a:t>Второе основное устройство, обеспечивающее контроль над передвижением подвижной станции из зоны в зону, — визитный регистр местоположения VLR. С его помощью достигается функционирование подвижной станции за пределами зоны, контролируемой HLR. </a:t>
            </a:r>
            <a:endParaRPr lang="en-US" sz="2000" dirty="0" smtClean="0"/>
          </a:p>
          <a:p>
            <a:r>
              <a:rPr lang="ru-RU" sz="2000" dirty="0" smtClean="0"/>
              <a:t>В сети подвижной связи GSM соты группируются в географические зоны (LA — </a:t>
            </a:r>
            <a:r>
              <a:rPr lang="ru-RU" sz="2000" dirty="0" err="1" smtClean="0"/>
              <a:t>Location</a:t>
            </a:r>
            <a:r>
              <a:rPr lang="ru-RU" sz="2000" dirty="0" smtClean="0"/>
              <a:t> </a:t>
            </a:r>
            <a:r>
              <a:rPr lang="ru-RU" sz="2000" dirty="0" err="1" smtClean="0"/>
              <a:t>Area</a:t>
            </a:r>
            <a:r>
              <a:rPr lang="ru-RU" sz="2000" dirty="0" smtClean="0"/>
              <a:t>), которым присваивается свой идентификационный номер (LAC — </a:t>
            </a:r>
            <a:r>
              <a:rPr lang="ru-RU" sz="2000" dirty="0" err="1" smtClean="0"/>
              <a:t>Location</a:t>
            </a:r>
            <a:r>
              <a:rPr lang="ru-RU" sz="2000" dirty="0" smtClean="0"/>
              <a:t> </a:t>
            </a:r>
            <a:r>
              <a:rPr lang="ru-RU" sz="2000" dirty="0" err="1" smtClean="0"/>
              <a:t>Area</a:t>
            </a:r>
            <a:r>
              <a:rPr lang="ru-RU" sz="2000" dirty="0" smtClean="0"/>
              <a:t> </a:t>
            </a:r>
            <a:r>
              <a:rPr lang="ru-RU" sz="2000" dirty="0" err="1" smtClean="0"/>
              <a:t>Code</a:t>
            </a:r>
            <a:r>
              <a:rPr lang="ru-RU" sz="2000" dirty="0" smtClean="0"/>
              <a:t>). Каждый VLR содержит данные об абонентах в нескольких LA. Когда подвижный абонент перемещается из одной LA в другую, данные о его местоположении автоматически обновляются в VLR.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2353</Words>
  <Application>Microsoft Office PowerPoint</Application>
  <PresentationFormat>Экран (4:3)</PresentationFormat>
  <Paragraphs>166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 GSM</vt:lpstr>
      <vt:lpstr>Слайд 2</vt:lpstr>
      <vt:lpstr>Слайд 3</vt:lpstr>
      <vt:lpstr>Слайд 4</vt:lpstr>
      <vt:lpstr>Слайд 5</vt:lpstr>
      <vt:lpstr>Архитектура сети GSM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GSM</dc:title>
  <dc:creator>raz</dc:creator>
  <cp:lastModifiedBy>raz</cp:lastModifiedBy>
  <cp:revision>19</cp:revision>
  <dcterms:created xsi:type="dcterms:W3CDTF">2018-04-02T19:39:03Z</dcterms:created>
  <dcterms:modified xsi:type="dcterms:W3CDTF">2018-04-03T06:36:33Z</dcterms:modified>
</cp:coreProperties>
</file>