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75" r:id="rId11"/>
    <p:sldId id="276" r:id="rId12"/>
    <p:sldId id="265" r:id="rId13"/>
    <p:sldId id="266" r:id="rId14"/>
    <p:sldId id="267" r:id="rId15"/>
    <p:sldId id="277" r:id="rId16"/>
    <p:sldId id="268" r:id="rId17"/>
    <p:sldId id="274" r:id="rId18"/>
    <p:sldId id="270" r:id="rId19"/>
    <p:sldId id="271" r:id="rId20"/>
    <p:sldId id="272" r:id="rId21"/>
    <p:sldId id="269" r:id="rId22"/>
    <p:sldId id="273"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омашний" initials="Д" lastIdx="4" clrIdx="0">
    <p:extLst>
      <p:ext uri="{19B8F6BF-5375-455C-9EA6-DF929625EA0E}">
        <p15:presenceInfo xmlns:p15="http://schemas.microsoft.com/office/powerpoint/2012/main" userId="Домашний"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2000" autoAdjust="0"/>
  </p:normalViewPr>
  <p:slideViewPr>
    <p:cSldViewPr snapToGrid="0">
      <p:cViewPr varScale="1">
        <p:scale>
          <a:sx n="53" d="100"/>
          <a:sy n="53" d="100"/>
        </p:scale>
        <p:origin x="516" y="42"/>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DFF89-4F21-4C7F-B76D-0EC070FE45BF}" type="datetimeFigureOut">
              <a:rPr lang="ru-RU" smtClean="0"/>
              <a:t>10.03.2022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B9D1E-9EA2-40B6-A874-40FDA0D3AFA7}" type="slidenum">
              <a:rPr lang="ru-RU" smtClean="0"/>
              <a:t>‹#›</a:t>
            </a:fld>
            <a:endParaRPr lang="ru-RU"/>
          </a:p>
        </p:txBody>
      </p:sp>
    </p:spTree>
    <p:extLst>
      <p:ext uri="{BB962C8B-B14F-4D97-AF65-F5344CB8AC3E}">
        <p14:creationId xmlns:p14="http://schemas.microsoft.com/office/powerpoint/2010/main" val="1240917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i="1" dirty="0">
                <a:solidFill>
                  <a:srgbClr val="111111"/>
                </a:solidFill>
                <a:effectLst/>
                <a:latin typeface="-apple-system"/>
              </a:rPr>
              <a:t>это последовательность символов, идентифицирующая абстрактный или физический ресурс</a:t>
            </a:r>
            <a:r>
              <a:rPr lang="en-GB" b="0" i="1" dirty="0">
                <a:solidFill>
                  <a:srgbClr val="111111"/>
                </a:solidFill>
                <a:effectLst/>
                <a:latin typeface="-apple-system"/>
              </a:rPr>
              <a:t> </a:t>
            </a:r>
          </a:p>
          <a:p>
            <a:r>
              <a:rPr lang="ru-RU" b="0" i="0" dirty="0">
                <a:solidFill>
                  <a:srgbClr val="111111"/>
                </a:solidFill>
                <a:effectLst/>
                <a:latin typeface="-apple-system"/>
              </a:rPr>
              <a:t>При этом URI может указывать как местоположение ресурса (URL), так и его имя (URN). А может содержать и то и другое. То есть URL и URN — это частные случаи URI</a:t>
            </a:r>
            <a:endParaRPr lang="en-GB" b="0" i="1" dirty="0">
              <a:solidFill>
                <a:srgbClr val="111111"/>
              </a:solidFill>
              <a:effectLst/>
              <a:latin typeface="-apple-system"/>
            </a:endParaRPr>
          </a:p>
          <a:p>
            <a:r>
              <a:rPr lang="ru-RU" b="0" i="0" dirty="0">
                <a:solidFill>
                  <a:srgbClr val="111111"/>
                </a:solidFill>
                <a:effectLst/>
                <a:latin typeface="-apple-system"/>
              </a:rPr>
              <a:t> </a:t>
            </a:r>
            <a:endParaRPr lang="en-GB" b="0" i="0" dirty="0">
              <a:solidFill>
                <a:srgbClr val="111111"/>
              </a:solidFill>
              <a:effectLst/>
              <a:latin typeface="-apple-system"/>
            </a:endParaRPr>
          </a:p>
          <a:p>
            <a:r>
              <a:rPr lang="ru-RU" b="0" i="0" dirty="0">
                <a:solidFill>
                  <a:srgbClr val="111111"/>
                </a:solidFill>
                <a:effectLst/>
                <a:latin typeface="-apple-system"/>
              </a:rPr>
              <a:t>URI строится по определенным правилам и состоит из обязательных схемы и иерархической части, а также опциональных запроса (ему </a:t>
            </a:r>
            <a:r>
              <a:rPr lang="ru-RU" b="0" i="0" dirty="0" err="1">
                <a:solidFill>
                  <a:srgbClr val="111111"/>
                </a:solidFill>
                <a:effectLst/>
                <a:latin typeface="-apple-system"/>
              </a:rPr>
              <a:t>предшествет</a:t>
            </a:r>
            <a:r>
              <a:rPr lang="ru-RU" b="0" i="0" dirty="0">
                <a:solidFill>
                  <a:srgbClr val="111111"/>
                </a:solidFill>
                <a:effectLst/>
                <a:latin typeface="-apple-system"/>
              </a:rPr>
              <a:t> знак "?") и фрагмента (ему предшествует знак "#").Иерархическая часть в свою очередь состоит из необязательного Authority (думаю, перевод только усложнит понимание) и обязательного пути. Authority включает в себя </a:t>
            </a:r>
            <a:r>
              <a:rPr lang="ru-RU" b="0" i="0" dirty="0" err="1">
                <a:solidFill>
                  <a:srgbClr val="111111"/>
                </a:solidFill>
                <a:effectLst/>
                <a:latin typeface="-apple-system"/>
              </a:rPr>
              <a:t>Userinfo</a:t>
            </a:r>
            <a:r>
              <a:rPr lang="ru-RU" b="0" i="0" dirty="0">
                <a:solidFill>
                  <a:srgbClr val="111111"/>
                </a:solidFill>
                <a:effectLst/>
                <a:latin typeface="-apple-system"/>
              </a:rPr>
              <a:t> (логин и пароль), хост и порт. Кроме того, путь может содержать так называемые параметры. Параметры используются не часто, но нам повезло — в SIP URI они присутствуют</a:t>
            </a:r>
            <a:endParaRPr lang="ru-RU" dirty="0"/>
          </a:p>
        </p:txBody>
      </p:sp>
      <p:sp>
        <p:nvSpPr>
          <p:cNvPr id="4" name="Номер слайда 3"/>
          <p:cNvSpPr>
            <a:spLocks noGrp="1"/>
          </p:cNvSpPr>
          <p:nvPr>
            <p:ph type="sldNum" sz="quarter" idx="5"/>
          </p:nvPr>
        </p:nvSpPr>
        <p:spPr/>
        <p:txBody>
          <a:bodyPr/>
          <a:lstStyle/>
          <a:p>
            <a:fld id="{5D5B9D1E-9EA2-40B6-A874-40FDA0D3AFA7}" type="slidenum">
              <a:rPr lang="ru-RU" smtClean="0"/>
              <a:t>9</a:t>
            </a:fld>
            <a:endParaRPr lang="ru-RU"/>
          </a:p>
        </p:txBody>
      </p:sp>
    </p:spTree>
    <p:extLst>
      <p:ext uri="{BB962C8B-B14F-4D97-AF65-F5344CB8AC3E}">
        <p14:creationId xmlns:p14="http://schemas.microsoft.com/office/powerpoint/2010/main" val="3326287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BF9BA4-5554-44D2-B3FA-5605437F384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CDBE631-C0D6-4F8A-AA75-67C41601E1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DA63E8C-FDEC-4919-9C7E-59DF82AD14F9}"/>
              </a:ext>
            </a:extLst>
          </p:cNvPr>
          <p:cNvSpPr>
            <a:spLocks noGrp="1"/>
          </p:cNvSpPr>
          <p:nvPr>
            <p:ph type="dt" sz="half" idx="10"/>
          </p:nvPr>
        </p:nvSpPr>
        <p:spPr/>
        <p:txBody>
          <a:bodyPr/>
          <a:lstStyle/>
          <a:p>
            <a:fld id="{A686BDC0-7491-4DBF-ADE3-24A562811FCA}" type="datetimeFigureOut">
              <a:rPr lang="ru-RU" smtClean="0"/>
              <a:t>09.03.2022</a:t>
            </a:fld>
            <a:endParaRPr lang="ru-RU"/>
          </a:p>
        </p:txBody>
      </p:sp>
      <p:sp>
        <p:nvSpPr>
          <p:cNvPr id="5" name="Нижний колонтитул 4">
            <a:extLst>
              <a:ext uri="{FF2B5EF4-FFF2-40B4-BE49-F238E27FC236}">
                <a16:creationId xmlns:a16="http://schemas.microsoft.com/office/drawing/2014/main" id="{0861D189-6417-4AA6-A5AE-FA553D78889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1396A00-5939-4508-93CC-F1385A23BABE}"/>
              </a:ext>
            </a:extLst>
          </p:cNvPr>
          <p:cNvSpPr>
            <a:spLocks noGrp="1"/>
          </p:cNvSpPr>
          <p:nvPr>
            <p:ph type="sldNum" sz="quarter" idx="12"/>
          </p:nvPr>
        </p:nvSpPr>
        <p:spPr/>
        <p:txBody>
          <a:bodyPr/>
          <a:lstStyle/>
          <a:p>
            <a:fld id="{CB8349B1-2A60-4227-A356-E6EEFED71232}" type="slidenum">
              <a:rPr lang="ru-RU" smtClean="0"/>
              <a:t>‹#›</a:t>
            </a:fld>
            <a:endParaRPr lang="ru-RU"/>
          </a:p>
        </p:txBody>
      </p:sp>
    </p:spTree>
    <p:extLst>
      <p:ext uri="{BB962C8B-B14F-4D97-AF65-F5344CB8AC3E}">
        <p14:creationId xmlns:p14="http://schemas.microsoft.com/office/powerpoint/2010/main" val="112617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47CBD2-375A-4A62-8DD4-3D8CC35791C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1CC2C4D-CDF5-4FD9-BE26-17C8E6342C2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1CB1CDF-0A62-4F41-A6CB-80C4D9BDEBBB}"/>
              </a:ext>
            </a:extLst>
          </p:cNvPr>
          <p:cNvSpPr>
            <a:spLocks noGrp="1"/>
          </p:cNvSpPr>
          <p:nvPr>
            <p:ph type="dt" sz="half" idx="10"/>
          </p:nvPr>
        </p:nvSpPr>
        <p:spPr/>
        <p:txBody>
          <a:bodyPr/>
          <a:lstStyle/>
          <a:p>
            <a:fld id="{A686BDC0-7491-4DBF-ADE3-24A562811FCA}" type="datetimeFigureOut">
              <a:rPr lang="ru-RU" smtClean="0"/>
              <a:t>09.03.2022</a:t>
            </a:fld>
            <a:endParaRPr lang="ru-RU"/>
          </a:p>
        </p:txBody>
      </p:sp>
      <p:sp>
        <p:nvSpPr>
          <p:cNvPr id="5" name="Нижний колонтитул 4">
            <a:extLst>
              <a:ext uri="{FF2B5EF4-FFF2-40B4-BE49-F238E27FC236}">
                <a16:creationId xmlns:a16="http://schemas.microsoft.com/office/drawing/2014/main" id="{BD3ACA4F-BB7F-4B5F-95E7-7476C739AEF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05F1BB3-A9A9-4DC7-992F-C2F9A3814D83}"/>
              </a:ext>
            </a:extLst>
          </p:cNvPr>
          <p:cNvSpPr>
            <a:spLocks noGrp="1"/>
          </p:cNvSpPr>
          <p:nvPr>
            <p:ph type="sldNum" sz="quarter" idx="12"/>
          </p:nvPr>
        </p:nvSpPr>
        <p:spPr/>
        <p:txBody>
          <a:bodyPr/>
          <a:lstStyle/>
          <a:p>
            <a:fld id="{CB8349B1-2A60-4227-A356-E6EEFED71232}" type="slidenum">
              <a:rPr lang="ru-RU" smtClean="0"/>
              <a:t>‹#›</a:t>
            </a:fld>
            <a:endParaRPr lang="ru-RU"/>
          </a:p>
        </p:txBody>
      </p:sp>
    </p:spTree>
    <p:extLst>
      <p:ext uri="{BB962C8B-B14F-4D97-AF65-F5344CB8AC3E}">
        <p14:creationId xmlns:p14="http://schemas.microsoft.com/office/powerpoint/2010/main" val="280659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72B688D-59A8-4331-A958-2970BAF4EDB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4E7F566-8D7C-4639-ABA1-15D7EA66472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202A9C3-5295-4759-81FA-FD55BD8C677C}"/>
              </a:ext>
            </a:extLst>
          </p:cNvPr>
          <p:cNvSpPr>
            <a:spLocks noGrp="1"/>
          </p:cNvSpPr>
          <p:nvPr>
            <p:ph type="dt" sz="half" idx="10"/>
          </p:nvPr>
        </p:nvSpPr>
        <p:spPr/>
        <p:txBody>
          <a:bodyPr/>
          <a:lstStyle/>
          <a:p>
            <a:fld id="{A686BDC0-7491-4DBF-ADE3-24A562811FCA}" type="datetimeFigureOut">
              <a:rPr lang="ru-RU" smtClean="0"/>
              <a:t>09.03.2022</a:t>
            </a:fld>
            <a:endParaRPr lang="ru-RU"/>
          </a:p>
        </p:txBody>
      </p:sp>
      <p:sp>
        <p:nvSpPr>
          <p:cNvPr id="5" name="Нижний колонтитул 4">
            <a:extLst>
              <a:ext uri="{FF2B5EF4-FFF2-40B4-BE49-F238E27FC236}">
                <a16:creationId xmlns:a16="http://schemas.microsoft.com/office/drawing/2014/main" id="{DC1DC4B2-75EB-4462-8E97-4AFDFB30C58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AEA7881-0EA3-466D-AE32-46F681C52598}"/>
              </a:ext>
            </a:extLst>
          </p:cNvPr>
          <p:cNvSpPr>
            <a:spLocks noGrp="1"/>
          </p:cNvSpPr>
          <p:nvPr>
            <p:ph type="sldNum" sz="quarter" idx="12"/>
          </p:nvPr>
        </p:nvSpPr>
        <p:spPr/>
        <p:txBody>
          <a:bodyPr/>
          <a:lstStyle/>
          <a:p>
            <a:fld id="{CB8349B1-2A60-4227-A356-E6EEFED71232}" type="slidenum">
              <a:rPr lang="ru-RU" smtClean="0"/>
              <a:t>‹#›</a:t>
            </a:fld>
            <a:endParaRPr lang="ru-RU"/>
          </a:p>
        </p:txBody>
      </p:sp>
    </p:spTree>
    <p:extLst>
      <p:ext uri="{BB962C8B-B14F-4D97-AF65-F5344CB8AC3E}">
        <p14:creationId xmlns:p14="http://schemas.microsoft.com/office/powerpoint/2010/main" val="251806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6D5B58-906F-44FA-B3C9-63D12FC2B56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1C0D360-EDDA-4F97-B56D-22BCFC9AD1B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83D6D7C-84DF-4AFD-876C-3115B3FD9AD6}"/>
              </a:ext>
            </a:extLst>
          </p:cNvPr>
          <p:cNvSpPr>
            <a:spLocks noGrp="1"/>
          </p:cNvSpPr>
          <p:nvPr>
            <p:ph type="dt" sz="half" idx="10"/>
          </p:nvPr>
        </p:nvSpPr>
        <p:spPr/>
        <p:txBody>
          <a:bodyPr/>
          <a:lstStyle/>
          <a:p>
            <a:fld id="{A686BDC0-7491-4DBF-ADE3-24A562811FCA}" type="datetimeFigureOut">
              <a:rPr lang="ru-RU" smtClean="0"/>
              <a:t>09.03.2022</a:t>
            </a:fld>
            <a:endParaRPr lang="ru-RU"/>
          </a:p>
        </p:txBody>
      </p:sp>
      <p:sp>
        <p:nvSpPr>
          <p:cNvPr id="5" name="Нижний колонтитул 4">
            <a:extLst>
              <a:ext uri="{FF2B5EF4-FFF2-40B4-BE49-F238E27FC236}">
                <a16:creationId xmlns:a16="http://schemas.microsoft.com/office/drawing/2014/main" id="{88EB9A18-EDDC-4E41-B892-BBA349ECF5D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996BAAB-E64F-4D5C-8405-D966E1866782}"/>
              </a:ext>
            </a:extLst>
          </p:cNvPr>
          <p:cNvSpPr>
            <a:spLocks noGrp="1"/>
          </p:cNvSpPr>
          <p:nvPr>
            <p:ph type="sldNum" sz="quarter" idx="12"/>
          </p:nvPr>
        </p:nvSpPr>
        <p:spPr/>
        <p:txBody>
          <a:bodyPr/>
          <a:lstStyle/>
          <a:p>
            <a:fld id="{CB8349B1-2A60-4227-A356-E6EEFED71232}" type="slidenum">
              <a:rPr lang="ru-RU" smtClean="0"/>
              <a:t>‹#›</a:t>
            </a:fld>
            <a:endParaRPr lang="ru-RU"/>
          </a:p>
        </p:txBody>
      </p:sp>
    </p:spTree>
    <p:extLst>
      <p:ext uri="{BB962C8B-B14F-4D97-AF65-F5344CB8AC3E}">
        <p14:creationId xmlns:p14="http://schemas.microsoft.com/office/powerpoint/2010/main" val="275798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02A293-2A71-4ABE-BAF6-C0777315CF3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36FE7C3-77A7-40A5-AE0D-474547C48C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9B33CDC-601E-4714-AE5C-D3F4A475894B}"/>
              </a:ext>
            </a:extLst>
          </p:cNvPr>
          <p:cNvSpPr>
            <a:spLocks noGrp="1"/>
          </p:cNvSpPr>
          <p:nvPr>
            <p:ph type="dt" sz="half" idx="10"/>
          </p:nvPr>
        </p:nvSpPr>
        <p:spPr/>
        <p:txBody>
          <a:bodyPr/>
          <a:lstStyle/>
          <a:p>
            <a:fld id="{A686BDC0-7491-4DBF-ADE3-24A562811FCA}" type="datetimeFigureOut">
              <a:rPr lang="ru-RU" smtClean="0"/>
              <a:t>09.03.2022</a:t>
            </a:fld>
            <a:endParaRPr lang="ru-RU"/>
          </a:p>
        </p:txBody>
      </p:sp>
      <p:sp>
        <p:nvSpPr>
          <p:cNvPr id="5" name="Нижний колонтитул 4">
            <a:extLst>
              <a:ext uri="{FF2B5EF4-FFF2-40B4-BE49-F238E27FC236}">
                <a16:creationId xmlns:a16="http://schemas.microsoft.com/office/drawing/2014/main" id="{D18DD827-0F24-48D7-BA41-119E42DFE73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8975DC4-FE42-4CE1-A1D6-C5DF2478BFDF}"/>
              </a:ext>
            </a:extLst>
          </p:cNvPr>
          <p:cNvSpPr>
            <a:spLocks noGrp="1"/>
          </p:cNvSpPr>
          <p:nvPr>
            <p:ph type="sldNum" sz="quarter" idx="12"/>
          </p:nvPr>
        </p:nvSpPr>
        <p:spPr/>
        <p:txBody>
          <a:bodyPr/>
          <a:lstStyle/>
          <a:p>
            <a:fld id="{CB8349B1-2A60-4227-A356-E6EEFED71232}" type="slidenum">
              <a:rPr lang="ru-RU" smtClean="0"/>
              <a:t>‹#›</a:t>
            </a:fld>
            <a:endParaRPr lang="ru-RU"/>
          </a:p>
        </p:txBody>
      </p:sp>
    </p:spTree>
    <p:extLst>
      <p:ext uri="{BB962C8B-B14F-4D97-AF65-F5344CB8AC3E}">
        <p14:creationId xmlns:p14="http://schemas.microsoft.com/office/powerpoint/2010/main" val="1539077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0AC063-B1E2-4A94-AEB3-0CEAA718788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EE4190A-E127-4B57-AC9D-0D47F03225A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5C56703-3949-4762-AFE1-6922FAA8B31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6F55E3C-58CA-440F-A820-A652B539DE9F}"/>
              </a:ext>
            </a:extLst>
          </p:cNvPr>
          <p:cNvSpPr>
            <a:spLocks noGrp="1"/>
          </p:cNvSpPr>
          <p:nvPr>
            <p:ph type="dt" sz="half" idx="10"/>
          </p:nvPr>
        </p:nvSpPr>
        <p:spPr/>
        <p:txBody>
          <a:bodyPr/>
          <a:lstStyle/>
          <a:p>
            <a:fld id="{A686BDC0-7491-4DBF-ADE3-24A562811FCA}" type="datetimeFigureOut">
              <a:rPr lang="ru-RU" smtClean="0"/>
              <a:t>09.03.2022</a:t>
            </a:fld>
            <a:endParaRPr lang="ru-RU"/>
          </a:p>
        </p:txBody>
      </p:sp>
      <p:sp>
        <p:nvSpPr>
          <p:cNvPr id="6" name="Нижний колонтитул 5">
            <a:extLst>
              <a:ext uri="{FF2B5EF4-FFF2-40B4-BE49-F238E27FC236}">
                <a16:creationId xmlns:a16="http://schemas.microsoft.com/office/drawing/2014/main" id="{6A42F217-B5D3-4597-A02F-0B69FA44F75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AD3C807-F5CB-43EB-8380-B63FF3AB5892}"/>
              </a:ext>
            </a:extLst>
          </p:cNvPr>
          <p:cNvSpPr>
            <a:spLocks noGrp="1"/>
          </p:cNvSpPr>
          <p:nvPr>
            <p:ph type="sldNum" sz="quarter" idx="12"/>
          </p:nvPr>
        </p:nvSpPr>
        <p:spPr/>
        <p:txBody>
          <a:bodyPr/>
          <a:lstStyle/>
          <a:p>
            <a:fld id="{CB8349B1-2A60-4227-A356-E6EEFED71232}" type="slidenum">
              <a:rPr lang="ru-RU" smtClean="0"/>
              <a:t>‹#›</a:t>
            </a:fld>
            <a:endParaRPr lang="ru-RU"/>
          </a:p>
        </p:txBody>
      </p:sp>
    </p:spTree>
    <p:extLst>
      <p:ext uri="{BB962C8B-B14F-4D97-AF65-F5344CB8AC3E}">
        <p14:creationId xmlns:p14="http://schemas.microsoft.com/office/powerpoint/2010/main" val="18444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3B9BA-037A-458D-B45A-548280E9B8F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6860C02-8093-4983-B123-2FCA39FDBC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A696C2D-003E-4A30-A612-D53B2A21942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2FE7C63-4112-4F27-A96F-4E0D2B8310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DA0C2BD-2C07-4084-8E59-470A17A9DF8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A6E17EA-B180-4F53-A226-50F456FDF564}"/>
              </a:ext>
            </a:extLst>
          </p:cNvPr>
          <p:cNvSpPr>
            <a:spLocks noGrp="1"/>
          </p:cNvSpPr>
          <p:nvPr>
            <p:ph type="dt" sz="half" idx="10"/>
          </p:nvPr>
        </p:nvSpPr>
        <p:spPr/>
        <p:txBody>
          <a:bodyPr/>
          <a:lstStyle/>
          <a:p>
            <a:fld id="{A686BDC0-7491-4DBF-ADE3-24A562811FCA}" type="datetimeFigureOut">
              <a:rPr lang="ru-RU" smtClean="0"/>
              <a:t>09.03.2022</a:t>
            </a:fld>
            <a:endParaRPr lang="ru-RU"/>
          </a:p>
        </p:txBody>
      </p:sp>
      <p:sp>
        <p:nvSpPr>
          <p:cNvPr id="8" name="Нижний колонтитул 7">
            <a:extLst>
              <a:ext uri="{FF2B5EF4-FFF2-40B4-BE49-F238E27FC236}">
                <a16:creationId xmlns:a16="http://schemas.microsoft.com/office/drawing/2014/main" id="{381C95CF-5B27-4191-942F-96164F537A3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2D29B33-2A77-4D3D-A904-2D63652ED8D6}"/>
              </a:ext>
            </a:extLst>
          </p:cNvPr>
          <p:cNvSpPr>
            <a:spLocks noGrp="1"/>
          </p:cNvSpPr>
          <p:nvPr>
            <p:ph type="sldNum" sz="quarter" idx="12"/>
          </p:nvPr>
        </p:nvSpPr>
        <p:spPr/>
        <p:txBody>
          <a:bodyPr/>
          <a:lstStyle/>
          <a:p>
            <a:fld id="{CB8349B1-2A60-4227-A356-E6EEFED71232}" type="slidenum">
              <a:rPr lang="ru-RU" smtClean="0"/>
              <a:t>‹#›</a:t>
            </a:fld>
            <a:endParaRPr lang="ru-RU"/>
          </a:p>
        </p:txBody>
      </p:sp>
    </p:spTree>
    <p:extLst>
      <p:ext uri="{BB962C8B-B14F-4D97-AF65-F5344CB8AC3E}">
        <p14:creationId xmlns:p14="http://schemas.microsoft.com/office/powerpoint/2010/main" val="95425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5A315A-AAB4-464A-9262-4C8BB9E355A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CBEFB4B-F581-481E-906B-DD00CF41A0D4}"/>
              </a:ext>
            </a:extLst>
          </p:cNvPr>
          <p:cNvSpPr>
            <a:spLocks noGrp="1"/>
          </p:cNvSpPr>
          <p:nvPr>
            <p:ph type="dt" sz="half" idx="10"/>
          </p:nvPr>
        </p:nvSpPr>
        <p:spPr/>
        <p:txBody>
          <a:bodyPr/>
          <a:lstStyle/>
          <a:p>
            <a:fld id="{A686BDC0-7491-4DBF-ADE3-24A562811FCA}" type="datetimeFigureOut">
              <a:rPr lang="ru-RU" smtClean="0"/>
              <a:t>09.03.2022</a:t>
            </a:fld>
            <a:endParaRPr lang="ru-RU"/>
          </a:p>
        </p:txBody>
      </p:sp>
      <p:sp>
        <p:nvSpPr>
          <p:cNvPr id="4" name="Нижний колонтитул 3">
            <a:extLst>
              <a:ext uri="{FF2B5EF4-FFF2-40B4-BE49-F238E27FC236}">
                <a16:creationId xmlns:a16="http://schemas.microsoft.com/office/drawing/2014/main" id="{1EB7188A-0D30-435E-B644-4BD4C2B5D9E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818152E-BEC6-4CBB-95CE-A51FD3F49460}"/>
              </a:ext>
            </a:extLst>
          </p:cNvPr>
          <p:cNvSpPr>
            <a:spLocks noGrp="1"/>
          </p:cNvSpPr>
          <p:nvPr>
            <p:ph type="sldNum" sz="quarter" idx="12"/>
          </p:nvPr>
        </p:nvSpPr>
        <p:spPr/>
        <p:txBody>
          <a:bodyPr/>
          <a:lstStyle/>
          <a:p>
            <a:fld id="{CB8349B1-2A60-4227-A356-E6EEFED71232}" type="slidenum">
              <a:rPr lang="ru-RU" smtClean="0"/>
              <a:t>‹#›</a:t>
            </a:fld>
            <a:endParaRPr lang="ru-RU"/>
          </a:p>
        </p:txBody>
      </p:sp>
    </p:spTree>
    <p:extLst>
      <p:ext uri="{BB962C8B-B14F-4D97-AF65-F5344CB8AC3E}">
        <p14:creationId xmlns:p14="http://schemas.microsoft.com/office/powerpoint/2010/main" val="310205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D05D32A-FF11-46C8-BCCE-A70DF8F9E1E9}"/>
              </a:ext>
            </a:extLst>
          </p:cNvPr>
          <p:cNvSpPr>
            <a:spLocks noGrp="1"/>
          </p:cNvSpPr>
          <p:nvPr>
            <p:ph type="dt" sz="half" idx="10"/>
          </p:nvPr>
        </p:nvSpPr>
        <p:spPr/>
        <p:txBody>
          <a:bodyPr/>
          <a:lstStyle/>
          <a:p>
            <a:fld id="{A686BDC0-7491-4DBF-ADE3-24A562811FCA}" type="datetimeFigureOut">
              <a:rPr lang="ru-RU" smtClean="0"/>
              <a:t>09.03.2022</a:t>
            </a:fld>
            <a:endParaRPr lang="ru-RU"/>
          </a:p>
        </p:txBody>
      </p:sp>
      <p:sp>
        <p:nvSpPr>
          <p:cNvPr id="3" name="Нижний колонтитул 2">
            <a:extLst>
              <a:ext uri="{FF2B5EF4-FFF2-40B4-BE49-F238E27FC236}">
                <a16:creationId xmlns:a16="http://schemas.microsoft.com/office/drawing/2014/main" id="{3ADFB174-2501-4CE2-9A38-D2D09F50E10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AD1911F-4180-4D43-AD08-B2269CC12941}"/>
              </a:ext>
            </a:extLst>
          </p:cNvPr>
          <p:cNvSpPr>
            <a:spLocks noGrp="1"/>
          </p:cNvSpPr>
          <p:nvPr>
            <p:ph type="sldNum" sz="quarter" idx="12"/>
          </p:nvPr>
        </p:nvSpPr>
        <p:spPr/>
        <p:txBody>
          <a:bodyPr/>
          <a:lstStyle/>
          <a:p>
            <a:fld id="{CB8349B1-2A60-4227-A356-E6EEFED71232}" type="slidenum">
              <a:rPr lang="ru-RU" smtClean="0"/>
              <a:t>‹#›</a:t>
            </a:fld>
            <a:endParaRPr lang="ru-RU"/>
          </a:p>
        </p:txBody>
      </p:sp>
    </p:spTree>
    <p:extLst>
      <p:ext uri="{BB962C8B-B14F-4D97-AF65-F5344CB8AC3E}">
        <p14:creationId xmlns:p14="http://schemas.microsoft.com/office/powerpoint/2010/main" val="221876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122588-CE63-4533-BAC5-EED2AF8B014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185FC93-FB4C-4BFA-B472-DAB24DAB66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282B625-17F2-46E7-82C3-E657C97DD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7041198-46F9-439D-85E0-DC76CF1896F3}"/>
              </a:ext>
            </a:extLst>
          </p:cNvPr>
          <p:cNvSpPr>
            <a:spLocks noGrp="1"/>
          </p:cNvSpPr>
          <p:nvPr>
            <p:ph type="dt" sz="half" idx="10"/>
          </p:nvPr>
        </p:nvSpPr>
        <p:spPr/>
        <p:txBody>
          <a:bodyPr/>
          <a:lstStyle/>
          <a:p>
            <a:fld id="{A686BDC0-7491-4DBF-ADE3-24A562811FCA}" type="datetimeFigureOut">
              <a:rPr lang="ru-RU" smtClean="0"/>
              <a:t>09.03.2022</a:t>
            </a:fld>
            <a:endParaRPr lang="ru-RU"/>
          </a:p>
        </p:txBody>
      </p:sp>
      <p:sp>
        <p:nvSpPr>
          <p:cNvPr id="6" name="Нижний колонтитул 5">
            <a:extLst>
              <a:ext uri="{FF2B5EF4-FFF2-40B4-BE49-F238E27FC236}">
                <a16:creationId xmlns:a16="http://schemas.microsoft.com/office/drawing/2014/main" id="{613077A8-2AED-43F0-B4A3-C1EAEB91589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E71B42E-709E-47B2-9726-7A8021396D94}"/>
              </a:ext>
            </a:extLst>
          </p:cNvPr>
          <p:cNvSpPr>
            <a:spLocks noGrp="1"/>
          </p:cNvSpPr>
          <p:nvPr>
            <p:ph type="sldNum" sz="quarter" idx="12"/>
          </p:nvPr>
        </p:nvSpPr>
        <p:spPr/>
        <p:txBody>
          <a:bodyPr/>
          <a:lstStyle/>
          <a:p>
            <a:fld id="{CB8349B1-2A60-4227-A356-E6EEFED71232}" type="slidenum">
              <a:rPr lang="ru-RU" smtClean="0"/>
              <a:t>‹#›</a:t>
            </a:fld>
            <a:endParaRPr lang="ru-RU"/>
          </a:p>
        </p:txBody>
      </p:sp>
    </p:spTree>
    <p:extLst>
      <p:ext uri="{BB962C8B-B14F-4D97-AF65-F5344CB8AC3E}">
        <p14:creationId xmlns:p14="http://schemas.microsoft.com/office/powerpoint/2010/main" val="160108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3CF0E3-3605-4B5B-8166-7BD668B9DAD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B2A4A4F-DBBA-46B2-BE66-B3F0CE7DFC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7F836F5-FFDD-49A2-8CCA-7EFF01A0E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FF8679E-5684-4EB1-8CEE-0319CE2E4334}"/>
              </a:ext>
            </a:extLst>
          </p:cNvPr>
          <p:cNvSpPr>
            <a:spLocks noGrp="1"/>
          </p:cNvSpPr>
          <p:nvPr>
            <p:ph type="dt" sz="half" idx="10"/>
          </p:nvPr>
        </p:nvSpPr>
        <p:spPr/>
        <p:txBody>
          <a:bodyPr/>
          <a:lstStyle/>
          <a:p>
            <a:fld id="{A686BDC0-7491-4DBF-ADE3-24A562811FCA}" type="datetimeFigureOut">
              <a:rPr lang="ru-RU" smtClean="0"/>
              <a:t>09.03.2022</a:t>
            </a:fld>
            <a:endParaRPr lang="ru-RU"/>
          </a:p>
        </p:txBody>
      </p:sp>
      <p:sp>
        <p:nvSpPr>
          <p:cNvPr id="6" name="Нижний колонтитул 5">
            <a:extLst>
              <a:ext uri="{FF2B5EF4-FFF2-40B4-BE49-F238E27FC236}">
                <a16:creationId xmlns:a16="http://schemas.microsoft.com/office/drawing/2014/main" id="{D44F8988-2638-4079-8844-79A75A8274B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5FC23FE-203E-4E18-BD40-187F247FC5C5}"/>
              </a:ext>
            </a:extLst>
          </p:cNvPr>
          <p:cNvSpPr>
            <a:spLocks noGrp="1"/>
          </p:cNvSpPr>
          <p:nvPr>
            <p:ph type="sldNum" sz="quarter" idx="12"/>
          </p:nvPr>
        </p:nvSpPr>
        <p:spPr/>
        <p:txBody>
          <a:bodyPr/>
          <a:lstStyle/>
          <a:p>
            <a:fld id="{CB8349B1-2A60-4227-A356-E6EEFED71232}" type="slidenum">
              <a:rPr lang="ru-RU" smtClean="0"/>
              <a:t>‹#›</a:t>
            </a:fld>
            <a:endParaRPr lang="ru-RU"/>
          </a:p>
        </p:txBody>
      </p:sp>
    </p:spTree>
    <p:extLst>
      <p:ext uri="{BB962C8B-B14F-4D97-AF65-F5344CB8AC3E}">
        <p14:creationId xmlns:p14="http://schemas.microsoft.com/office/powerpoint/2010/main" val="341906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BBBEC8-8595-42E7-8A4C-236FE7675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31DE4E5-0FF6-415E-A19A-7ABE4EDA1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41D27D4-5821-4FA7-8BA0-DCD621316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6BDC0-7491-4DBF-ADE3-24A562811FCA}" type="datetimeFigureOut">
              <a:rPr lang="ru-RU" smtClean="0"/>
              <a:t>09.03.2022</a:t>
            </a:fld>
            <a:endParaRPr lang="ru-RU"/>
          </a:p>
        </p:txBody>
      </p:sp>
      <p:sp>
        <p:nvSpPr>
          <p:cNvPr id="5" name="Нижний колонтитул 4">
            <a:extLst>
              <a:ext uri="{FF2B5EF4-FFF2-40B4-BE49-F238E27FC236}">
                <a16:creationId xmlns:a16="http://schemas.microsoft.com/office/drawing/2014/main" id="{08EA7B66-A9BC-409F-90B5-8937861BC8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1899C2D-9C1C-40F8-A520-6D6110C53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349B1-2A60-4227-A356-E6EEFED71232}" type="slidenum">
              <a:rPr lang="ru-RU" smtClean="0"/>
              <a:t>‹#›</a:t>
            </a:fld>
            <a:endParaRPr lang="ru-RU"/>
          </a:p>
        </p:txBody>
      </p:sp>
    </p:spTree>
    <p:extLst>
      <p:ext uri="{BB962C8B-B14F-4D97-AF65-F5344CB8AC3E}">
        <p14:creationId xmlns:p14="http://schemas.microsoft.com/office/powerpoint/2010/main" val="284908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news:comp.infosystems.gopher"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rfc-editor.or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www.ietf.org/rfc.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ipm.kstu.ru/internet/doc/rfc/rfc1700.tx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E57B32-DF13-498C-A711-87D76AB5AC7D}"/>
              </a:ext>
            </a:extLst>
          </p:cNvPr>
          <p:cNvSpPr>
            <a:spLocks noGrp="1"/>
          </p:cNvSpPr>
          <p:nvPr>
            <p:ph type="ctrTitle"/>
          </p:nvPr>
        </p:nvSpPr>
        <p:spPr/>
        <p:txBody>
          <a:bodyPr>
            <a:normAutofit fontScale="90000"/>
          </a:bodyPr>
          <a:lstStyle/>
          <a:p>
            <a:r>
              <a:rPr lang="ru-RU" b="1" i="0" u="sng" dirty="0">
                <a:solidFill>
                  <a:srgbClr val="1D2125"/>
                </a:solidFill>
                <a:effectLst/>
                <a:latin typeface="-apple-system"/>
              </a:rPr>
              <a:t>Принципы построения и организационная структура Интернет</a:t>
            </a:r>
            <a:endParaRPr lang="ru-RU" dirty="0"/>
          </a:p>
        </p:txBody>
      </p:sp>
    </p:spTree>
    <p:extLst>
      <p:ext uri="{BB962C8B-B14F-4D97-AF65-F5344CB8AC3E}">
        <p14:creationId xmlns:p14="http://schemas.microsoft.com/office/powerpoint/2010/main" val="53410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19501BC-4C67-424D-A37D-8AEA26F9F189}"/>
              </a:ext>
            </a:extLst>
          </p:cNvPr>
          <p:cNvPicPr>
            <a:picLocks noChangeAspect="1"/>
          </p:cNvPicPr>
          <p:nvPr/>
        </p:nvPicPr>
        <p:blipFill>
          <a:blip r:embed="rId2"/>
          <a:stretch>
            <a:fillRect/>
          </a:stretch>
        </p:blipFill>
        <p:spPr>
          <a:xfrm>
            <a:off x="71437" y="852487"/>
            <a:ext cx="12049125" cy="3324225"/>
          </a:xfrm>
          <a:prstGeom prst="rect">
            <a:avLst/>
          </a:prstGeom>
        </p:spPr>
      </p:pic>
      <p:pic>
        <p:nvPicPr>
          <p:cNvPr id="3" name="Рисунок 2">
            <a:extLst>
              <a:ext uri="{FF2B5EF4-FFF2-40B4-BE49-F238E27FC236}">
                <a16:creationId xmlns:a16="http://schemas.microsoft.com/office/drawing/2014/main" id="{0121983C-B58F-4680-B5C7-687FFB80BFF0}"/>
              </a:ext>
            </a:extLst>
          </p:cNvPr>
          <p:cNvPicPr>
            <a:picLocks noChangeAspect="1"/>
          </p:cNvPicPr>
          <p:nvPr/>
        </p:nvPicPr>
        <p:blipFill>
          <a:blip r:embed="rId3"/>
          <a:stretch>
            <a:fillRect/>
          </a:stretch>
        </p:blipFill>
        <p:spPr>
          <a:xfrm>
            <a:off x="2512924" y="3720417"/>
            <a:ext cx="5580042" cy="3137583"/>
          </a:xfrm>
          <a:prstGeom prst="rect">
            <a:avLst/>
          </a:prstGeom>
        </p:spPr>
      </p:pic>
    </p:spTree>
    <p:extLst>
      <p:ext uri="{BB962C8B-B14F-4D97-AF65-F5344CB8AC3E}">
        <p14:creationId xmlns:p14="http://schemas.microsoft.com/office/powerpoint/2010/main" val="96243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5E93DC9-12AE-4339-8757-34C1728B205B}"/>
              </a:ext>
            </a:extLst>
          </p:cNvPr>
          <p:cNvSpPr txBox="1"/>
          <p:nvPr/>
        </p:nvSpPr>
        <p:spPr>
          <a:xfrm>
            <a:off x="168165" y="3268107"/>
            <a:ext cx="6737132" cy="2585323"/>
          </a:xfrm>
          <a:prstGeom prst="rect">
            <a:avLst/>
          </a:prstGeom>
          <a:noFill/>
        </p:spPr>
        <p:txBody>
          <a:bodyPr wrap="square">
            <a:spAutoFit/>
          </a:bodyPr>
          <a:lstStyle/>
          <a:p>
            <a:pPr algn="l"/>
            <a:r>
              <a:rPr lang="ru-RU" b="0" i="0" dirty="0">
                <a:solidFill>
                  <a:srgbClr val="00B050"/>
                </a:solidFill>
                <a:effectLst/>
                <a:latin typeface="-apple-system"/>
              </a:rPr>
              <a:t>Примеры URL:</a:t>
            </a:r>
          </a:p>
          <a:p>
            <a:pPr algn="l"/>
            <a:endParaRPr lang="ru-RU" sz="2400" b="0" i="0" dirty="0">
              <a:solidFill>
                <a:srgbClr val="00B050"/>
              </a:solidFill>
              <a:effectLst/>
              <a:latin typeface="-apple-system"/>
            </a:endParaRPr>
          </a:p>
          <a:p>
            <a:pPr algn="l"/>
            <a:r>
              <a:rPr lang="ru-RU" sz="2400" b="0" i="0" dirty="0">
                <a:solidFill>
                  <a:srgbClr val="00B050"/>
                </a:solidFill>
                <a:effectLst/>
                <a:latin typeface="-apple-system"/>
              </a:rPr>
              <a:t>http://www.ipm.</a:t>
            </a:r>
            <a:r>
              <a:rPr lang="en-GB" sz="2400" b="0" i="0" dirty="0">
                <a:solidFill>
                  <a:srgbClr val="00B050"/>
                </a:solidFill>
                <a:effectLst/>
                <a:latin typeface="-apple-system"/>
              </a:rPr>
              <a:t>bm</a:t>
            </a:r>
            <a:r>
              <a:rPr lang="ru-RU" sz="2400" b="0" i="0" dirty="0">
                <a:solidFill>
                  <a:srgbClr val="00B050"/>
                </a:solidFill>
                <a:effectLst/>
                <a:latin typeface="-apple-system"/>
              </a:rPr>
              <a:t>stu.ru/index.php</a:t>
            </a:r>
          </a:p>
          <a:p>
            <a:pPr algn="l"/>
            <a:r>
              <a:rPr lang="ru-RU" sz="2400" b="0" i="0" dirty="0">
                <a:solidFill>
                  <a:srgbClr val="00B050"/>
                </a:solidFill>
                <a:effectLst/>
                <a:latin typeface="-apple-system"/>
              </a:rPr>
              <a:t>ftp://www.ipm.</a:t>
            </a:r>
            <a:r>
              <a:rPr lang="en-GB" sz="2400" b="0" i="0" dirty="0">
                <a:solidFill>
                  <a:srgbClr val="00B050"/>
                </a:solidFill>
                <a:effectLst/>
                <a:latin typeface="-apple-system"/>
              </a:rPr>
              <a:t>bm</a:t>
            </a:r>
            <a:r>
              <a:rPr lang="ru-RU" sz="2400" b="0" i="0" dirty="0">
                <a:solidFill>
                  <a:srgbClr val="00B050"/>
                </a:solidFill>
                <a:effectLst/>
                <a:latin typeface="-apple-system"/>
              </a:rPr>
              <a:t>stu.ru/</a:t>
            </a:r>
          </a:p>
          <a:p>
            <a:pPr algn="l"/>
            <a:r>
              <a:rPr lang="ru-RU" sz="2400" b="0" i="0" dirty="0">
                <a:solidFill>
                  <a:srgbClr val="00B050"/>
                </a:solidFill>
                <a:effectLst/>
                <a:latin typeface="-apple-system"/>
              </a:rPr>
              <a:t> </a:t>
            </a:r>
          </a:p>
          <a:p>
            <a:pPr algn="l"/>
            <a:r>
              <a:rPr lang="ru-RU" sz="2400" b="0" i="0" dirty="0">
                <a:solidFill>
                  <a:srgbClr val="00B050"/>
                </a:solidFill>
                <a:effectLst/>
                <a:latin typeface="-apple-system"/>
              </a:rPr>
              <a:t>В HTML:</a:t>
            </a:r>
          </a:p>
          <a:p>
            <a:pPr algn="l"/>
            <a:r>
              <a:rPr lang="ru-RU" sz="2400" b="0" i="0" dirty="0">
                <a:solidFill>
                  <a:srgbClr val="00B050"/>
                </a:solidFill>
                <a:effectLst/>
                <a:latin typeface="-apple-system"/>
              </a:rPr>
              <a:t>&lt;a </a:t>
            </a:r>
            <a:r>
              <a:rPr lang="ru-RU" sz="2400" b="0" i="0" dirty="0" err="1">
                <a:solidFill>
                  <a:srgbClr val="00B050"/>
                </a:solidFill>
                <a:effectLst/>
                <a:latin typeface="-apple-system"/>
              </a:rPr>
              <a:t>href</a:t>
            </a:r>
            <a:r>
              <a:rPr lang="ru-RU" sz="2400" b="0" i="0" dirty="0">
                <a:solidFill>
                  <a:srgbClr val="00B050"/>
                </a:solidFill>
                <a:effectLst/>
                <a:latin typeface="-apple-system"/>
              </a:rPr>
              <a:t>="http://www.ipm.</a:t>
            </a:r>
            <a:r>
              <a:rPr lang="en-GB" sz="2400" b="0" i="0" dirty="0">
                <a:solidFill>
                  <a:srgbClr val="00B050"/>
                </a:solidFill>
                <a:effectLst/>
                <a:latin typeface="-apple-system"/>
              </a:rPr>
              <a:t>bm</a:t>
            </a:r>
            <a:r>
              <a:rPr lang="ru-RU" sz="2400" b="0" i="0" dirty="0">
                <a:solidFill>
                  <a:srgbClr val="00B050"/>
                </a:solidFill>
                <a:effectLst/>
                <a:latin typeface="-apple-system"/>
              </a:rPr>
              <a:t>stu.ru/index.php"&gt;&lt;/a&gt;</a:t>
            </a:r>
          </a:p>
        </p:txBody>
      </p:sp>
      <p:sp>
        <p:nvSpPr>
          <p:cNvPr id="9" name="TextBox 8">
            <a:extLst>
              <a:ext uri="{FF2B5EF4-FFF2-40B4-BE49-F238E27FC236}">
                <a16:creationId xmlns:a16="http://schemas.microsoft.com/office/drawing/2014/main" id="{37142903-2619-4E88-8145-8D91BFC0CE8A}"/>
              </a:ext>
            </a:extLst>
          </p:cNvPr>
          <p:cNvSpPr txBox="1"/>
          <p:nvPr/>
        </p:nvSpPr>
        <p:spPr>
          <a:xfrm>
            <a:off x="6547946" y="3429000"/>
            <a:ext cx="5538950" cy="2031325"/>
          </a:xfrm>
          <a:prstGeom prst="rect">
            <a:avLst/>
          </a:prstGeom>
          <a:noFill/>
        </p:spPr>
        <p:txBody>
          <a:bodyPr wrap="square">
            <a:spAutoFit/>
          </a:bodyPr>
          <a:lstStyle/>
          <a:p>
            <a:pPr algn="l"/>
            <a:r>
              <a:rPr lang="ru-RU" b="0" i="0" dirty="0">
                <a:solidFill>
                  <a:srgbClr val="0070C0"/>
                </a:solidFill>
                <a:effectLst/>
                <a:latin typeface="-apple-system"/>
              </a:rPr>
              <a:t>Пример URN:</a:t>
            </a:r>
          </a:p>
          <a:p>
            <a:pPr algn="l"/>
            <a:endParaRPr lang="ru-RU" b="0" i="0" dirty="0">
              <a:solidFill>
                <a:srgbClr val="0070C0"/>
              </a:solidFill>
              <a:effectLst/>
              <a:latin typeface="-apple-system"/>
            </a:endParaRPr>
          </a:p>
          <a:p>
            <a:pPr algn="l"/>
            <a:r>
              <a:rPr lang="ru-RU" sz="2400" b="0" i="0" dirty="0" err="1">
                <a:solidFill>
                  <a:srgbClr val="0070C0"/>
                </a:solidFill>
                <a:effectLst/>
                <a:latin typeface="-apple-system"/>
              </a:rPr>
              <a:t>urn</a:t>
            </a:r>
            <a:r>
              <a:rPr lang="ru-RU" sz="2400" b="0" i="0" dirty="0">
                <a:solidFill>
                  <a:srgbClr val="0070C0"/>
                </a:solidFill>
                <a:effectLst/>
                <a:latin typeface="-apple-system"/>
              </a:rPr>
              <a:t>:  ISBN: 0-395-36341-6</a:t>
            </a:r>
          </a:p>
          <a:p>
            <a:pPr algn="l"/>
            <a:r>
              <a:rPr lang="ru-RU" sz="2400" b="0" i="0" dirty="0">
                <a:solidFill>
                  <a:srgbClr val="0070C0"/>
                </a:solidFill>
                <a:effectLst/>
                <a:latin typeface="-apple-system"/>
              </a:rPr>
              <a:t>ISBN - </a:t>
            </a:r>
            <a:r>
              <a:rPr lang="ru-RU" b="0" i="0" dirty="0">
                <a:solidFill>
                  <a:srgbClr val="0070C0"/>
                </a:solidFill>
                <a:effectLst/>
                <a:latin typeface="-apple-system"/>
              </a:rPr>
              <a:t>тематический классификатор для издательств</a:t>
            </a:r>
          </a:p>
          <a:p>
            <a:pPr algn="l"/>
            <a:r>
              <a:rPr lang="ru-RU" sz="2400" b="0" i="0" dirty="0">
                <a:solidFill>
                  <a:srgbClr val="0070C0"/>
                </a:solidFill>
                <a:effectLst/>
                <a:latin typeface="-apple-system"/>
              </a:rPr>
              <a:t>0-395-36341-6 - </a:t>
            </a:r>
            <a:r>
              <a:rPr lang="ru-RU" b="0" i="0" dirty="0">
                <a:solidFill>
                  <a:srgbClr val="0070C0"/>
                </a:solidFill>
                <a:effectLst/>
                <a:latin typeface="-apple-system"/>
              </a:rPr>
              <a:t>конкретный номер тематики книги или журнала</a:t>
            </a:r>
          </a:p>
        </p:txBody>
      </p:sp>
      <p:sp>
        <p:nvSpPr>
          <p:cNvPr id="11" name="TextBox 10">
            <a:extLst>
              <a:ext uri="{FF2B5EF4-FFF2-40B4-BE49-F238E27FC236}">
                <a16:creationId xmlns:a16="http://schemas.microsoft.com/office/drawing/2014/main" id="{ECD795DA-8A68-416A-BD1D-63F399B99C47}"/>
              </a:ext>
            </a:extLst>
          </p:cNvPr>
          <p:cNvSpPr txBox="1"/>
          <p:nvPr/>
        </p:nvSpPr>
        <p:spPr>
          <a:xfrm>
            <a:off x="4246179" y="6061869"/>
            <a:ext cx="7945821" cy="830997"/>
          </a:xfrm>
          <a:prstGeom prst="rect">
            <a:avLst/>
          </a:prstGeom>
          <a:noFill/>
        </p:spPr>
        <p:txBody>
          <a:bodyPr wrap="square">
            <a:spAutoFit/>
          </a:bodyPr>
          <a:lstStyle/>
          <a:p>
            <a:r>
              <a:rPr lang="en-US" sz="2400" b="0" i="0" dirty="0">
                <a:solidFill>
                  <a:srgbClr val="0070C0"/>
                </a:solidFill>
                <a:effectLst/>
                <a:latin typeface="-apple-system"/>
              </a:rPr>
              <a:t>urn:ed2k://|</a:t>
            </a:r>
            <a:r>
              <a:rPr lang="en-US" sz="2400" b="0" i="0" dirty="0" err="1">
                <a:solidFill>
                  <a:srgbClr val="0070C0"/>
                </a:solidFill>
                <a:effectLst/>
                <a:latin typeface="-apple-system"/>
              </a:rPr>
              <a:t>file|Adobe</a:t>
            </a:r>
            <a:r>
              <a:rPr lang="en-US" sz="2400" b="0" i="0" dirty="0">
                <a:solidFill>
                  <a:srgbClr val="0070C0"/>
                </a:solidFill>
                <a:effectLst/>
                <a:latin typeface="-apple-system"/>
              </a:rPr>
              <a:t> Photoshop v8.0.iso |940769280|b34c101c90b6dedb4071094cb1b9f2d3|/</a:t>
            </a:r>
            <a:endParaRPr lang="ru-RU" sz="2400" dirty="0">
              <a:solidFill>
                <a:srgbClr val="0070C0"/>
              </a:solidFill>
            </a:endParaRPr>
          </a:p>
        </p:txBody>
      </p:sp>
    </p:spTree>
    <p:extLst>
      <p:ext uri="{BB962C8B-B14F-4D97-AF65-F5344CB8AC3E}">
        <p14:creationId xmlns:p14="http://schemas.microsoft.com/office/powerpoint/2010/main" val="285271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C66BBF-865C-4E2B-8BAE-5113C1DC0172}"/>
              </a:ext>
            </a:extLst>
          </p:cNvPr>
          <p:cNvSpPr txBox="1"/>
          <p:nvPr/>
        </p:nvSpPr>
        <p:spPr>
          <a:xfrm>
            <a:off x="210207" y="305475"/>
            <a:ext cx="6999890" cy="523220"/>
          </a:xfrm>
          <a:prstGeom prst="rect">
            <a:avLst/>
          </a:prstGeom>
          <a:noFill/>
        </p:spPr>
        <p:txBody>
          <a:bodyPr wrap="square">
            <a:spAutoFit/>
          </a:bodyPr>
          <a:lstStyle>
            <a:defPPr>
              <a:defRPr lang="ru-RU"/>
            </a:defPPr>
            <a:lvl1pPr algn="ctr">
              <a:defRPr sz="2800" b="1"/>
            </a:lvl1pPr>
          </a:lstStyle>
          <a:p>
            <a:r>
              <a:rPr lang="ru-RU" dirty="0"/>
              <a:t>Универсальный указатель ресурса </a:t>
            </a:r>
            <a:r>
              <a:rPr lang="en-US" dirty="0"/>
              <a:t>URL</a:t>
            </a:r>
            <a:endParaRPr lang="ru-RU" dirty="0"/>
          </a:p>
        </p:txBody>
      </p:sp>
      <p:sp>
        <p:nvSpPr>
          <p:cNvPr id="5" name="TextBox 4">
            <a:extLst>
              <a:ext uri="{FF2B5EF4-FFF2-40B4-BE49-F238E27FC236}">
                <a16:creationId xmlns:a16="http://schemas.microsoft.com/office/drawing/2014/main" id="{D19DBBA5-6DF9-428D-AA71-7195FDD6844A}"/>
              </a:ext>
            </a:extLst>
          </p:cNvPr>
          <p:cNvSpPr txBox="1"/>
          <p:nvPr/>
        </p:nvSpPr>
        <p:spPr>
          <a:xfrm>
            <a:off x="1008993" y="1899772"/>
            <a:ext cx="6096000" cy="830997"/>
          </a:xfrm>
          <a:prstGeom prst="rect">
            <a:avLst/>
          </a:prstGeom>
          <a:noFill/>
        </p:spPr>
        <p:txBody>
          <a:bodyPr wrap="square">
            <a:spAutoFit/>
          </a:bodyPr>
          <a:lstStyle/>
          <a:p>
            <a:pPr algn="l"/>
            <a:r>
              <a:rPr lang="ru-RU" sz="2400" b="0" i="0" dirty="0">
                <a:solidFill>
                  <a:srgbClr val="1D2125"/>
                </a:solidFill>
                <a:effectLst/>
                <a:latin typeface="-apple-system"/>
              </a:rPr>
              <a:t>Синтаксис:</a:t>
            </a:r>
          </a:p>
          <a:p>
            <a:pPr algn="l"/>
            <a:r>
              <a:rPr lang="ru-RU" sz="2400" b="0" i="0" dirty="0">
                <a:solidFill>
                  <a:srgbClr val="1D2125"/>
                </a:solidFill>
                <a:effectLst/>
                <a:latin typeface="-apple-system"/>
              </a:rPr>
              <a:t>                     &lt;</a:t>
            </a:r>
            <a:r>
              <a:rPr lang="en-US" sz="2400" b="0" i="0" dirty="0">
                <a:solidFill>
                  <a:srgbClr val="1D2125"/>
                </a:solidFill>
                <a:effectLst/>
                <a:latin typeface="-apple-system"/>
              </a:rPr>
              <a:t>scheme&gt;:&lt;scheme-specific-part&gt;</a:t>
            </a:r>
          </a:p>
        </p:txBody>
      </p:sp>
      <p:sp>
        <p:nvSpPr>
          <p:cNvPr id="7" name="TextBox 6">
            <a:extLst>
              <a:ext uri="{FF2B5EF4-FFF2-40B4-BE49-F238E27FC236}">
                <a16:creationId xmlns:a16="http://schemas.microsoft.com/office/drawing/2014/main" id="{7CE78F39-839B-41A6-828E-6402D544C5AE}"/>
              </a:ext>
            </a:extLst>
          </p:cNvPr>
          <p:cNvSpPr txBox="1"/>
          <p:nvPr/>
        </p:nvSpPr>
        <p:spPr>
          <a:xfrm>
            <a:off x="2617076" y="2969962"/>
            <a:ext cx="9459310" cy="646331"/>
          </a:xfrm>
          <a:prstGeom prst="rect">
            <a:avLst/>
          </a:prstGeom>
          <a:noFill/>
        </p:spPr>
        <p:txBody>
          <a:bodyPr wrap="square">
            <a:spAutoFit/>
          </a:bodyPr>
          <a:lstStyle/>
          <a:p>
            <a:r>
              <a:rPr lang="en-US" b="0" i="0" dirty="0">
                <a:solidFill>
                  <a:srgbClr val="1D2125"/>
                </a:solidFill>
                <a:effectLst/>
                <a:latin typeface="-apple-system"/>
              </a:rPr>
              <a:t>scheme = "http" | "ftp" | "gopher" | "</a:t>
            </a:r>
            <a:r>
              <a:rPr lang="en-US" b="0" i="0" dirty="0" err="1">
                <a:solidFill>
                  <a:srgbClr val="1D2125"/>
                </a:solidFill>
                <a:effectLst/>
                <a:latin typeface="-apple-system"/>
              </a:rPr>
              <a:t>mailto</a:t>
            </a:r>
            <a:r>
              <a:rPr lang="en-US" b="0" i="0" dirty="0">
                <a:solidFill>
                  <a:srgbClr val="1D2125"/>
                </a:solidFill>
                <a:effectLst/>
                <a:latin typeface="-apple-system"/>
              </a:rPr>
              <a:t>" | "news" | "telnet" | "file" | "man" | "info" | "</a:t>
            </a:r>
            <a:r>
              <a:rPr lang="en-US" b="0" i="0" dirty="0" err="1">
                <a:solidFill>
                  <a:srgbClr val="1D2125"/>
                </a:solidFill>
                <a:effectLst/>
                <a:latin typeface="-apple-system"/>
              </a:rPr>
              <a:t>whatis</a:t>
            </a:r>
            <a:r>
              <a:rPr lang="en-US" b="0" i="0" dirty="0">
                <a:solidFill>
                  <a:srgbClr val="1D2125"/>
                </a:solidFill>
                <a:effectLst/>
                <a:latin typeface="-apple-system"/>
              </a:rPr>
              <a:t>" | "</a:t>
            </a:r>
            <a:r>
              <a:rPr lang="en-US" b="0" i="0" dirty="0" err="1">
                <a:solidFill>
                  <a:srgbClr val="1D2125"/>
                </a:solidFill>
                <a:effectLst/>
                <a:latin typeface="-apple-system"/>
              </a:rPr>
              <a:t>ldap</a:t>
            </a:r>
            <a:r>
              <a:rPr lang="en-US" b="0" i="0" dirty="0">
                <a:solidFill>
                  <a:srgbClr val="1D2125"/>
                </a:solidFill>
                <a:effectLst/>
                <a:latin typeface="-apple-system"/>
              </a:rPr>
              <a:t>" | "</a:t>
            </a:r>
            <a:r>
              <a:rPr lang="en-US" b="0" i="0" dirty="0" err="1">
                <a:solidFill>
                  <a:srgbClr val="1D2125"/>
                </a:solidFill>
                <a:effectLst/>
                <a:latin typeface="-apple-system"/>
              </a:rPr>
              <a:t>wais</a:t>
            </a:r>
            <a:r>
              <a:rPr lang="en-US" b="0" i="0" dirty="0">
                <a:solidFill>
                  <a:srgbClr val="1D2125"/>
                </a:solidFill>
                <a:effectLst/>
                <a:latin typeface="-apple-system"/>
              </a:rPr>
              <a:t>" | ... - </a:t>
            </a:r>
            <a:r>
              <a:rPr lang="ru-RU" b="0" i="0" dirty="0">
                <a:solidFill>
                  <a:srgbClr val="1D2125"/>
                </a:solidFill>
                <a:effectLst/>
                <a:latin typeface="-apple-system"/>
              </a:rPr>
              <a:t>имя схемы</a:t>
            </a:r>
            <a:endParaRPr lang="ru-RU" dirty="0"/>
          </a:p>
        </p:txBody>
      </p:sp>
      <p:sp>
        <p:nvSpPr>
          <p:cNvPr id="9" name="TextBox 8">
            <a:extLst>
              <a:ext uri="{FF2B5EF4-FFF2-40B4-BE49-F238E27FC236}">
                <a16:creationId xmlns:a16="http://schemas.microsoft.com/office/drawing/2014/main" id="{903797FD-EE50-45A7-A4CC-A449FA672CD5}"/>
              </a:ext>
            </a:extLst>
          </p:cNvPr>
          <p:cNvSpPr txBox="1"/>
          <p:nvPr/>
        </p:nvSpPr>
        <p:spPr>
          <a:xfrm>
            <a:off x="1008993" y="3942566"/>
            <a:ext cx="6096000" cy="523220"/>
          </a:xfrm>
          <a:prstGeom prst="rect">
            <a:avLst/>
          </a:prstGeom>
          <a:noFill/>
        </p:spPr>
        <p:txBody>
          <a:bodyPr wrap="square">
            <a:spAutoFit/>
          </a:bodyPr>
          <a:lstStyle/>
          <a:p>
            <a:r>
              <a:rPr lang="ru-RU" sz="2800" b="1" i="0" dirty="0">
                <a:solidFill>
                  <a:srgbClr val="1D2125"/>
                </a:solidFill>
                <a:effectLst/>
                <a:latin typeface="-apple-system"/>
              </a:rPr>
              <a:t>Схема </a:t>
            </a:r>
            <a:r>
              <a:rPr lang="en-US" sz="2800" b="1" i="0" dirty="0">
                <a:solidFill>
                  <a:srgbClr val="1D2125"/>
                </a:solidFill>
                <a:effectLst/>
                <a:latin typeface="-apple-system"/>
              </a:rPr>
              <a:t>HTTP</a:t>
            </a:r>
            <a:endParaRPr lang="ru-RU" sz="2800" dirty="0"/>
          </a:p>
        </p:txBody>
      </p:sp>
      <p:sp>
        <p:nvSpPr>
          <p:cNvPr id="11" name="TextBox 10">
            <a:extLst>
              <a:ext uri="{FF2B5EF4-FFF2-40B4-BE49-F238E27FC236}">
                <a16:creationId xmlns:a16="http://schemas.microsoft.com/office/drawing/2014/main" id="{1B5BF83E-2E8D-4563-B026-238AC60A24F4}"/>
              </a:ext>
            </a:extLst>
          </p:cNvPr>
          <p:cNvSpPr txBox="1"/>
          <p:nvPr/>
        </p:nvSpPr>
        <p:spPr>
          <a:xfrm>
            <a:off x="441434" y="4710628"/>
            <a:ext cx="11193517" cy="523220"/>
          </a:xfrm>
          <a:prstGeom prst="rect">
            <a:avLst/>
          </a:prstGeom>
          <a:noFill/>
        </p:spPr>
        <p:txBody>
          <a:bodyPr wrap="square">
            <a:spAutoFit/>
          </a:bodyPr>
          <a:lstStyle/>
          <a:p>
            <a:r>
              <a:rPr lang="en-US" sz="2800" b="0" i="0" dirty="0">
                <a:solidFill>
                  <a:srgbClr val="1D2125"/>
                </a:solidFill>
                <a:effectLst/>
                <a:latin typeface="-apple-system"/>
              </a:rPr>
              <a:t>http://[&lt;user&gt;[:&lt;password]&gt;@]&lt;host&gt;[:&lt;port&gt;][/[&lt;url-path&gt;][?&lt;query&gt;]]</a:t>
            </a:r>
            <a:endParaRPr lang="ru-RU" sz="2800" dirty="0"/>
          </a:p>
        </p:txBody>
      </p:sp>
      <p:sp>
        <p:nvSpPr>
          <p:cNvPr id="13" name="TextBox 12">
            <a:extLst>
              <a:ext uri="{FF2B5EF4-FFF2-40B4-BE49-F238E27FC236}">
                <a16:creationId xmlns:a16="http://schemas.microsoft.com/office/drawing/2014/main" id="{EC2A7EFA-15E7-4DA2-AF68-6F3C482E05F0}"/>
              </a:ext>
            </a:extLst>
          </p:cNvPr>
          <p:cNvSpPr txBox="1"/>
          <p:nvPr/>
        </p:nvSpPr>
        <p:spPr>
          <a:xfrm>
            <a:off x="1114097" y="5677583"/>
            <a:ext cx="4025462" cy="369332"/>
          </a:xfrm>
          <a:prstGeom prst="rect">
            <a:avLst/>
          </a:prstGeom>
          <a:noFill/>
        </p:spPr>
        <p:txBody>
          <a:bodyPr wrap="square">
            <a:spAutoFit/>
          </a:bodyPr>
          <a:lstStyle/>
          <a:p>
            <a:r>
              <a:rPr lang="en-US" b="0" i="0" u="none" strike="noStrike" dirty="0">
                <a:solidFill>
                  <a:srgbClr val="0070C0"/>
                </a:solidFill>
                <a:effectLst/>
                <a:latin typeface="-apple-system"/>
              </a:rPr>
              <a:t>http://ipm.bmstu.ru/internet/index.php</a:t>
            </a:r>
            <a:endParaRPr lang="ru-RU" dirty="0">
              <a:solidFill>
                <a:srgbClr val="0070C0"/>
              </a:solidFill>
            </a:endParaRPr>
          </a:p>
        </p:txBody>
      </p:sp>
      <p:sp>
        <p:nvSpPr>
          <p:cNvPr id="15" name="TextBox 14">
            <a:extLst>
              <a:ext uri="{FF2B5EF4-FFF2-40B4-BE49-F238E27FC236}">
                <a16:creationId xmlns:a16="http://schemas.microsoft.com/office/drawing/2014/main" id="{19F9F6CF-BCD1-4404-B3B0-C0A62DD98A9F}"/>
              </a:ext>
            </a:extLst>
          </p:cNvPr>
          <p:cNvSpPr txBox="1"/>
          <p:nvPr/>
        </p:nvSpPr>
        <p:spPr>
          <a:xfrm>
            <a:off x="1114097" y="6076313"/>
            <a:ext cx="6096000" cy="369332"/>
          </a:xfrm>
          <a:prstGeom prst="rect">
            <a:avLst/>
          </a:prstGeom>
          <a:noFill/>
        </p:spPr>
        <p:txBody>
          <a:bodyPr wrap="square">
            <a:spAutoFit/>
          </a:bodyPr>
          <a:lstStyle/>
          <a:p>
            <a:r>
              <a:rPr lang="en-US" b="0" i="0" u="sng" dirty="0">
                <a:solidFill>
                  <a:srgbClr val="0070C0"/>
                </a:solidFill>
                <a:effectLst/>
                <a:latin typeface="-apple-system"/>
              </a:rPr>
              <a:t>http://195.208.44.20/internet/index.php</a:t>
            </a:r>
            <a:endParaRPr lang="ru-RU" dirty="0">
              <a:solidFill>
                <a:srgbClr val="0070C0"/>
              </a:solidFill>
            </a:endParaRPr>
          </a:p>
        </p:txBody>
      </p:sp>
      <p:sp>
        <p:nvSpPr>
          <p:cNvPr id="17" name="TextBox 16">
            <a:extLst>
              <a:ext uri="{FF2B5EF4-FFF2-40B4-BE49-F238E27FC236}">
                <a16:creationId xmlns:a16="http://schemas.microsoft.com/office/drawing/2014/main" id="{7C9DB859-97F9-4FCE-A492-6EDE69C995A4}"/>
              </a:ext>
            </a:extLst>
          </p:cNvPr>
          <p:cNvSpPr txBox="1"/>
          <p:nvPr/>
        </p:nvSpPr>
        <p:spPr>
          <a:xfrm>
            <a:off x="1114097" y="6488668"/>
            <a:ext cx="6096000" cy="369332"/>
          </a:xfrm>
          <a:prstGeom prst="rect">
            <a:avLst/>
          </a:prstGeom>
          <a:noFill/>
        </p:spPr>
        <p:txBody>
          <a:bodyPr wrap="square">
            <a:spAutoFit/>
          </a:bodyPr>
          <a:lstStyle>
            <a:defPPr>
              <a:defRPr lang="ru-RU"/>
            </a:defPPr>
            <a:lvl1pPr>
              <a:defRPr b="0" i="0" u="sng">
                <a:solidFill>
                  <a:srgbClr val="531011"/>
                </a:solidFill>
                <a:effectLst/>
                <a:latin typeface="-apple-system"/>
              </a:defRPr>
            </a:lvl1pPr>
          </a:lstStyle>
          <a:p>
            <a:r>
              <a:rPr lang="en-US" dirty="0">
                <a:solidFill>
                  <a:srgbClr val="0070C0"/>
                </a:solidFill>
              </a:rPr>
              <a:t>http://195.208.44.20</a:t>
            </a:r>
            <a:r>
              <a:rPr lang="ru-RU" dirty="0">
                <a:solidFill>
                  <a:srgbClr val="0070C0"/>
                </a:solidFill>
              </a:rPr>
              <a:t>:8080</a:t>
            </a:r>
            <a:r>
              <a:rPr lang="en-US" dirty="0">
                <a:solidFill>
                  <a:srgbClr val="0070C0"/>
                </a:solidFill>
              </a:rPr>
              <a:t>/internet/index.php#metka1</a:t>
            </a:r>
            <a:endParaRPr lang="ru-RU" dirty="0">
              <a:solidFill>
                <a:srgbClr val="0070C0"/>
              </a:solidFill>
            </a:endParaRPr>
          </a:p>
        </p:txBody>
      </p:sp>
      <p:sp>
        <p:nvSpPr>
          <p:cNvPr id="18" name="TextBox 17">
            <a:extLst>
              <a:ext uri="{FF2B5EF4-FFF2-40B4-BE49-F238E27FC236}">
                <a16:creationId xmlns:a16="http://schemas.microsoft.com/office/drawing/2014/main" id="{46DC708C-5E41-4C85-8370-CF83CDAF999F}"/>
              </a:ext>
            </a:extLst>
          </p:cNvPr>
          <p:cNvSpPr txBox="1"/>
          <p:nvPr/>
        </p:nvSpPr>
        <p:spPr>
          <a:xfrm>
            <a:off x="6295696" y="855872"/>
            <a:ext cx="5896304" cy="1200329"/>
          </a:xfrm>
          <a:prstGeom prst="rect">
            <a:avLst/>
          </a:prstGeom>
          <a:noFill/>
        </p:spPr>
        <p:txBody>
          <a:bodyPr wrap="square">
            <a:spAutoFit/>
          </a:bodyPr>
          <a:lstStyle/>
          <a:p>
            <a:r>
              <a:rPr lang="ru-RU" sz="2400" b="0" i="0" dirty="0">
                <a:solidFill>
                  <a:srgbClr val="111111"/>
                </a:solidFill>
                <a:effectLst/>
                <a:latin typeface="-apple-system"/>
              </a:rPr>
              <a:t>URL (</a:t>
            </a:r>
            <a:r>
              <a:rPr lang="ru-RU" sz="2400" b="0" i="0" dirty="0" err="1">
                <a:solidFill>
                  <a:srgbClr val="111111"/>
                </a:solidFill>
                <a:effectLst/>
                <a:latin typeface="-apple-system"/>
              </a:rPr>
              <a:t>Uniform</a:t>
            </a:r>
            <a:r>
              <a:rPr lang="ru-RU" sz="2400" b="0" i="0" dirty="0">
                <a:solidFill>
                  <a:srgbClr val="111111"/>
                </a:solidFill>
                <a:effectLst/>
                <a:latin typeface="-apple-system"/>
              </a:rPr>
              <a:t> Resource </a:t>
            </a:r>
            <a:r>
              <a:rPr lang="ru-RU" sz="2400" b="0" i="0" dirty="0" err="1">
                <a:solidFill>
                  <a:srgbClr val="111111"/>
                </a:solidFill>
                <a:effectLst/>
                <a:latin typeface="-apple-system"/>
              </a:rPr>
              <a:t>Locator</a:t>
            </a:r>
            <a:r>
              <a:rPr lang="ru-RU" sz="2400" b="0" i="0" dirty="0">
                <a:solidFill>
                  <a:srgbClr val="111111"/>
                </a:solidFill>
                <a:effectLst/>
                <a:latin typeface="-apple-system"/>
              </a:rPr>
              <a:t>) </a:t>
            </a:r>
            <a:endParaRPr lang="en-US" sz="2400" b="0" i="0" dirty="0">
              <a:solidFill>
                <a:srgbClr val="111111"/>
              </a:solidFill>
              <a:effectLst/>
              <a:latin typeface="-apple-system"/>
            </a:endParaRPr>
          </a:p>
          <a:p>
            <a:r>
              <a:rPr lang="ru-RU" sz="2400" b="0" i="0" dirty="0">
                <a:solidFill>
                  <a:srgbClr val="111111"/>
                </a:solidFill>
                <a:effectLst/>
                <a:latin typeface="-apple-system"/>
              </a:rPr>
              <a:t>указывает путь (локацию) объекта и метод получения доступа к нему</a:t>
            </a:r>
            <a:endParaRPr lang="ru-RU" sz="2400" dirty="0"/>
          </a:p>
        </p:txBody>
      </p:sp>
    </p:spTree>
    <p:extLst>
      <p:ext uri="{BB962C8B-B14F-4D97-AF65-F5344CB8AC3E}">
        <p14:creationId xmlns:p14="http://schemas.microsoft.com/office/powerpoint/2010/main" val="9563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EBAB19-9F26-4C8D-9FDB-3FC6CEA9F741}"/>
              </a:ext>
            </a:extLst>
          </p:cNvPr>
          <p:cNvSpPr txBox="1"/>
          <p:nvPr/>
        </p:nvSpPr>
        <p:spPr>
          <a:xfrm>
            <a:off x="557048" y="461720"/>
            <a:ext cx="6096000" cy="369332"/>
          </a:xfrm>
          <a:prstGeom prst="rect">
            <a:avLst/>
          </a:prstGeom>
          <a:noFill/>
        </p:spPr>
        <p:txBody>
          <a:bodyPr wrap="square">
            <a:spAutoFit/>
          </a:bodyPr>
          <a:lstStyle>
            <a:defPPr>
              <a:defRPr lang="ru-RU"/>
            </a:defPPr>
            <a:lvl1pPr>
              <a:defRPr sz="2800" b="1" i="0">
                <a:solidFill>
                  <a:srgbClr val="1D2125"/>
                </a:solidFill>
                <a:effectLst/>
                <a:latin typeface="-apple-system"/>
              </a:defRPr>
            </a:lvl1pPr>
          </a:lstStyle>
          <a:p>
            <a:r>
              <a:rPr lang="ru-RU" dirty="0"/>
              <a:t>Схема </a:t>
            </a:r>
            <a:r>
              <a:rPr lang="en-US" dirty="0"/>
              <a:t>FTP</a:t>
            </a:r>
            <a:endParaRPr lang="ru-RU" dirty="0"/>
          </a:p>
        </p:txBody>
      </p:sp>
      <p:sp>
        <p:nvSpPr>
          <p:cNvPr id="5" name="TextBox 4">
            <a:extLst>
              <a:ext uri="{FF2B5EF4-FFF2-40B4-BE49-F238E27FC236}">
                <a16:creationId xmlns:a16="http://schemas.microsoft.com/office/drawing/2014/main" id="{9D1E7F41-A0DE-4D4E-86EF-B3676B381EC5}"/>
              </a:ext>
            </a:extLst>
          </p:cNvPr>
          <p:cNvSpPr txBox="1"/>
          <p:nvPr/>
        </p:nvSpPr>
        <p:spPr>
          <a:xfrm>
            <a:off x="557047" y="1228974"/>
            <a:ext cx="10373711" cy="523220"/>
          </a:xfrm>
          <a:prstGeom prst="rect">
            <a:avLst/>
          </a:prstGeom>
          <a:noFill/>
        </p:spPr>
        <p:txBody>
          <a:bodyPr wrap="square">
            <a:spAutoFit/>
          </a:bodyPr>
          <a:lstStyle/>
          <a:p>
            <a:r>
              <a:rPr lang="en-US" sz="2800" b="0" i="0" dirty="0">
                <a:solidFill>
                  <a:srgbClr val="1D2125"/>
                </a:solidFill>
                <a:effectLst/>
                <a:latin typeface="-apple-system"/>
              </a:rPr>
              <a:t>ftp://[&lt;user&gt;[:&lt;password]&gt;@]&lt;host&gt;[:&lt;port&gt;][/&lt;url-path&gt;]</a:t>
            </a:r>
            <a:endParaRPr lang="ru-RU" sz="2800" dirty="0"/>
          </a:p>
        </p:txBody>
      </p:sp>
      <p:sp>
        <p:nvSpPr>
          <p:cNvPr id="7" name="TextBox 6">
            <a:extLst>
              <a:ext uri="{FF2B5EF4-FFF2-40B4-BE49-F238E27FC236}">
                <a16:creationId xmlns:a16="http://schemas.microsoft.com/office/drawing/2014/main" id="{C8261089-431D-423C-B148-3034854A38F0}"/>
              </a:ext>
            </a:extLst>
          </p:cNvPr>
          <p:cNvSpPr txBox="1"/>
          <p:nvPr/>
        </p:nvSpPr>
        <p:spPr>
          <a:xfrm>
            <a:off x="1334814" y="2206437"/>
            <a:ext cx="6096000" cy="369332"/>
          </a:xfrm>
          <a:prstGeom prst="rect">
            <a:avLst/>
          </a:prstGeom>
          <a:noFill/>
        </p:spPr>
        <p:txBody>
          <a:bodyPr wrap="square">
            <a:spAutoFit/>
          </a:bodyPr>
          <a:lstStyle/>
          <a:p>
            <a:r>
              <a:rPr lang="en-US" b="0" i="0" dirty="0">
                <a:solidFill>
                  <a:srgbClr val="0070C0"/>
                </a:solidFill>
                <a:effectLst/>
                <a:latin typeface="-apple-system"/>
              </a:rPr>
              <a:t>ftp://ipm.</a:t>
            </a:r>
            <a:r>
              <a:rPr lang="en-GB" b="0" i="0" dirty="0">
                <a:solidFill>
                  <a:srgbClr val="0070C0"/>
                </a:solidFill>
                <a:effectLst/>
                <a:latin typeface="-apple-system"/>
              </a:rPr>
              <a:t>bm</a:t>
            </a:r>
            <a:r>
              <a:rPr lang="en-US" b="0" i="0" dirty="0">
                <a:solidFill>
                  <a:srgbClr val="0070C0"/>
                </a:solidFill>
                <a:effectLst/>
                <a:latin typeface="-apple-system"/>
              </a:rPr>
              <a:t>stu.ru/students/name/</a:t>
            </a:r>
            <a:endParaRPr lang="ru-RU" dirty="0">
              <a:solidFill>
                <a:srgbClr val="0070C0"/>
              </a:solidFill>
            </a:endParaRPr>
          </a:p>
        </p:txBody>
      </p:sp>
      <p:sp>
        <p:nvSpPr>
          <p:cNvPr id="9" name="TextBox 8">
            <a:extLst>
              <a:ext uri="{FF2B5EF4-FFF2-40B4-BE49-F238E27FC236}">
                <a16:creationId xmlns:a16="http://schemas.microsoft.com/office/drawing/2014/main" id="{ED438D0F-C5FD-4FFF-8775-B02FA501B19B}"/>
              </a:ext>
            </a:extLst>
          </p:cNvPr>
          <p:cNvSpPr txBox="1"/>
          <p:nvPr/>
        </p:nvSpPr>
        <p:spPr>
          <a:xfrm>
            <a:off x="1334814" y="2660680"/>
            <a:ext cx="6096000" cy="369332"/>
          </a:xfrm>
          <a:prstGeom prst="rect">
            <a:avLst/>
          </a:prstGeom>
          <a:noFill/>
        </p:spPr>
        <p:txBody>
          <a:bodyPr wrap="square">
            <a:spAutoFit/>
          </a:bodyPr>
          <a:lstStyle/>
          <a:p>
            <a:r>
              <a:rPr lang="en-US" b="0" i="0" dirty="0">
                <a:solidFill>
                  <a:srgbClr val="0070C0"/>
                </a:solidFill>
                <a:effectLst/>
                <a:latin typeface="-apple-system"/>
              </a:rPr>
              <a:t>ftp://name:password@ftp://ipm.bmstu.ru/students/name/</a:t>
            </a:r>
            <a:endParaRPr lang="ru-RU" dirty="0">
              <a:solidFill>
                <a:srgbClr val="0070C0"/>
              </a:solidFill>
            </a:endParaRPr>
          </a:p>
        </p:txBody>
      </p:sp>
      <p:sp>
        <p:nvSpPr>
          <p:cNvPr id="11" name="TextBox 10">
            <a:extLst>
              <a:ext uri="{FF2B5EF4-FFF2-40B4-BE49-F238E27FC236}">
                <a16:creationId xmlns:a16="http://schemas.microsoft.com/office/drawing/2014/main" id="{BD71DF6E-0D54-41E7-A029-9EDD8BD4E9EA}"/>
              </a:ext>
            </a:extLst>
          </p:cNvPr>
          <p:cNvSpPr txBox="1"/>
          <p:nvPr/>
        </p:nvSpPr>
        <p:spPr>
          <a:xfrm>
            <a:off x="557048" y="3429000"/>
            <a:ext cx="6096000" cy="369332"/>
          </a:xfrm>
          <a:prstGeom prst="rect">
            <a:avLst/>
          </a:prstGeom>
          <a:noFill/>
        </p:spPr>
        <p:txBody>
          <a:bodyPr wrap="square">
            <a:spAutoFit/>
          </a:bodyPr>
          <a:lstStyle>
            <a:defPPr>
              <a:defRPr lang="ru-RU"/>
            </a:defPPr>
            <a:lvl1pPr>
              <a:defRPr sz="2800" b="1" i="0">
                <a:solidFill>
                  <a:srgbClr val="1D2125"/>
                </a:solidFill>
                <a:effectLst/>
                <a:latin typeface="-apple-system"/>
              </a:defRPr>
            </a:lvl1pPr>
          </a:lstStyle>
          <a:p>
            <a:r>
              <a:rPr lang="ru-RU" dirty="0"/>
              <a:t>Схема </a:t>
            </a:r>
            <a:r>
              <a:rPr lang="en-US" dirty="0"/>
              <a:t>MAILTO</a:t>
            </a:r>
            <a:endParaRPr lang="ru-RU" dirty="0"/>
          </a:p>
        </p:txBody>
      </p:sp>
      <p:sp>
        <p:nvSpPr>
          <p:cNvPr id="13" name="TextBox 12">
            <a:extLst>
              <a:ext uri="{FF2B5EF4-FFF2-40B4-BE49-F238E27FC236}">
                <a16:creationId xmlns:a16="http://schemas.microsoft.com/office/drawing/2014/main" id="{C573F92F-FFE5-46B6-B9D3-09449B8CD75E}"/>
              </a:ext>
            </a:extLst>
          </p:cNvPr>
          <p:cNvSpPr txBox="1"/>
          <p:nvPr/>
        </p:nvSpPr>
        <p:spPr>
          <a:xfrm>
            <a:off x="546535" y="4252575"/>
            <a:ext cx="9059919" cy="523220"/>
          </a:xfrm>
          <a:prstGeom prst="rect">
            <a:avLst/>
          </a:prstGeom>
          <a:noFill/>
        </p:spPr>
        <p:txBody>
          <a:bodyPr wrap="square">
            <a:spAutoFit/>
          </a:bodyPr>
          <a:lstStyle/>
          <a:p>
            <a:r>
              <a:rPr lang="en-US" sz="2800" b="0" i="0" dirty="0">
                <a:solidFill>
                  <a:srgbClr val="1D2125"/>
                </a:solidFill>
                <a:effectLst/>
                <a:latin typeface="-apple-system"/>
              </a:rPr>
              <a:t>mailto:[&lt;e-mail-1&gt;{,&lt;e-mail-2&gt;,...}][?&lt;query&gt;]</a:t>
            </a:r>
            <a:endParaRPr lang="ru-RU" sz="2800" dirty="0"/>
          </a:p>
        </p:txBody>
      </p:sp>
      <p:sp>
        <p:nvSpPr>
          <p:cNvPr id="15" name="TextBox 14">
            <a:extLst>
              <a:ext uri="{FF2B5EF4-FFF2-40B4-BE49-F238E27FC236}">
                <a16:creationId xmlns:a16="http://schemas.microsoft.com/office/drawing/2014/main" id="{08C95B51-95FD-47AB-8F3A-6AED4BFEA24B}"/>
              </a:ext>
            </a:extLst>
          </p:cNvPr>
          <p:cNvSpPr txBox="1"/>
          <p:nvPr/>
        </p:nvSpPr>
        <p:spPr>
          <a:xfrm>
            <a:off x="1870841" y="4891484"/>
            <a:ext cx="6096000" cy="369332"/>
          </a:xfrm>
          <a:prstGeom prst="rect">
            <a:avLst/>
          </a:prstGeom>
          <a:noFill/>
        </p:spPr>
        <p:txBody>
          <a:bodyPr wrap="square">
            <a:spAutoFit/>
          </a:bodyPr>
          <a:lstStyle/>
          <a:p>
            <a:r>
              <a:rPr lang="en-US" b="0" i="0" dirty="0">
                <a:solidFill>
                  <a:srgbClr val="1D2125"/>
                </a:solidFill>
                <a:effectLst/>
                <a:latin typeface="-apple-system"/>
              </a:rPr>
              <a:t>e-mail-1 (&lt;user&gt;@&lt;host&gt;)</a:t>
            </a:r>
            <a:endParaRPr lang="ru-RU" dirty="0"/>
          </a:p>
        </p:txBody>
      </p:sp>
      <p:sp>
        <p:nvSpPr>
          <p:cNvPr id="17" name="TextBox 16">
            <a:extLst>
              <a:ext uri="{FF2B5EF4-FFF2-40B4-BE49-F238E27FC236}">
                <a16:creationId xmlns:a16="http://schemas.microsoft.com/office/drawing/2014/main" id="{5FD83AC8-686A-4998-B6BC-3B30604F88A1}"/>
              </a:ext>
            </a:extLst>
          </p:cNvPr>
          <p:cNvSpPr txBox="1"/>
          <p:nvPr/>
        </p:nvSpPr>
        <p:spPr>
          <a:xfrm>
            <a:off x="1334814" y="5345727"/>
            <a:ext cx="6096000" cy="369332"/>
          </a:xfrm>
          <a:prstGeom prst="rect">
            <a:avLst/>
          </a:prstGeom>
          <a:noFill/>
        </p:spPr>
        <p:txBody>
          <a:bodyPr wrap="square">
            <a:spAutoFit/>
          </a:bodyPr>
          <a:lstStyle/>
          <a:p>
            <a:r>
              <a:rPr lang="en-US" b="0" i="0" dirty="0">
                <a:solidFill>
                  <a:srgbClr val="0070C0"/>
                </a:solidFill>
                <a:effectLst/>
                <a:latin typeface="-apple-system"/>
              </a:rPr>
              <a:t>mailto:name@ipm.bmstu.ru</a:t>
            </a:r>
            <a:endParaRPr lang="ru-RU" dirty="0">
              <a:solidFill>
                <a:srgbClr val="0070C0"/>
              </a:solidFill>
            </a:endParaRPr>
          </a:p>
        </p:txBody>
      </p:sp>
      <p:sp>
        <p:nvSpPr>
          <p:cNvPr id="19" name="TextBox 18">
            <a:extLst>
              <a:ext uri="{FF2B5EF4-FFF2-40B4-BE49-F238E27FC236}">
                <a16:creationId xmlns:a16="http://schemas.microsoft.com/office/drawing/2014/main" id="{6516F6E1-456E-4DC5-8E08-603F1EE31F24}"/>
              </a:ext>
            </a:extLst>
          </p:cNvPr>
          <p:cNvSpPr txBox="1"/>
          <p:nvPr/>
        </p:nvSpPr>
        <p:spPr>
          <a:xfrm>
            <a:off x="1334814" y="5797401"/>
            <a:ext cx="10668000" cy="369332"/>
          </a:xfrm>
          <a:prstGeom prst="rect">
            <a:avLst/>
          </a:prstGeom>
          <a:noFill/>
        </p:spPr>
        <p:txBody>
          <a:bodyPr wrap="square">
            <a:spAutoFit/>
          </a:bodyPr>
          <a:lstStyle/>
          <a:p>
            <a:r>
              <a:rPr lang="ru-RU" b="0" i="0" dirty="0">
                <a:solidFill>
                  <a:srgbClr val="0070C0"/>
                </a:solidFill>
                <a:effectLst/>
                <a:latin typeface="-apple-system"/>
              </a:rPr>
              <a:t>mailto:name@ipm.</a:t>
            </a:r>
            <a:r>
              <a:rPr lang="en-GB" b="0" i="0" dirty="0">
                <a:solidFill>
                  <a:srgbClr val="0070C0"/>
                </a:solidFill>
                <a:effectLst/>
                <a:latin typeface="-apple-system"/>
              </a:rPr>
              <a:t>bm</a:t>
            </a:r>
            <a:r>
              <a:rPr lang="ru-RU" b="0" i="0" dirty="0" err="1">
                <a:solidFill>
                  <a:srgbClr val="0070C0"/>
                </a:solidFill>
                <a:effectLst/>
                <a:latin typeface="-apple-system"/>
              </a:rPr>
              <a:t>stu.ru?subject</a:t>
            </a:r>
            <a:r>
              <a:rPr lang="ru-RU" b="0" i="0" dirty="0">
                <a:solidFill>
                  <a:srgbClr val="0070C0"/>
                </a:solidFill>
                <a:effectLst/>
                <a:latin typeface="-apple-system"/>
              </a:rPr>
              <a:t>=Тема_письма&amp;body=Текст_который _</a:t>
            </a:r>
            <a:r>
              <a:rPr lang="ru-RU" b="0" i="0" dirty="0" err="1">
                <a:solidFill>
                  <a:srgbClr val="0070C0"/>
                </a:solidFill>
                <a:effectLst/>
                <a:latin typeface="-apple-system"/>
              </a:rPr>
              <a:t>будет_вставлен_в_письмо</a:t>
            </a:r>
            <a:endParaRPr lang="ru-RU" dirty="0">
              <a:solidFill>
                <a:srgbClr val="0070C0"/>
              </a:solidFill>
            </a:endParaRPr>
          </a:p>
        </p:txBody>
      </p:sp>
    </p:spTree>
    <p:extLst>
      <p:ext uri="{BB962C8B-B14F-4D97-AF65-F5344CB8AC3E}">
        <p14:creationId xmlns:p14="http://schemas.microsoft.com/office/powerpoint/2010/main" val="1198642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7DC44A-2B4A-4B9D-B699-4A6378B53014}"/>
              </a:ext>
            </a:extLst>
          </p:cNvPr>
          <p:cNvSpPr txBox="1"/>
          <p:nvPr/>
        </p:nvSpPr>
        <p:spPr>
          <a:xfrm>
            <a:off x="388883" y="364499"/>
            <a:ext cx="6096000" cy="461665"/>
          </a:xfrm>
          <a:prstGeom prst="rect">
            <a:avLst/>
          </a:prstGeom>
          <a:noFill/>
        </p:spPr>
        <p:txBody>
          <a:bodyPr wrap="square">
            <a:spAutoFit/>
          </a:bodyPr>
          <a:lstStyle/>
          <a:p>
            <a:r>
              <a:rPr lang="ru-RU" sz="2400" b="1" i="0" dirty="0">
                <a:solidFill>
                  <a:srgbClr val="1D2125"/>
                </a:solidFill>
                <a:effectLst/>
                <a:latin typeface="-apple-system"/>
              </a:rPr>
              <a:t>Схема </a:t>
            </a:r>
            <a:r>
              <a:rPr lang="en-US" sz="2400" b="1" i="0" dirty="0">
                <a:solidFill>
                  <a:srgbClr val="1D2125"/>
                </a:solidFill>
                <a:effectLst/>
                <a:latin typeface="-apple-system"/>
              </a:rPr>
              <a:t>NEWS</a:t>
            </a:r>
            <a:endParaRPr lang="ru-RU" sz="2400" dirty="0"/>
          </a:p>
        </p:txBody>
      </p:sp>
      <p:sp>
        <p:nvSpPr>
          <p:cNvPr id="5" name="TextBox 4">
            <a:extLst>
              <a:ext uri="{FF2B5EF4-FFF2-40B4-BE49-F238E27FC236}">
                <a16:creationId xmlns:a16="http://schemas.microsoft.com/office/drawing/2014/main" id="{13ADCD4C-6CF9-4FC3-9C0A-3947B1565662}"/>
              </a:ext>
            </a:extLst>
          </p:cNvPr>
          <p:cNvSpPr txBox="1"/>
          <p:nvPr/>
        </p:nvSpPr>
        <p:spPr>
          <a:xfrm>
            <a:off x="504497" y="840092"/>
            <a:ext cx="7073461" cy="523220"/>
          </a:xfrm>
          <a:prstGeom prst="rect">
            <a:avLst/>
          </a:prstGeom>
          <a:noFill/>
        </p:spPr>
        <p:txBody>
          <a:bodyPr wrap="square">
            <a:spAutoFit/>
          </a:bodyPr>
          <a:lstStyle/>
          <a:p>
            <a:r>
              <a:rPr lang="en-US" sz="2800" b="0" i="0" dirty="0">
                <a:solidFill>
                  <a:srgbClr val="1D2125"/>
                </a:solidFill>
                <a:effectLst/>
                <a:latin typeface="-apple-system"/>
              </a:rPr>
              <a:t>news:[&lt;article&gt;@&lt;group&gt;]</a:t>
            </a:r>
            <a:endParaRPr lang="ru-RU" sz="2800" dirty="0"/>
          </a:p>
        </p:txBody>
      </p:sp>
      <p:sp>
        <p:nvSpPr>
          <p:cNvPr id="7" name="TextBox 6">
            <a:extLst>
              <a:ext uri="{FF2B5EF4-FFF2-40B4-BE49-F238E27FC236}">
                <a16:creationId xmlns:a16="http://schemas.microsoft.com/office/drawing/2014/main" id="{21E6CA91-7224-4F5B-AA16-5E74833C97C3}"/>
              </a:ext>
            </a:extLst>
          </p:cNvPr>
          <p:cNvSpPr txBox="1"/>
          <p:nvPr/>
        </p:nvSpPr>
        <p:spPr>
          <a:xfrm>
            <a:off x="1481958" y="1376119"/>
            <a:ext cx="6096000" cy="369332"/>
          </a:xfrm>
          <a:prstGeom prst="rect">
            <a:avLst/>
          </a:prstGeom>
          <a:noFill/>
        </p:spPr>
        <p:txBody>
          <a:bodyPr wrap="square">
            <a:spAutoFit/>
          </a:bodyPr>
          <a:lstStyle/>
          <a:p>
            <a:r>
              <a:rPr lang="en-US" b="0" i="0" u="none" strike="noStrike" dirty="0">
                <a:solidFill>
                  <a:srgbClr val="931C1F"/>
                </a:solidFill>
                <a:effectLst/>
                <a:latin typeface="-apple-system"/>
                <a:hlinkClick r:id="rId2"/>
              </a:rPr>
              <a:t>news:comp.infosystems.gopher</a:t>
            </a:r>
            <a:endParaRPr lang="ru-RU" dirty="0"/>
          </a:p>
        </p:txBody>
      </p:sp>
      <p:sp>
        <p:nvSpPr>
          <p:cNvPr id="9" name="TextBox 8">
            <a:extLst>
              <a:ext uri="{FF2B5EF4-FFF2-40B4-BE49-F238E27FC236}">
                <a16:creationId xmlns:a16="http://schemas.microsoft.com/office/drawing/2014/main" id="{193CF9CF-CBBD-4603-99EF-1D4C7E02826B}"/>
              </a:ext>
            </a:extLst>
          </p:cNvPr>
          <p:cNvSpPr txBox="1"/>
          <p:nvPr/>
        </p:nvSpPr>
        <p:spPr>
          <a:xfrm>
            <a:off x="399393" y="2445198"/>
            <a:ext cx="6096000" cy="461665"/>
          </a:xfrm>
          <a:prstGeom prst="rect">
            <a:avLst/>
          </a:prstGeom>
          <a:noFill/>
        </p:spPr>
        <p:txBody>
          <a:bodyPr wrap="square">
            <a:spAutoFit/>
          </a:bodyPr>
          <a:lstStyle/>
          <a:p>
            <a:r>
              <a:rPr lang="ru-RU" sz="2400" b="1" i="0" dirty="0">
                <a:solidFill>
                  <a:srgbClr val="1D2125"/>
                </a:solidFill>
                <a:effectLst/>
                <a:latin typeface="-apple-system"/>
              </a:rPr>
              <a:t>Схема </a:t>
            </a:r>
            <a:r>
              <a:rPr lang="en-US" sz="2400" b="1" i="0" dirty="0">
                <a:solidFill>
                  <a:srgbClr val="1D2125"/>
                </a:solidFill>
                <a:effectLst/>
                <a:latin typeface="-apple-system"/>
              </a:rPr>
              <a:t>TELNET</a:t>
            </a:r>
            <a:endParaRPr lang="ru-RU" sz="2400" dirty="0"/>
          </a:p>
        </p:txBody>
      </p:sp>
      <p:sp>
        <p:nvSpPr>
          <p:cNvPr id="11" name="TextBox 10">
            <a:extLst>
              <a:ext uri="{FF2B5EF4-FFF2-40B4-BE49-F238E27FC236}">
                <a16:creationId xmlns:a16="http://schemas.microsoft.com/office/drawing/2014/main" id="{C32421E1-7E24-40BD-B472-4605FFEDBA10}"/>
              </a:ext>
            </a:extLst>
          </p:cNvPr>
          <p:cNvSpPr txBox="1"/>
          <p:nvPr/>
        </p:nvSpPr>
        <p:spPr>
          <a:xfrm>
            <a:off x="504497" y="2984202"/>
            <a:ext cx="8839200" cy="523220"/>
          </a:xfrm>
          <a:prstGeom prst="rect">
            <a:avLst/>
          </a:prstGeom>
          <a:noFill/>
        </p:spPr>
        <p:txBody>
          <a:bodyPr wrap="square">
            <a:spAutoFit/>
          </a:bodyPr>
          <a:lstStyle/>
          <a:p>
            <a:r>
              <a:rPr lang="en-US" sz="2800" b="0" i="0">
                <a:solidFill>
                  <a:srgbClr val="1D2125"/>
                </a:solidFill>
                <a:effectLst/>
                <a:latin typeface="-apple-system"/>
              </a:rPr>
              <a:t>telnet://[&lt;user&gt;[:&lt;password]&gt;@]&lt;host&gt;[:&lt;port&gt;]/</a:t>
            </a:r>
            <a:endParaRPr lang="ru-RU" sz="2800" dirty="0"/>
          </a:p>
        </p:txBody>
      </p:sp>
      <p:sp>
        <p:nvSpPr>
          <p:cNvPr id="13" name="TextBox 12">
            <a:extLst>
              <a:ext uri="{FF2B5EF4-FFF2-40B4-BE49-F238E27FC236}">
                <a16:creationId xmlns:a16="http://schemas.microsoft.com/office/drawing/2014/main" id="{1200E799-CE4A-443D-A8BD-4C3E617CE9E4}"/>
              </a:ext>
            </a:extLst>
          </p:cNvPr>
          <p:cNvSpPr txBox="1"/>
          <p:nvPr/>
        </p:nvSpPr>
        <p:spPr>
          <a:xfrm>
            <a:off x="1481958" y="3604349"/>
            <a:ext cx="6096000" cy="369332"/>
          </a:xfrm>
          <a:prstGeom prst="rect">
            <a:avLst/>
          </a:prstGeom>
          <a:noFill/>
        </p:spPr>
        <p:txBody>
          <a:bodyPr wrap="square">
            <a:spAutoFit/>
          </a:bodyPr>
          <a:lstStyle/>
          <a:p>
            <a:r>
              <a:rPr lang="en-US" b="0" i="0" dirty="0">
                <a:solidFill>
                  <a:srgbClr val="0070C0"/>
                </a:solidFill>
                <a:effectLst/>
                <a:latin typeface="-apple-system"/>
              </a:rPr>
              <a:t>telnet://name:password@ipm.bmstu.ru</a:t>
            </a:r>
            <a:endParaRPr lang="ru-RU" dirty="0">
              <a:solidFill>
                <a:srgbClr val="0070C0"/>
              </a:solidFill>
            </a:endParaRPr>
          </a:p>
        </p:txBody>
      </p:sp>
      <p:sp>
        <p:nvSpPr>
          <p:cNvPr id="15" name="TextBox 14">
            <a:extLst>
              <a:ext uri="{FF2B5EF4-FFF2-40B4-BE49-F238E27FC236}">
                <a16:creationId xmlns:a16="http://schemas.microsoft.com/office/drawing/2014/main" id="{F66E3C2A-12DA-4406-8D0A-CC4B0A6B9254}"/>
              </a:ext>
            </a:extLst>
          </p:cNvPr>
          <p:cNvSpPr txBox="1"/>
          <p:nvPr/>
        </p:nvSpPr>
        <p:spPr>
          <a:xfrm>
            <a:off x="504497" y="4156565"/>
            <a:ext cx="6096000" cy="461665"/>
          </a:xfrm>
          <a:prstGeom prst="rect">
            <a:avLst/>
          </a:prstGeom>
          <a:noFill/>
        </p:spPr>
        <p:txBody>
          <a:bodyPr wrap="square">
            <a:spAutoFit/>
          </a:bodyPr>
          <a:lstStyle/>
          <a:p>
            <a:r>
              <a:rPr lang="ru-RU" sz="2400" b="1" i="0" dirty="0">
                <a:solidFill>
                  <a:srgbClr val="1D2125"/>
                </a:solidFill>
                <a:effectLst/>
                <a:latin typeface="-apple-system"/>
              </a:rPr>
              <a:t>Схема </a:t>
            </a:r>
            <a:r>
              <a:rPr lang="en-US" sz="2400" b="1" i="0" dirty="0">
                <a:solidFill>
                  <a:srgbClr val="1D2125"/>
                </a:solidFill>
                <a:effectLst/>
                <a:latin typeface="-apple-system"/>
              </a:rPr>
              <a:t>FILE</a:t>
            </a:r>
            <a:endParaRPr lang="ru-RU" sz="2400" dirty="0"/>
          </a:p>
        </p:txBody>
      </p:sp>
      <p:sp>
        <p:nvSpPr>
          <p:cNvPr id="17" name="TextBox 16">
            <a:extLst>
              <a:ext uri="{FF2B5EF4-FFF2-40B4-BE49-F238E27FC236}">
                <a16:creationId xmlns:a16="http://schemas.microsoft.com/office/drawing/2014/main" id="{168C964B-FD7D-4FB3-89E0-092A9238DA0E}"/>
              </a:ext>
            </a:extLst>
          </p:cNvPr>
          <p:cNvSpPr txBox="1"/>
          <p:nvPr/>
        </p:nvSpPr>
        <p:spPr>
          <a:xfrm>
            <a:off x="504497" y="4866702"/>
            <a:ext cx="6096000" cy="523220"/>
          </a:xfrm>
          <a:prstGeom prst="rect">
            <a:avLst/>
          </a:prstGeom>
          <a:noFill/>
        </p:spPr>
        <p:txBody>
          <a:bodyPr wrap="square">
            <a:spAutoFit/>
          </a:bodyPr>
          <a:lstStyle/>
          <a:p>
            <a:r>
              <a:rPr lang="en-US" sz="2800" b="0" i="0" dirty="0">
                <a:solidFill>
                  <a:srgbClr val="1D2125"/>
                </a:solidFill>
                <a:effectLst/>
                <a:latin typeface="-apple-system"/>
              </a:rPr>
              <a:t>file://&lt;host&gt;/&lt;path&gt;</a:t>
            </a:r>
            <a:endParaRPr lang="ru-RU" sz="2800" dirty="0"/>
          </a:p>
        </p:txBody>
      </p:sp>
      <p:sp>
        <p:nvSpPr>
          <p:cNvPr id="19" name="TextBox 18">
            <a:extLst>
              <a:ext uri="{FF2B5EF4-FFF2-40B4-BE49-F238E27FC236}">
                <a16:creationId xmlns:a16="http://schemas.microsoft.com/office/drawing/2014/main" id="{CA68B3F8-788F-45C8-BA12-2D8532021CD6}"/>
              </a:ext>
            </a:extLst>
          </p:cNvPr>
          <p:cNvSpPr txBox="1"/>
          <p:nvPr/>
        </p:nvSpPr>
        <p:spPr>
          <a:xfrm>
            <a:off x="1481958" y="5389922"/>
            <a:ext cx="6096000" cy="369332"/>
          </a:xfrm>
          <a:prstGeom prst="rect">
            <a:avLst/>
          </a:prstGeom>
          <a:noFill/>
        </p:spPr>
        <p:txBody>
          <a:bodyPr wrap="square">
            <a:spAutoFit/>
          </a:bodyPr>
          <a:lstStyle/>
          <a:p>
            <a:r>
              <a:rPr lang="en-US" b="0" i="0" dirty="0">
                <a:solidFill>
                  <a:srgbClr val="0070C0"/>
                </a:solidFill>
                <a:effectLst/>
                <a:latin typeface="-apple-system"/>
              </a:rPr>
              <a:t>file:///C|/text/html/index.htm</a:t>
            </a:r>
            <a:endParaRPr lang="ru-RU" dirty="0">
              <a:solidFill>
                <a:srgbClr val="0070C0"/>
              </a:solidFill>
            </a:endParaRPr>
          </a:p>
        </p:txBody>
      </p:sp>
    </p:spTree>
    <p:extLst>
      <p:ext uri="{BB962C8B-B14F-4D97-AF65-F5344CB8AC3E}">
        <p14:creationId xmlns:p14="http://schemas.microsoft.com/office/powerpoint/2010/main" val="430391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4DB285-78C0-4A98-B611-52731BA287E0}"/>
              </a:ext>
            </a:extLst>
          </p:cNvPr>
          <p:cNvSpPr txBox="1"/>
          <p:nvPr/>
        </p:nvSpPr>
        <p:spPr>
          <a:xfrm>
            <a:off x="367861" y="365262"/>
            <a:ext cx="6096000" cy="892552"/>
          </a:xfrm>
          <a:prstGeom prst="rect">
            <a:avLst/>
          </a:prstGeom>
          <a:noFill/>
        </p:spPr>
        <p:txBody>
          <a:bodyPr wrap="square">
            <a:spAutoFit/>
          </a:bodyPr>
          <a:lstStyle/>
          <a:p>
            <a:r>
              <a:rPr lang="ru-RU" sz="2800" b="1" i="0" dirty="0">
                <a:solidFill>
                  <a:srgbClr val="111111"/>
                </a:solidFill>
                <a:effectLst/>
                <a:latin typeface="-apple-system"/>
              </a:rPr>
              <a:t>URN </a:t>
            </a:r>
            <a:r>
              <a:rPr lang="ru-RU" sz="2400" b="0" i="0" dirty="0">
                <a:solidFill>
                  <a:srgbClr val="111111"/>
                </a:solidFill>
                <a:effectLst/>
                <a:latin typeface="-apple-system"/>
              </a:rPr>
              <a:t>(</a:t>
            </a:r>
            <a:r>
              <a:rPr lang="ru-RU" sz="2400" b="0" i="0" dirty="0" err="1">
                <a:solidFill>
                  <a:srgbClr val="111111"/>
                </a:solidFill>
                <a:effectLst/>
                <a:latin typeface="-apple-system"/>
              </a:rPr>
              <a:t>Uniform</a:t>
            </a:r>
            <a:r>
              <a:rPr lang="ru-RU" sz="2400" b="0" i="0" dirty="0">
                <a:solidFill>
                  <a:srgbClr val="111111"/>
                </a:solidFill>
                <a:effectLst/>
                <a:latin typeface="-apple-system"/>
              </a:rPr>
              <a:t> Resource Name) является уникальным именем объекта</a:t>
            </a:r>
            <a:endParaRPr lang="ru-RU" sz="2400" dirty="0"/>
          </a:p>
        </p:txBody>
      </p:sp>
      <p:pic>
        <p:nvPicPr>
          <p:cNvPr id="6" name="Рисунок 5">
            <a:extLst>
              <a:ext uri="{FF2B5EF4-FFF2-40B4-BE49-F238E27FC236}">
                <a16:creationId xmlns:a16="http://schemas.microsoft.com/office/drawing/2014/main" id="{E49757E9-A280-4D18-88EB-570B17BE26D4}"/>
              </a:ext>
            </a:extLst>
          </p:cNvPr>
          <p:cNvPicPr>
            <a:picLocks noChangeAspect="1"/>
          </p:cNvPicPr>
          <p:nvPr/>
        </p:nvPicPr>
        <p:blipFill>
          <a:blip r:embed="rId2"/>
          <a:stretch>
            <a:fillRect/>
          </a:stretch>
        </p:blipFill>
        <p:spPr>
          <a:xfrm>
            <a:off x="3924957" y="1188956"/>
            <a:ext cx="7810500" cy="3390900"/>
          </a:xfrm>
          <a:prstGeom prst="rect">
            <a:avLst/>
          </a:prstGeom>
        </p:spPr>
      </p:pic>
      <p:sp>
        <p:nvSpPr>
          <p:cNvPr id="8" name="TextBox 7">
            <a:extLst>
              <a:ext uri="{FF2B5EF4-FFF2-40B4-BE49-F238E27FC236}">
                <a16:creationId xmlns:a16="http://schemas.microsoft.com/office/drawing/2014/main" id="{42D8F423-9627-4B49-B4FE-4CAC93188AF9}"/>
              </a:ext>
            </a:extLst>
          </p:cNvPr>
          <p:cNvSpPr txBox="1"/>
          <p:nvPr/>
        </p:nvSpPr>
        <p:spPr>
          <a:xfrm>
            <a:off x="367861" y="4884214"/>
            <a:ext cx="11740056" cy="1569660"/>
          </a:xfrm>
          <a:prstGeom prst="rect">
            <a:avLst/>
          </a:prstGeom>
          <a:noFill/>
        </p:spPr>
        <p:txBody>
          <a:bodyPr wrap="square">
            <a:spAutoFit/>
          </a:bodyPr>
          <a:lstStyle/>
          <a:p>
            <a:r>
              <a:rPr lang="ru-RU" sz="2400" b="0" i="0" dirty="0">
                <a:solidFill>
                  <a:srgbClr val="111111"/>
                </a:solidFill>
                <a:effectLst/>
                <a:latin typeface="-apple-system"/>
              </a:rPr>
              <a:t>URN идентифицирует ресурс по имени и отвечает на вопрос «Что?». </a:t>
            </a:r>
            <a:endParaRPr lang="en-US" sz="2400" b="0" i="0" dirty="0">
              <a:solidFill>
                <a:srgbClr val="111111"/>
              </a:solidFill>
              <a:effectLst/>
              <a:latin typeface="-apple-system"/>
            </a:endParaRPr>
          </a:p>
          <a:p>
            <a:r>
              <a:rPr lang="ru-RU" sz="2400" b="0" i="0" dirty="0">
                <a:solidFill>
                  <a:srgbClr val="111111"/>
                </a:solidFill>
                <a:effectLst/>
                <a:latin typeface="-apple-system"/>
              </a:rPr>
              <a:t>URL — указывает путь и метод доступа к ресурсу и отвечает на вопросы «Где?» и «Как?». </a:t>
            </a:r>
            <a:endParaRPr lang="en-US" sz="2400" b="0" i="0" dirty="0">
              <a:solidFill>
                <a:srgbClr val="111111"/>
              </a:solidFill>
              <a:effectLst/>
              <a:latin typeface="-apple-system"/>
            </a:endParaRPr>
          </a:p>
          <a:p>
            <a:endParaRPr lang="en-US" sz="2400" b="0" i="0" dirty="0">
              <a:solidFill>
                <a:srgbClr val="111111"/>
              </a:solidFill>
              <a:effectLst/>
              <a:latin typeface="-apple-system"/>
            </a:endParaRPr>
          </a:p>
          <a:p>
            <a:r>
              <a:rPr lang="ru-RU" sz="2400" b="0" i="0" dirty="0">
                <a:solidFill>
                  <a:srgbClr val="111111"/>
                </a:solidFill>
                <a:effectLst/>
                <a:latin typeface="-apple-system"/>
              </a:rPr>
              <a:t>При этом URN и URL — это частные случаи URI.</a:t>
            </a:r>
            <a:endParaRPr lang="ru-RU" sz="2400" dirty="0"/>
          </a:p>
        </p:txBody>
      </p:sp>
    </p:spTree>
    <p:extLst>
      <p:ext uri="{BB962C8B-B14F-4D97-AF65-F5344CB8AC3E}">
        <p14:creationId xmlns:p14="http://schemas.microsoft.com/office/powerpoint/2010/main" val="310739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F25692-159F-452D-84A1-F3E798465DD5}"/>
              </a:ext>
            </a:extLst>
          </p:cNvPr>
          <p:cNvSpPr txBox="1"/>
          <p:nvPr/>
        </p:nvSpPr>
        <p:spPr>
          <a:xfrm>
            <a:off x="504497" y="430188"/>
            <a:ext cx="6096000" cy="523220"/>
          </a:xfrm>
          <a:prstGeom prst="rect">
            <a:avLst/>
          </a:prstGeom>
          <a:noFill/>
        </p:spPr>
        <p:txBody>
          <a:bodyPr wrap="square">
            <a:spAutoFit/>
          </a:bodyPr>
          <a:lstStyle/>
          <a:p>
            <a:r>
              <a:rPr lang="ru-RU" sz="2800" b="1" i="0" dirty="0">
                <a:solidFill>
                  <a:srgbClr val="1D2125"/>
                </a:solidFill>
                <a:effectLst/>
                <a:latin typeface="-apple-system"/>
              </a:rPr>
              <a:t>Служба </a:t>
            </a:r>
            <a:r>
              <a:rPr lang="en-US" sz="2800" b="1" i="0" dirty="0">
                <a:solidFill>
                  <a:srgbClr val="1D2125"/>
                </a:solidFill>
                <a:effectLst/>
                <a:latin typeface="-apple-system"/>
              </a:rPr>
              <a:t>WWW</a:t>
            </a:r>
            <a:endParaRPr lang="ru-RU" sz="2800" dirty="0"/>
          </a:p>
        </p:txBody>
      </p:sp>
      <p:sp>
        <p:nvSpPr>
          <p:cNvPr id="5" name="TextBox 4">
            <a:extLst>
              <a:ext uri="{FF2B5EF4-FFF2-40B4-BE49-F238E27FC236}">
                <a16:creationId xmlns:a16="http://schemas.microsoft.com/office/drawing/2014/main" id="{814D5C12-B308-4E5A-B177-13203099A04A}"/>
              </a:ext>
            </a:extLst>
          </p:cNvPr>
          <p:cNvSpPr txBox="1"/>
          <p:nvPr/>
        </p:nvSpPr>
        <p:spPr>
          <a:xfrm>
            <a:off x="1040524" y="1134381"/>
            <a:ext cx="6096000" cy="461665"/>
          </a:xfrm>
          <a:prstGeom prst="rect">
            <a:avLst/>
          </a:prstGeom>
          <a:noFill/>
        </p:spPr>
        <p:txBody>
          <a:bodyPr wrap="square">
            <a:spAutoFit/>
          </a:bodyPr>
          <a:lstStyle/>
          <a:p>
            <a:r>
              <a:rPr lang="ru-RU" sz="2400" b="1" i="0" dirty="0">
                <a:solidFill>
                  <a:srgbClr val="1D2125"/>
                </a:solidFill>
                <a:effectLst/>
                <a:latin typeface="-apple-system"/>
              </a:rPr>
              <a:t>Сервер </a:t>
            </a:r>
            <a:r>
              <a:rPr lang="en-US" sz="2400" b="1" i="0" dirty="0">
                <a:solidFill>
                  <a:srgbClr val="1D2125"/>
                </a:solidFill>
                <a:effectLst/>
                <a:latin typeface="-apple-system"/>
              </a:rPr>
              <a:t>HTTP</a:t>
            </a:r>
            <a:r>
              <a:rPr lang="en-US" sz="2400" b="0" i="0" dirty="0">
                <a:solidFill>
                  <a:srgbClr val="1D2125"/>
                </a:solidFill>
                <a:effectLst/>
                <a:latin typeface="-apple-system"/>
              </a:rPr>
              <a:t> </a:t>
            </a:r>
            <a:endParaRPr lang="ru-RU" sz="2400" dirty="0"/>
          </a:p>
        </p:txBody>
      </p:sp>
      <p:pic>
        <p:nvPicPr>
          <p:cNvPr id="4098" name="Picture 2" descr="6-1">
            <a:extLst>
              <a:ext uri="{FF2B5EF4-FFF2-40B4-BE49-F238E27FC236}">
                <a16:creationId xmlns:a16="http://schemas.microsoft.com/office/drawing/2014/main" id="{227EDADB-8595-41A3-B015-026F6CCA4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404" y="691798"/>
            <a:ext cx="7341871" cy="21270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19FD3B0-E5D0-4939-8AFB-2D5479D8216E}"/>
              </a:ext>
            </a:extLst>
          </p:cNvPr>
          <p:cNvSpPr txBox="1"/>
          <p:nvPr/>
        </p:nvSpPr>
        <p:spPr>
          <a:xfrm>
            <a:off x="714703" y="3429000"/>
            <a:ext cx="11382704" cy="2677656"/>
          </a:xfrm>
          <a:prstGeom prst="rect">
            <a:avLst/>
          </a:prstGeom>
          <a:noFill/>
        </p:spPr>
        <p:txBody>
          <a:bodyPr wrap="square">
            <a:spAutoFit/>
          </a:bodyPr>
          <a:lstStyle/>
          <a:p>
            <a:pPr algn="l"/>
            <a:r>
              <a:rPr lang="ru-RU" sz="2400" b="0" i="0" dirty="0">
                <a:solidFill>
                  <a:srgbClr val="1D2125"/>
                </a:solidFill>
                <a:effectLst/>
                <a:latin typeface="-apple-system"/>
              </a:rPr>
              <a:t>В начале служба </a:t>
            </a:r>
            <a:r>
              <a:rPr lang="en-US" sz="2400" b="0" i="0" dirty="0">
                <a:solidFill>
                  <a:srgbClr val="1D2125"/>
                </a:solidFill>
                <a:effectLst/>
                <a:latin typeface="-apple-system"/>
              </a:rPr>
              <a:t>WWW </a:t>
            </a:r>
            <a:r>
              <a:rPr lang="ru-RU" sz="2400" b="0" i="0" dirty="0">
                <a:solidFill>
                  <a:srgbClr val="1D2125"/>
                </a:solidFill>
                <a:effectLst/>
                <a:latin typeface="-apple-system"/>
              </a:rPr>
              <a:t>базировалась на трех стандартах:</a:t>
            </a:r>
            <a:endParaRPr lang="en-GB" sz="2400" b="0" i="0" dirty="0">
              <a:solidFill>
                <a:srgbClr val="1D2125"/>
              </a:solidFill>
              <a:effectLst/>
              <a:latin typeface="-apple-system"/>
            </a:endParaRPr>
          </a:p>
          <a:p>
            <a:pPr algn="l"/>
            <a:endParaRPr lang="ru-RU" sz="2400" b="0" i="0" dirty="0">
              <a:solidFill>
                <a:srgbClr val="1D2125"/>
              </a:solidFill>
              <a:effectLst/>
              <a:latin typeface="-apple-system"/>
            </a:endParaRPr>
          </a:p>
          <a:p>
            <a:pPr algn="l">
              <a:buFont typeface="Arial" panose="020B0604020202020204" pitchFamily="34" charset="0"/>
              <a:buChar char="•"/>
            </a:pPr>
            <a:r>
              <a:rPr lang="en-US" sz="2400" b="0" i="0" dirty="0">
                <a:solidFill>
                  <a:srgbClr val="1D2125"/>
                </a:solidFill>
                <a:effectLst/>
                <a:latin typeface="-apple-system"/>
              </a:rPr>
              <a:t>HTML (</a:t>
            </a:r>
            <a:r>
              <a:rPr lang="en-US" sz="2400" b="0" i="0" dirty="0" err="1">
                <a:solidFill>
                  <a:srgbClr val="1D2125"/>
                </a:solidFill>
                <a:effectLst/>
                <a:latin typeface="-apple-system"/>
              </a:rPr>
              <a:t>HyperText</a:t>
            </a:r>
            <a:r>
              <a:rPr lang="en-US" sz="2400" b="0" i="0" dirty="0">
                <a:solidFill>
                  <a:srgbClr val="1D2125"/>
                </a:solidFill>
                <a:effectLst/>
                <a:latin typeface="-apple-system"/>
              </a:rPr>
              <a:t> Markup Lan-</a:t>
            </a:r>
            <a:r>
              <a:rPr lang="en-US" sz="2400" b="0" i="0" dirty="0" err="1">
                <a:solidFill>
                  <a:srgbClr val="1D2125"/>
                </a:solidFill>
                <a:effectLst/>
                <a:latin typeface="-apple-system"/>
              </a:rPr>
              <a:t>guage</a:t>
            </a:r>
            <a:r>
              <a:rPr lang="en-US" sz="2400" b="0" i="0" dirty="0">
                <a:solidFill>
                  <a:srgbClr val="1D2125"/>
                </a:solidFill>
                <a:effectLst/>
                <a:latin typeface="-apple-system"/>
              </a:rPr>
              <a:t>) - </a:t>
            </a:r>
            <a:r>
              <a:rPr lang="ru-RU" sz="2400" b="0" i="0" dirty="0">
                <a:solidFill>
                  <a:srgbClr val="1D2125"/>
                </a:solidFill>
                <a:effectLst/>
                <a:latin typeface="-apple-system"/>
              </a:rPr>
              <a:t>язык гипертекстовой разметки документов ;</a:t>
            </a:r>
            <a:endParaRPr lang="en-GB" sz="2400" b="0" i="0" dirty="0">
              <a:solidFill>
                <a:srgbClr val="1D2125"/>
              </a:solidFill>
              <a:effectLst/>
              <a:latin typeface="-apple-system"/>
            </a:endParaRPr>
          </a:p>
          <a:p>
            <a:pPr algn="l">
              <a:buFont typeface="Arial" panose="020B0604020202020204" pitchFamily="34" charset="0"/>
              <a:buChar char="•"/>
            </a:pPr>
            <a:endParaRPr lang="ru-RU" sz="2400" b="0" i="0" dirty="0">
              <a:solidFill>
                <a:srgbClr val="1D2125"/>
              </a:solidFill>
              <a:effectLst/>
              <a:latin typeface="-apple-system"/>
            </a:endParaRPr>
          </a:p>
          <a:p>
            <a:pPr algn="l">
              <a:buFont typeface="Arial" panose="020B0604020202020204" pitchFamily="34" charset="0"/>
              <a:buChar char="•"/>
            </a:pPr>
            <a:r>
              <a:rPr lang="en-US" sz="2400" b="0" i="0" dirty="0">
                <a:solidFill>
                  <a:srgbClr val="1D2125"/>
                </a:solidFill>
                <a:effectLst/>
                <a:latin typeface="-apple-system"/>
              </a:rPr>
              <a:t>URL (Universal Resource Locator) - </a:t>
            </a:r>
            <a:r>
              <a:rPr lang="ru-RU" sz="2400" b="0" i="0" dirty="0">
                <a:solidFill>
                  <a:srgbClr val="1D2125"/>
                </a:solidFill>
                <a:effectLst/>
                <a:latin typeface="-apple-system"/>
              </a:rPr>
              <a:t>универсальный способ адресации ресурсов в сети ;</a:t>
            </a:r>
            <a:endParaRPr lang="en-GB" sz="2400" b="0" i="0" dirty="0">
              <a:solidFill>
                <a:srgbClr val="1D2125"/>
              </a:solidFill>
              <a:effectLst/>
              <a:latin typeface="-apple-system"/>
            </a:endParaRPr>
          </a:p>
          <a:p>
            <a:pPr algn="l">
              <a:buFont typeface="Arial" panose="020B0604020202020204" pitchFamily="34" charset="0"/>
              <a:buChar char="•"/>
            </a:pPr>
            <a:endParaRPr lang="ru-RU" sz="2400" b="0" i="0" dirty="0">
              <a:solidFill>
                <a:srgbClr val="1D2125"/>
              </a:solidFill>
              <a:effectLst/>
              <a:latin typeface="-apple-system"/>
            </a:endParaRPr>
          </a:p>
          <a:p>
            <a:pPr algn="l">
              <a:buFont typeface="Arial" panose="020B0604020202020204" pitchFamily="34" charset="0"/>
              <a:buChar char="•"/>
            </a:pPr>
            <a:r>
              <a:rPr lang="en-US" sz="2400" b="0" i="0" dirty="0">
                <a:solidFill>
                  <a:srgbClr val="1D2125"/>
                </a:solidFill>
                <a:effectLst/>
                <a:latin typeface="-apple-system"/>
              </a:rPr>
              <a:t>HTTP (</a:t>
            </a:r>
            <a:r>
              <a:rPr lang="en-US" sz="2400" b="0" i="0" dirty="0" err="1">
                <a:solidFill>
                  <a:srgbClr val="1D2125"/>
                </a:solidFill>
                <a:effectLst/>
                <a:latin typeface="-apple-system"/>
              </a:rPr>
              <a:t>HyperText</a:t>
            </a:r>
            <a:r>
              <a:rPr lang="en-US" sz="2400" b="0" i="0" dirty="0">
                <a:solidFill>
                  <a:srgbClr val="1D2125"/>
                </a:solidFill>
                <a:effectLst/>
                <a:latin typeface="-apple-system"/>
              </a:rPr>
              <a:t> Transfer Protocol) - </a:t>
            </a:r>
            <a:r>
              <a:rPr lang="ru-RU" sz="2400" b="0" i="0" dirty="0">
                <a:solidFill>
                  <a:srgbClr val="1D2125"/>
                </a:solidFill>
                <a:effectLst/>
                <a:latin typeface="-apple-system"/>
              </a:rPr>
              <a:t>протокол обмена гипертекстовой информацией.</a:t>
            </a:r>
          </a:p>
        </p:txBody>
      </p:sp>
    </p:spTree>
    <p:extLst>
      <p:ext uri="{BB962C8B-B14F-4D97-AF65-F5344CB8AC3E}">
        <p14:creationId xmlns:p14="http://schemas.microsoft.com/office/powerpoint/2010/main" val="1270843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48DCFE-6DE4-4295-B98E-1F488C3C69DB}"/>
              </a:ext>
            </a:extLst>
          </p:cNvPr>
          <p:cNvSpPr txBox="1"/>
          <p:nvPr/>
        </p:nvSpPr>
        <p:spPr>
          <a:xfrm>
            <a:off x="515007" y="409168"/>
            <a:ext cx="6096000" cy="461665"/>
          </a:xfrm>
          <a:prstGeom prst="rect">
            <a:avLst/>
          </a:prstGeom>
          <a:noFill/>
        </p:spPr>
        <p:txBody>
          <a:bodyPr wrap="square">
            <a:spAutoFit/>
          </a:bodyPr>
          <a:lstStyle/>
          <a:p>
            <a:r>
              <a:rPr lang="ru-RU" sz="2400" b="1" i="0" dirty="0">
                <a:solidFill>
                  <a:srgbClr val="1D2125"/>
                </a:solidFill>
                <a:effectLst/>
                <a:latin typeface="-apple-system"/>
              </a:rPr>
              <a:t>Протокол </a:t>
            </a:r>
            <a:r>
              <a:rPr lang="en-US" sz="2400" b="1" i="0" dirty="0">
                <a:solidFill>
                  <a:srgbClr val="1D2125"/>
                </a:solidFill>
                <a:effectLst/>
                <a:latin typeface="-apple-system"/>
              </a:rPr>
              <a:t>HTTP</a:t>
            </a:r>
            <a:endParaRPr lang="ru-RU" sz="2400" dirty="0"/>
          </a:p>
        </p:txBody>
      </p:sp>
      <p:sp>
        <p:nvSpPr>
          <p:cNvPr id="4" name="TextBox 3">
            <a:extLst>
              <a:ext uri="{FF2B5EF4-FFF2-40B4-BE49-F238E27FC236}">
                <a16:creationId xmlns:a16="http://schemas.microsoft.com/office/drawing/2014/main" id="{696D53D6-53F0-4B7C-8A2F-24D2333F79BB}"/>
              </a:ext>
            </a:extLst>
          </p:cNvPr>
          <p:cNvSpPr txBox="1"/>
          <p:nvPr/>
        </p:nvSpPr>
        <p:spPr>
          <a:xfrm>
            <a:off x="3121572" y="501501"/>
            <a:ext cx="6096000" cy="369332"/>
          </a:xfrm>
          <a:prstGeom prst="rect">
            <a:avLst/>
          </a:prstGeom>
          <a:noFill/>
        </p:spPr>
        <p:txBody>
          <a:bodyPr wrap="square">
            <a:spAutoFit/>
          </a:bodyPr>
          <a:lstStyle/>
          <a:p>
            <a:r>
              <a:rPr lang="pt-BR" b="0" i="0">
                <a:solidFill>
                  <a:srgbClr val="1D2125"/>
                </a:solidFill>
                <a:effectLst/>
                <a:latin typeface="-apple-system"/>
              </a:rPr>
              <a:t>Hypertext Transfer Protocol -- HTTP/1.1</a:t>
            </a:r>
            <a:endParaRPr lang="ru-RU" dirty="0"/>
          </a:p>
        </p:txBody>
      </p:sp>
      <p:sp>
        <p:nvSpPr>
          <p:cNvPr id="6" name="TextBox 5">
            <a:extLst>
              <a:ext uri="{FF2B5EF4-FFF2-40B4-BE49-F238E27FC236}">
                <a16:creationId xmlns:a16="http://schemas.microsoft.com/office/drawing/2014/main" id="{714427B9-4ACB-43F8-ABCD-5A40D35F432D}"/>
              </a:ext>
            </a:extLst>
          </p:cNvPr>
          <p:cNvSpPr txBox="1"/>
          <p:nvPr/>
        </p:nvSpPr>
        <p:spPr>
          <a:xfrm>
            <a:off x="515007" y="1302547"/>
            <a:ext cx="6096000" cy="369332"/>
          </a:xfrm>
          <a:prstGeom prst="rect">
            <a:avLst/>
          </a:prstGeom>
          <a:noFill/>
        </p:spPr>
        <p:txBody>
          <a:bodyPr wrap="square">
            <a:spAutoFit/>
          </a:bodyPr>
          <a:lstStyle/>
          <a:p>
            <a:pPr algn="l"/>
            <a:r>
              <a:rPr lang="ru-RU" b="0" i="0" dirty="0">
                <a:solidFill>
                  <a:srgbClr val="000000"/>
                </a:solidFill>
                <a:effectLst/>
                <a:latin typeface="Linux Libertine"/>
              </a:rPr>
              <a:t>Структура </a:t>
            </a:r>
            <a:r>
              <a:rPr lang="en-US" b="0" i="0" dirty="0">
                <a:solidFill>
                  <a:srgbClr val="000000"/>
                </a:solidFill>
                <a:effectLst/>
                <a:latin typeface="Linux Libertine"/>
              </a:rPr>
              <a:t>HTTP-</a:t>
            </a:r>
            <a:r>
              <a:rPr lang="ru-RU" b="0" i="0" dirty="0">
                <a:solidFill>
                  <a:srgbClr val="000000"/>
                </a:solidFill>
                <a:effectLst/>
                <a:latin typeface="Linux Libertine"/>
              </a:rPr>
              <a:t>сообщения</a:t>
            </a:r>
          </a:p>
        </p:txBody>
      </p:sp>
      <p:sp>
        <p:nvSpPr>
          <p:cNvPr id="8" name="TextBox 7">
            <a:extLst>
              <a:ext uri="{FF2B5EF4-FFF2-40B4-BE49-F238E27FC236}">
                <a16:creationId xmlns:a16="http://schemas.microsoft.com/office/drawing/2014/main" id="{84CE5E6C-58A4-439D-910D-0F2E26505C07}"/>
              </a:ext>
            </a:extLst>
          </p:cNvPr>
          <p:cNvSpPr txBox="1"/>
          <p:nvPr/>
        </p:nvSpPr>
        <p:spPr>
          <a:xfrm>
            <a:off x="903890" y="1764324"/>
            <a:ext cx="11098924" cy="2031325"/>
          </a:xfrm>
          <a:prstGeom prst="rect">
            <a:avLst/>
          </a:prstGeom>
          <a:noFill/>
        </p:spPr>
        <p:txBody>
          <a:bodyPr wrap="square">
            <a:spAutoFit/>
          </a:bodyPr>
          <a:lstStyle/>
          <a:p>
            <a:pPr algn="l">
              <a:buFont typeface="+mj-lt"/>
              <a:buAutoNum type="arabicPeriod"/>
            </a:pPr>
            <a:r>
              <a:rPr lang="ru-RU" b="0" i="0" dirty="0">
                <a:solidFill>
                  <a:srgbClr val="202122"/>
                </a:solidFill>
                <a:effectLst/>
                <a:latin typeface="Arial" panose="020B0604020202020204" pitchFamily="34" charset="0"/>
              </a:rPr>
              <a:t> Стартовая строка (</a:t>
            </a:r>
            <a:r>
              <a:rPr lang="ru-RU" b="0" i="1" dirty="0" err="1">
                <a:solidFill>
                  <a:srgbClr val="202122"/>
                </a:solidFill>
                <a:effectLst/>
                <a:latin typeface="Arial" panose="020B0604020202020204" pitchFamily="34" charset="0"/>
              </a:rPr>
              <a:t>Starting</a:t>
            </a:r>
            <a:r>
              <a:rPr lang="ru-RU" b="0" i="1" dirty="0">
                <a:solidFill>
                  <a:srgbClr val="202122"/>
                </a:solidFill>
                <a:effectLst/>
                <a:latin typeface="Arial" panose="020B0604020202020204" pitchFamily="34" charset="0"/>
              </a:rPr>
              <a:t> </a:t>
            </a:r>
            <a:r>
              <a:rPr lang="ru-RU" b="0" i="1" dirty="0" err="1">
                <a:solidFill>
                  <a:srgbClr val="202122"/>
                </a:solidFill>
                <a:effectLst/>
                <a:latin typeface="Arial" panose="020B0604020202020204" pitchFamily="34" charset="0"/>
              </a:rPr>
              <a:t>line</a:t>
            </a:r>
            <a:r>
              <a:rPr lang="ru-RU" b="0" i="0" dirty="0">
                <a:solidFill>
                  <a:srgbClr val="202122"/>
                </a:solidFill>
                <a:effectLst/>
                <a:latin typeface="Arial" panose="020B0604020202020204" pitchFamily="34" charset="0"/>
              </a:rPr>
              <a:t>) </a:t>
            </a:r>
            <a:r>
              <a:rPr lang="en-GB" b="0" i="0" dirty="0">
                <a:solidFill>
                  <a:srgbClr val="202122"/>
                </a:solidFill>
                <a:effectLst/>
                <a:latin typeface="Arial" panose="020B0604020202020204" pitchFamily="34" charset="0"/>
              </a:rPr>
              <a:t> 		</a:t>
            </a:r>
            <a:r>
              <a:rPr lang="ru-RU" b="0" i="0" dirty="0">
                <a:solidFill>
                  <a:srgbClr val="202122"/>
                </a:solidFill>
                <a:effectLst/>
                <a:latin typeface="Arial" panose="020B0604020202020204" pitchFamily="34" charset="0"/>
              </a:rPr>
              <a:t>— определяет тип сообщения;</a:t>
            </a:r>
            <a:endParaRPr lang="en-GB" b="0" i="0" dirty="0">
              <a:solidFill>
                <a:srgbClr val="202122"/>
              </a:solidFill>
              <a:effectLst/>
              <a:latin typeface="Arial" panose="020B0604020202020204" pitchFamily="34" charset="0"/>
            </a:endParaRPr>
          </a:p>
          <a:p>
            <a:pPr algn="l">
              <a:buFont typeface="+mj-lt"/>
              <a:buAutoNum type="arabicPeriod"/>
            </a:pPr>
            <a:endParaRPr lang="ru-RU" b="0" i="0" dirty="0">
              <a:solidFill>
                <a:srgbClr val="202122"/>
              </a:solidFill>
              <a:effectLst/>
              <a:latin typeface="Arial" panose="020B0604020202020204" pitchFamily="34" charset="0"/>
            </a:endParaRPr>
          </a:p>
          <a:p>
            <a:pPr algn="l">
              <a:buFont typeface="+mj-lt"/>
              <a:buAutoNum type="arabicPeriod"/>
            </a:pPr>
            <a:r>
              <a:rPr lang="ru-RU" b="0" i="0" dirty="0">
                <a:solidFill>
                  <a:srgbClr val="202122"/>
                </a:solidFill>
                <a:effectLst/>
                <a:latin typeface="Arial" panose="020B0604020202020204" pitchFamily="34" charset="0"/>
              </a:rPr>
              <a:t> Заголовки (</a:t>
            </a:r>
            <a:r>
              <a:rPr lang="ru-RU" b="0" i="1" dirty="0" err="1">
                <a:solidFill>
                  <a:srgbClr val="202122"/>
                </a:solidFill>
                <a:effectLst/>
                <a:latin typeface="Arial" panose="020B0604020202020204" pitchFamily="34" charset="0"/>
              </a:rPr>
              <a:t>Headers</a:t>
            </a:r>
            <a:r>
              <a:rPr lang="ru-RU" b="0" i="0" dirty="0">
                <a:solidFill>
                  <a:srgbClr val="202122"/>
                </a:solidFill>
                <a:effectLst/>
                <a:latin typeface="Arial" panose="020B0604020202020204" pitchFamily="34" charset="0"/>
              </a:rPr>
              <a:t>) </a:t>
            </a:r>
            <a:r>
              <a:rPr lang="en-GB" b="0" i="0" dirty="0">
                <a:solidFill>
                  <a:srgbClr val="202122"/>
                </a:solidFill>
                <a:effectLst/>
                <a:latin typeface="Arial" panose="020B0604020202020204" pitchFamily="34" charset="0"/>
              </a:rPr>
              <a:t>			</a:t>
            </a:r>
            <a:r>
              <a:rPr lang="ru-RU" b="0" i="0" dirty="0">
                <a:solidFill>
                  <a:srgbClr val="202122"/>
                </a:solidFill>
                <a:effectLst/>
                <a:latin typeface="Arial" panose="020B0604020202020204" pitchFamily="34" charset="0"/>
              </a:rPr>
              <a:t>— характеризуют тело сообщения, параметры передачи и </a:t>
            </a:r>
            <a:r>
              <a:rPr lang="en-GB" b="0" i="0" dirty="0">
                <a:solidFill>
                  <a:srgbClr val="202122"/>
                </a:solidFill>
                <a:effectLst/>
                <a:latin typeface="Arial" panose="020B0604020202020204" pitchFamily="34" charset="0"/>
              </a:rPr>
              <a:t>   						</a:t>
            </a:r>
            <a:r>
              <a:rPr lang="ru-RU" b="0" i="0" dirty="0">
                <a:solidFill>
                  <a:srgbClr val="202122"/>
                </a:solidFill>
                <a:effectLst/>
                <a:latin typeface="Arial" panose="020B0604020202020204" pitchFamily="34" charset="0"/>
              </a:rPr>
              <a:t>прочие сведения;</a:t>
            </a:r>
            <a:endParaRPr lang="en-GB" b="0" i="0" dirty="0">
              <a:solidFill>
                <a:srgbClr val="202122"/>
              </a:solidFill>
              <a:effectLst/>
              <a:latin typeface="Arial" panose="020B0604020202020204" pitchFamily="34" charset="0"/>
            </a:endParaRPr>
          </a:p>
          <a:p>
            <a:pPr algn="l">
              <a:buFont typeface="+mj-lt"/>
              <a:buAutoNum type="arabicPeriod"/>
            </a:pPr>
            <a:endParaRPr lang="ru-RU" b="0" i="0" dirty="0">
              <a:solidFill>
                <a:srgbClr val="202122"/>
              </a:solidFill>
              <a:effectLst/>
              <a:latin typeface="Arial" panose="020B0604020202020204" pitchFamily="34" charset="0"/>
            </a:endParaRPr>
          </a:p>
          <a:p>
            <a:pPr algn="l">
              <a:buFont typeface="+mj-lt"/>
              <a:buAutoNum type="arabicPeriod"/>
            </a:pPr>
            <a:r>
              <a:rPr lang="ru-RU" b="0" i="0" dirty="0">
                <a:solidFill>
                  <a:srgbClr val="202122"/>
                </a:solidFill>
                <a:effectLst/>
                <a:latin typeface="Arial" panose="020B0604020202020204" pitchFamily="34" charset="0"/>
              </a:rPr>
              <a:t> Тело сообщения (</a:t>
            </a:r>
            <a:r>
              <a:rPr lang="ru-RU" b="0" i="1" dirty="0">
                <a:solidFill>
                  <a:srgbClr val="202122"/>
                </a:solidFill>
                <a:effectLst/>
                <a:latin typeface="Arial" panose="020B0604020202020204" pitchFamily="34" charset="0"/>
              </a:rPr>
              <a:t>Message Body</a:t>
            </a:r>
            <a:r>
              <a:rPr lang="ru-RU" b="0" i="0" dirty="0">
                <a:solidFill>
                  <a:srgbClr val="202122"/>
                </a:solidFill>
                <a:effectLst/>
                <a:latin typeface="Arial" panose="020B0604020202020204" pitchFamily="34" charset="0"/>
              </a:rPr>
              <a:t>) </a:t>
            </a:r>
            <a:r>
              <a:rPr lang="en-GB" b="0" i="0" dirty="0">
                <a:solidFill>
                  <a:srgbClr val="202122"/>
                </a:solidFill>
                <a:effectLst/>
                <a:latin typeface="Arial" panose="020B0604020202020204" pitchFamily="34" charset="0"/>
              </a:rPr>
              <a:t>	</a:t>
            </a:r>
            <a:r>
              <a:rPr lang="ru-RU" b="0" i="0" dirty="0">
                <a:solidFill>
                  <a:srgbClr val="202122"/>
                </a:solidFill>
                <a:effectLst/>
                <a:latin typeface="Arial" panose="020B0604020202020204" pitchFamily="34" charset="0"/>
              </a:rPr>
              <a:t>— непосредственно данные сообщения. Обязательно </a:t>
            </a:r>
            <a:r>
              <a:rPr lang="en-GB" b="0" i="0" dirty="0">
                <a:solidFill>
                  <a:srgbClr val="202122"/>
                </a:solidFill>
                <a:effectLst/>
                <a:latin typeface="Arial" panose="020B0604020202020204" pitchFamily="34" charset="0"/>
              </a:rPr>
              <a:t>						</a:t>
            </a:r>
            <a:r>
              <a:rPr lang="ru-RU" b="0" i="0" dirty="0">
                <a:solidFill>
                  <a:srgbClr val="202122"/>
                </a:solidFill>
                <a:effectLst/>
                <a:latin typeface="Arial" panose="020B0604020202020204" pitchFamily="34" charset="0"/>
              </a:rPr>
              <a:t>должно отделяться от заголовков пустой строкой.</a:t>
            </a:r>
          </a:p>
        </p:txBody>
      </p:sp>
      <p:graphicFrame>
        <p:nvGraphicFramePr>
          <p:cNvPr id="9" name="Таблица 9">
            <a:extLst>
              <a:ext uri="{FF2B5EF4-FFF2-40B4-BE49-F238E27FC236}">
                <a16:creationId xmlns:a16="http://schemas.microsoft.com/office/drawing/2014/main" id="{DD517C4E-81E3-408F-ADD5-D02F694F4871}"/>
              </a:ext>
            </a:extLst>
          </p:cNvPr>
          <p:cNvGraphicFramePr>
            <a:graphicFrameLocks noGrp="1"/>
          </p:cNvGraphicFramePr>
          <p:nvPr>
            <p:extLst>
              <p:ext uri="{D42A27DB-BD31-4B8C-83A1-F6EECF244321}">
                <p14:modId xmlns:p14="http://schemas.microsoft.com/office/powerpoint/2010/main" val="2457630706"/>
              </p:ext>
            </p:extLst>
          </p:nvPr>
        </p:nvGraphicFramePr>
        <p:xfrm>
          <a:off x="1089572" y="4689140"/>
          <a:ext cx="10618952" cy="1010920"/>
        </p:xfrm>
        <a:graphic>
          <a:graphicData uri="http://schemas.openxmlformats.org/drawingml/2006/table">
            <a:tbl>
              <a:tblPr firstRow="1" bandRow="1">
                <a:tableStyleId>{5C22544A-7EE6-4342-B048-85BDC9FD1C3A}</a:tableStyleId>
              </a:tblPr>
              <a:tblGrid>
                <a:gridCol w="5309476">
                  <a:extLst>
                    <a:ext uri="{9D8B030D-6E8A-4147-A177-3AD203B41FA5}">
                      <a16:colId xmlns:a16="http://schemas.microsoft.com/office/drawing/2014/main" val="1518843801"/>
                    </a:ext>
                  </a:extLst>
                </a:gridCol>
                <a:gridCol w="5309476">
                  <a:extLst>
                    <a:ext uri="{9D8B030D-6E8A-4147-A177-3AD203B41FA5}">
                      <a16:colId xmlns:a16="http://schemas.microsoft.com/office/drawing/2014/main" val="3729756572"/>
                    </a:ext>
                  </a:extLst>
                </a:gridCol>
              </a:tblGrid>
              <a:tr h="370840">
                <a:tc>
                  <a:txBody>
                    <a:bodyPr/>
                    <a:lstStyle/>
                    <a:p>
                      <a:pPr algn="ctr"/>
                      <a:r>
                        <a:rPr lang="ru-RU" dirty="0"/>
                        <a:t>ЗАПРОС</a:t>
                      </a:r>
                    </a:p>
                  </a:txBody>
                  <a:tcPr/>
                </a:tc>
                <a:tc>
                  <a:txBody>
                    <a:bodyPr/>
                    <a:lstStyle/>
                    <a:p>
                      <a:pPr algn="ctr"/>
                      <a:r>
                        <a:rPr lang="ru-RU" dirty="0"/>
                        <a:t>ОТВЕТ</a:t>
                      </a:r>
                    </a:p>
                  </a:txBody>
                  <a:tcPr/>
                </a:tc>
                <a:extLst>
                  <a:ext uri="{0D108BD9-81ED-4DB2-BD59-A6C34878D82A}">
                    <a16:rowId xmlns:a16="http://schemas.microsoft.com/office/drawing/2014/main" val="1371400001"/>
                  </a:ext>
                </a:extLst>
              </a:tr>
              <a:tr h="370840">
                <a:tc>
                  <a:txBody>
                    <a:bodyPr/>
                    <a:lstStyle/>
                    <a:p>
                      <a:r>
                        <a:rPr lang="ru-RU" dirty="0"/>
                        <a:t>GET URI — для версии протокола 0.9;</a:t>
                      </a:r>
                    </a:p>
                    <a:p>
                      <a:r>
                        <a:rPr lang="ru-RU" dirty="0"/>
                        <a:t>Метод URI HTTP/Версия — для остальных версий</a:t>
                      </a:r>
                    </a:p>
                  </a:txBody>
                  <a:tcPr/>
                </a:tc>
                <a:tc>
                  <a:txBody>
                    <a:bodyPr/>
                    <a:lstStyle/>
                    <a:p>
                      <a:r>
                        <a:rPr lang="en-US" sz="1800" b="0" i="0" kern="1200" dirty="0">
                          <a:solidFill>
                            <a:schemeClr val="dk1"/>
                          </a:solidFill>
                          <a:effectLst/>
                          <a:latin typeface="+mn-lt"/>
                          <a:ea typeface="+mn-ea"/>
                          <a:cs typeface="+mn-cs"/>
                        </a:rPr>
                        <a:t>HTTP/</a:t>
                      </a:r>
                      <a:r>
                        <a:rPr lang="ru-RU" sz="1800" b="0" i="0" kern="1200" dirty="0">
                          <a:solidFill>
                            <a:schemeClr val="dk1"/>
                          </a:solidFill>
                          <a:effectLst/>
                          <a:latin typeface="+mn-lt"/>
                          <a:ea typeface="+mn-ea"/>
                          <a:cs typeface="+mn-cs"/>
                        </a:rPr>
                        <a:t>Версия </a:t>
                      </a:r>
                      <a:r>
                        <a:rPr lang="ru-RU" sz="1800" b="0" i="0" kern="1200" dirty="0" err="1">
                          <a:solidFill>
                            <a:schemeClr val="dk1"/>
                          </a:solidFill>
                          <a:effectLst/>
                          <a:latin typeface="+mn-lt"/>
                          <a:ea typeface="+mn-ea"/>
                          <a:cs typeface="+mn-cs"/>
                        </a:rPr>
                        <a:t>КодСостояния</a:t>
                      </a:r>
                      <a:r>
                        <a:rPr lang="ru-RU" sz="1800" b="0" i="0" kern="1200" dirty="0">
                          <a:solidFill>
                            <a:schemeClr val="dk1"/>
                          </a:solidFill>
                          <a:effectLst/>
                          <a:latin typeface="+mn-lt"/>
                          <a:ea typeface="+mn-ea"/>
                          <a:cs typeface="+mn-cs"/>
                        </a:rPr>
                        <a:t> Пояснение</a:t>
                      </a:r>
                      <a:endParaRPr lang="ru-RU" dirty="0"/>
                    </a:p>
                  </a:txBody>
                  <a:tcPr/>
                </a:tc>
                <a:extLst>
                  <a:ext uri="{0D108BD9-81ED-4DB2-BD59-A6C34878D82A}">
                    <a16:rowId xmlns:a16="http://schemas.microsoft.com/office/drawing/2014/main" val="844180945"/>
                  </a:ext>
                </a:extLst>
              </a:tr>
            </a:tbl>
          </a:graphicData>
        </a:graphic>
      </p:graphicFrame>
      <p:sp>
        <p:nvSpPr>
          <p:cNvPr id="11" name="TextBox 10">
            <a:extLst>
              <a:ext uri="{FF2B5EF4-FFF2-40B4-BE49-F238E27FC236}">
                <a16:creationId xmlns:a16="http://schemas.microsoft.com/office/drawing/2014/main" id="{B88C77F0-E7F9-4EB0-8FC1-F91FD81FB9B0}"/>
              </a:ext>
            </a:extLst>
          </p:cNvPr>
          <p:cNvSpPr txBox="1"/>
          <p:nvPr/>
        </p:nvSpPr>
        <p:spPr>
          <a:xfrm>
            <a:off x="5356772" y="4319808"/>
            <a:ext cx="6096000" cy="461665"/>
          </a:xfrm>
          <a:prstGeom prst="rect">
            <a:avLst/>
          </a:prstGeom>
          <a:noFill/>
        </p:spPr>
        <p:txBody>
          <a:bodyPr wrap="square">
            <a:spAutoFit/>
          </a:bodyPr>
          <a:lstStyle/>
          <a:p>
            <a:r>
              <a:rPr lang="ru-RU" sz="2400" b="0" i="0" dirty="0">
                <a:solidFill>
                  <a:srgbClr val="202122"/>
                </a:solidFill>
                <a:effectLst/>
                <a:latin typeface="Arial" panose="020B0604020202020204" pitchFamily="34" charset="0"/>
              </a:rPr>
              <a:t>Стартовая строка </a:t>
            </a:r>
            <a:endParaRPr lang="ru-RU" sz="2400" dirty="0"/>
          </a:p>
        </p:txBody>
      </p:sp>
      <p:sp>
        <p:nvSpPr>
          <p:cNvPr id="14" name="TextBox 13">
            <a:extLst>
              <a:ext uri="{FF2B5EF4-FFF2-40B4-BE49-F238E27FC236}">
                <a16:creationId xmlns:a16="http://schemas.microsoft.com/office/drawing/2014/main" id="{0D5B5DF2-7A4A-4189-A490-4EC3C552CCB9}"/>
              </a:ext>
            </a:extLst>
          </p:cNvPr>
          <p:cNvSpPr txBox="1"/>
          <p:nvPr/>
        </p:nvSpPr>
        <p:spPr>
          <a:xfrm>
            <a:off x="1089572" y="6033333"/>
            <a:ext cx="3608552" cy="707886"/>
          </a:xfrm>
          <a:prstGeom prst="rect">
            <a:avLst/>
          </a:prstGeom>
          <a:noFill/>
        </p:spPr>
        <p:txBody>
          <a:bodyPr wrap="square">
            <a:spAutoFit/>
          </a:bodyPr>
          <a:lstStyle/>
          <a:p>
            <a:r>
              <a:rPr lang="en-US" sz="2000" dirty="0">
                <a:solidFill>
                  <a:srgbClr val="0070C0"/>
                </a:solidFill>
              </a:rPr>
              <a:t>GET /wiki/HTTP HTTP/1.0</a:t>
            </a:r>
          </a:p>
          <a:p>
            <a:r>
              <a:rPr lang="en-US" sz="2000" dirty="0">
                <a:solidFill>
                  <a:srgbClr val="0070C0"/>
                </a:solidFill>
              </a:rPr>
              <a:t>Host: ru.wikipedia.org</a:t>
            </a:r>
            <a:endParaRPr lang="ru-RU" sz="2000" dirty="0">
              <a:solidFill>
                <a:srgbClr val="0070C0"/>
              </a:solidFill>
            </a:endParaRPr>
          </a:p>
        </p:txBody>
      </p:sp>
      <p:sp>
        <p:nvSpPr>
          <p:cNvPr id="17" name="TextBox 16">
            <a:extLst>
              <a:ext uri="{FF2B5EF4-FFF2-40B4-BE49-F238E27FC236}">
                <a16:creationId xmlns:a16="http://schemas.microsoft.com/office/drawing/2014/main" id="{AEF6A8B8-1DC4-42C5-95F2-21FC00E41D53}"/>
              </a:ext>
            </a:extLst>
          </p:cNvPr>
          <p:cNvSpPr txBox="1"/>
          <p:nvPr/>
        </p:nvSpPr>
        <p:spPr>
          <a:xfrm>
            <a:off x="6453352" y="6224219"/>
            <a:ext cx="6096000" cy="369332"/>
          </a:xfrm>
          <a:prstGeom prst="rect">
            <a:avLst/>
          </a:prstGeom>
          <a:noFill/>
        </p:spPr>
        <p:txBody>
          <a:bodyPr wrap="square">
            <a:spAutoFit/>
          </a:bodyPr>
          <a:lstStyle>
            <a:defPPr>
              <a:defRPr lang="ru-RU"/>
            </a:defPPr>
            <a:lvl1pPr>
              <a:defRPr sz="2000">
                <a:solidFill>
                  <a:srgbClr val="0070C0"/>
                </a:solidFill>
              </a:defRPr>
            </a:lvl1pPr>
          </a:lstStyle>
          <a:p>
            <a:r>
              <a:rPr lang="en-US" dirty="0"/>
              <a:t>HTTP/1.0 </a:t>
            </a:r>
            <a:r>
              <a:rPr lang="ru-RU" dirty="0"/>
              <a:t>   </a:t>
            </a:r>
            <a:r>
              <a:rPr lang="en-US" dirty="0"/>
              <a:t>200</a:t>
            </a:r>
            <a:r>
              <a:rPr lang="ru-RU" dirty="0"/>
              <a:t> </a:t>
            </a:r>
            <a:r>
              <a:rPr lang="en-US" dirty="0"/>
              <a:t> OK</a:t>
            </a:r>
            <a:endParaRPr lang="ru-RU" dirty="0"/>
          </a:p>
        </p:txBody>
      </p:sp>
    </p:spTree>
    <p:extLst>
      <p:ext uri="{BB962C8B-B14F-4D97-AF65-F5344CB8AC3E}">
        <p14:creationId xmlns:p14="http://schemas.microsoft.com/office/powerpoint/2010/main" val="3188477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EBA7DB-4DDC-43B2-9498-93DFFBF4DC1A}"/>
              </a:ext>
            </a:extLst>
          </p:cNvPr>
          <p:cNvSpPr txBox="1"/>
          <p:nvPr/>
        </p:nvSpPr>
        <p:spPr>
          <a:xfrm>
            <a:off x="704194" y="368818"/>
            <a:ext cx="11372192" cy="6740307"/>
          </a:xfrm>
          <a:prstGeom prst="rect">
            <a:avLst/>
          </a:prstGeom>
          <a:noFill/>
        </p:spPr>
        <p:txBody>
          <a:bodyPr wrap="square">
            <a:spAutoFit/>
          </a:bodyPr>
          <a:lstStyle/>
          <a:p>
            <a:pPr algn="l"/>
            <a:r>
              <a:rPr lang="ru-RU" sz="2400" b="1" i="0" dirty="0">
                <a:solidFill>
                  <a:srgbClr val="1D2125"/>
                </a:solidFill>
                <a:effectLst/>
                <a:latin typeface="-apple-system"/>
              </a:rPr>
              <a:t>Метод</a:t>
            </a:r>
            <a:r>
              <a:rPr lang="ru-RU" sz="2400" b="0" i="0" dirty="0">
                <a:solidFill>
                  <a:srgbClr val="1D2125"/>
                </a:solidFill>
                <a:effectLst/>
                <a:latin typeface="-apple-system"/>
              </a:rPr>
              <a:t> (иначе говоря, команда HTTP):</a:t>
            </a:r>
            <a:br>
              <a:rPr lang="ru-RU" sz="2400" b="0" i="0" dirty="0">
                <a:solidFill>
                  <a:srgbClr val="1D2125"/>
                </a:solidFill>
                <a:effectLst/>
                <a:latin typeface="-apple-system"/>
              </a:rPr>
            </a:br>
            <a:br>
              <a:rPr lang="ru-RU" sz="2400" b="0" i="0" dirty="0">
                <a:solidFill>
                  <a:srgbClr val="1D2125"/>
                </a:solidFill>
                <a:effectLst/>
                <a:latin typeface="-apple-system"/>
              </a:rPr>
            </a:br>
            <a:r>
              <a:rPr lang="ru-RU" sz="2400" b="1" i="0" dirty="0">
                <a:solidFill>
                  <a:srgbClr val="1D2125"/>
                </a:solidFill>
                <a:effectLst/>
                <a:latin typeface="-apple-system"/>
              </a:rPr>
              <a:t>GET -</a:t>
            </a:r>
            <a:r>
              <a:rPr lang="ru-RU" sz="2400" b="0" i="0" dirty="0">
                <a:solidFill>
                  <a:srgbClr val="1D2125"/>
                </a:solidFill>
                <a:effectLst/>
                <a:latin typeface="-apple-system"/>
              </a:rPr>
              <a:t> Метод GET служит для получения любой информации, в соответствии URI-запроса.</a:t>
            </a:r>
            <a:br>
              <a:rPr lang="ru-RU" sz="2400" b="0" i="0" dirty="0">
                <a:solidFill>
                  <a:srgbClr val="1D2125"/>
                </a:solidFill>
                <a:effectLst/>
                <a:latin typeface="-apple-system"/>
              </a:rPr>
            </a:br>
            <a:br>
              <a:rPr lang="ru-RU" sz="2400" b="0" i="0" dirty="0">
                <a:solidFill>
                  <a:srgbClr val="1D2125"/>
                </a:solidFill>
                <a:effectLst/>
                <a:latin typeface="-apple-system"/>
              </a:rPr>
            </a:br>
            <a:r>
              <a:rPr lang="ru-RU" sz="2400" b="1" i="0" dirty="0">
                <a:solidFill>
                  <a:srgbClr val="1D2125"/>
                </a:solidFill>
                <a:effectLst/>
                <a:latin typeface="-apple-system"/>
              </a:rPr>
              <a:t>HEAD</a:t>
            </a:r>
            <a:r>
              <a:rPr lang="ru-RU" sz="2400" b="0" i="0" dirty="0">
                <a:solidFill>
                  <a:srgbClr val="1D2125"/>
                </a:solidFill>
                <a:effectLst/>
                <a:latin typeface="-apple-system"/>
              </a:rPr>
              <a:t> - запрос заголовка документа. Отличается от GET тем, что выдается только заголовок запроса с информацией о документе. Сам документ не выдается.</a:t>
            </a:r>
            <a:br>
              <a:rPr lang="ru-RU" sz="2400" b="0" i="0" dirty="0">
                <a:solidFill>
                  <a:srgbClr val="1D2125"/>
                </a:solidFill>
                <a:effectLst/>
                <a:latin typeface="-apple-system"/>
              </a:rPr>
            </a:br>
            <a:br>
              <a:rPr lang="ru-RU" sz="2400" b="0" i="0" dirty="0">
                <a:solidFill>
                  <a:srgbClr val="1D2125"/>
                </a:solidFill>
                <a:effectLst/>
                <a:latin typeface="-apple-system"/>
              </a:rPr>
            </a:br>
            <a:r>
              <a:rPr lang="ru-RU" sz="2400" b="1" i="0" dirty="0">
                <a:solidFill>
                  <a:srgbClr val="1D2125"/>
                </a:solidFill>
                <a:effectLst/>
                <a:latin typeface="-apple-system"/>
              </a:rPr>
              <a:t>POST </a:t>
            </a:r>
            <a:r>
              <a:rPr lang="ru-RU" sz="2400" b="0" i="0" dirty="0">
                <a:solidFill>
                  <a:srgbClr val="1D2125"/>
                </a:solidFill>
                <a:effectLst/>
                <a:latin typeface="-apple-system"/>
              </a:rPr>
              <a:t>- этот метод применяется для передачи данных CGI-скриптам. Сами данные следуют в последующих строках запроса в виде параметров.</a:t>
            </a:r>
            <a:br>
              <a:rPr lang="ru-RU" sz="2400" b="0" i="0" dirty="0">
                <a:solidFill>
                  <a:srgbClr val="1D2125"/>
                </a:solidFill>
                <a:effectLst/>
                <a:latin typeface="-apple-system"/>
              </a:rPr>
            </a:br>
            <a:br>
              <a:rPr lang="ru-RU" sz="2400" b="0" i="0" dirty="0">
                <a:solidFill>
                  <a:srgbClr val="1D2125"/>
                </a:solidFill>
                <a:effectLst/>
                <a:latin typeface="-apple-system"/>
              </a:rPr>
            </a:br>
            <a:r>
              <a:rPr lang="ru-RU" sz="2400" b="1" i="0" dirty="0">
                <a:solidFill>
                  <a:srgbClr val="1D2125"/>
                </a:solidFill>
                <a:effectLst/>
                <a:latin typeface="-apple-system"/>
              </a:rPr>
              <a:t>PUT</a:t>
            </a:r>
            <a:r>
              <a:rPr lang="ru-RU" sz="2400" b="0" i="0" dirty="0">
                <a:solidFill>
                  <a:srgbClr val="1D2125"/>
                </a:solidFill>
                <a:effectLst/>
                <a:latin typeface="-apple-system"/>
              </a:rPr>
              <a:t> - поместить документ на сервере. Запрос с этим методом имеет тело, в котором передается сам документ.</a:t>
            </a:r>
            <a:endParaRPr lang="en-GB" sz="2400" b="0" i="0" dirty="0">
              <a:solidFill>
                <a:srgbClr val="1D2125"/>
              </a:solidFill>
              <a:effectLst/>
              <a:latin typeface="-apple-system"/>
            </a:endParaRPr>
          </a:p>
          <a:p>
            <a:pPr algn="l"/>
            <a:br>
              <a:rPr lang="ru-RU" sz="2400" dirty="0"/>
            </a:br>
            <a:r>
              <a:rPr lang="ru-RU" sz="2400" b="1" i="0" dirty="0">
                <a:solidFill>
                  <a:srgbClr val="1D2125"/>
                </a:solidFill>
                <a:effectLst/>
                <a:latin typeface="-apple-system"/>
              </a:rPr>
              <a:t>DELETE - </a:t>
            </a:r>
            <a:r>
              <a:rPr lang="ru-RU" sz="2400" b="0" i="0" dirty="0">
                <a:solidFill>
                  <a:srgbClr val="1D2125"/>
                </a:solidFill>
                <a:effectLst/>
                <a:latin typeface="-apple-system"/>
              </a:rPr>
              <a:t>используется для удаления ресурсов, идентифицированных с помощью URI-запроса</a:t>
            </a:r>
          </a:p>
          <a:p>
            <a:r>
              <a:rPr lang="en-US" sz="2400" b="1" dirty="0">
                <a:solidFill>
                  <a:srgbClr val="1D2125"/>
                </a:solidFill>
                <a:latin typeface="-apple-system"/>
              </a:rPr>
              <a:t>PATCH</a:t>
            </a:r>
            <a:r>
              <a:rPr lang="ru-RU" sz="2400" b="1" dirty="0">
                <a:solidFill>
                  <a:srgbClr val="1D2125"/>
                </a:solidFill>
                <a:latin typeface="-apple-system"/>
              </a:rPr>
              <a:t> …    ,    </a:t>
            </a:r>
            <a:r>
              <a:rPr lang="en-US" sz="2400" b="1" dirty="0">
                <a:solidFill>
                  <a:srgbClr val="1D2125"/>
                </a:solidFill>
                <a:latin typeface="-apple-system"/>
              </a:rPr>
              <a:t>TRACE</a:t>
            </a:r>
            <a:r>
              <a:rPr lang="ru-RU" sz="2400" b="1" dirty="0">
                <a:solidFill>
                  <a:srgbClr val="1D2125"/>
                </a:solidFill>
                <a:latin typeface="-apple-system"/>
              </a:rPr>
              <a:t> …   ,    </a:t>
            </a:r>
            <a:r>
              <a:rPr lang="en-US" sz="2400" b="1" dirty="0">
                <a:solidFill>
                  <a:srgbClr val="1D2125"/>
                </a:solidFill>
                <a:latin typeface="-apple-system"/>
              </a:rPr>
              <a:t>CONNECT</a:t>
            </a:r>
            <a:r>
              <a:rPr lang="ru-RU" sz="2400" b="1" dirty="0">
                <a:solidFill>
                  <a:srgbClr val="1D2125"/>
                </a:solidFill>
                <a:latin typeface="-apple-system"/>
              </a:rPr>
              <a:t> … </a:t>
            </a:r>
            <a:endParaRPr lang="en-US" sz="2400" b="1" dirty="0">
              <a:solidFill>
                <a:srgbClr val="1D2125"/>
              </a:solidFill>
              <a:latin typeface="-apple-system"/>
            </a:endParaRPr>
          </a:p>
          <a:p>
            <a:endParaRPr lang="en-US" sz="2400" b="1"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760424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9654E1-34AF-406F-A862-E19590E727BB}"/>
              </a:ext>
            </a:extLst>
          </p:cNvPr>
          <p:cNvSpPr txBox="1"/>
          <p:nvPr/>
        </p:nvSpPr>
        <p:spPr>
          <a:xfrm>
            <a:off x="935421" y="688538"/>
            <a:ext cx="10741572" cy="2677656"/>
          </a:xfrm>
          <a:prstGeom prst="rect">
            <a:avLst/>
          </a:prstGeom>
          <a:noFill/>
        </p:spPr>
        <p:txBody>
          <a:bodyPr wrap="square">
            <a:spAutoFit/>
          </a:bodyPr>
          <a:lstStyle>
            <a:defPPr>
              <a:defRPr lang="ru-RU"/>
            </a:defPPr>
            <a:lvl1pPr>
              <a:defRPr sz="2400" b="1" i="0">
                <a:solidFill>
                  <a:srgbClr val="1D2125"/>
                </a:solidFill>
                <a:effectLst/>
                <a:latin typeface="-apple-system"/>
              </a:defRPr>
            </a:lvl1pPr>
          </a:lstStyle>
          <a:p>
            <a:pPr algn="just"/>
            <a:r>
              <a:rPr lang="ru-RU" dirty="0"/>
              <a:t>Ресурс</a:t>
            </a:r>
            <a:r>
              <a:rPr lang="ru-RU" b="0" dirty="0"/>
              <a:t> - это путь к определенному файлу на сервере (называется URI), который клиент хочет получить (или разместить - для метода PUT). Если ресурс - просто какой-либо файл для считывания, сервер должен по этому запросу выдать его в теле ответа. Если же это путь к какому-либо CGI-скрипту, то сервер запускает скрипт и возвращает результат его выполнения. Кстати, благодаря такой унификации ресурсов для клиента практически безразлично, что он представляет собой на сервере.</a:t>
            </a:r>
          </a:p>
        </p:txBody>
      </p:sp>
      <p:sp>
        <p:nvSpPr>
          <p:cNvPr id="5" name="TextBox 4">
            <a:extLst>
              <a:ext uri="{FF2B5EF4-FFF2-40B4-BE49-F238E27FC236}">
                <a16:creationId xmlns:a16="http://schemas.microsoft.com/office/drawing/2014/main" id="{83315245-9818-404F-86AE-90180BB34D5C}"/>
              </a:ext>
            </a:extLst>
          </p:cNvPr>
          <p:cNvSpPr txBox="1"/>
          <p:nvPr/>
        </p:nvSpPr>
        <p:spPr>
          <a:xfrm>
            <a:off x="935420" y="3817883"/>
            <a:ext cx="10741571" cy="830997"/>
          </a:xfrm>
          <a:prstGeom prst="rect">
            <a:avLst/>
          </a:prstGeom>
          <a:noFill/>
        </p:spPr>
        <p:txBody>
          <a:bodyPr wrap="square">
            <a:spAutoFit/>
          </a:bodyPr>
          <a:lstStyle/>
          <a:p>
            <a:r>
              <a:rPr lang="ru-RU" sz="2400" b="1" i="0" dirty="0">
                <a:solidFill>
                  <a:srgbClr val="1D2125"/>
                </a:solidFill>
                <a:effectLst/>
                <a:latin typeface="-apple-system"/>
              </a:rPr>
              <a:t>Версия протокола </a:t>
            </a:r>
            <a:r>
              <a:rPr lang="ru-RU" sz="2400" b="0" i="0" dirty="0">
                <a:solidFill>
                  <a:srgbClr val="1D2125"/>
                </a:solidFill>
                <a:effectLst/>
                <a:latin typeface="-apple-system"/>
              </a:rPr>
              <a:t>- версия протокола HTTP, с которой работает клиентская программа.</a:t>
            </a:r>
            <a:endParaRPr lang="ru-RU" sz="2400" dirty="0"/>
          </a:p>
        </p:txBody>
      </p:sp>
    </p:spTree>
    <p:extLst>
      <p:ext uri="{BB962C8B-B14F-4D97-AF65-F5344CB8AC3E}">
        <p14:creationId xmlns:p14="http://schemas.microsoft.com/office/powerpoint/2010/main" val="235596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65EBBE2-AB35-44CD-BE7A-205975AA0303}"/>
              </a:ext>
            </a:extLst>
          </p:cNvPr>
          <p:cNvPicPr>
            <a:picLocks noChangeAspect="1"/>
          </p:cNvPicPr>
          <p:nvPr/>
        </p:nvPicPr>
        <p:blipFill>
          <a:blip r:embed="rId2"/>
          <a:stretch>
            <a:fillRect/>
          </a:stretch>
        </p:blipFill>
        <p:spPr>
          <a:xfrm>
            <a:off x="1298448" y="771144"/>
            <a:ext cx="5628513" cy="4346067"/>
          </a:xfrm>
          <a:prstGeom prst="rect">
            <a:avLst/>
          </a:prstGeom>
        </p:spPr>
      </p:pic>
      <p:sp>
        <p:nvSpPr>
          <p:cNvPr id="4" name="TextBox 3">
            <a:extLst>
              <a:ext uri="{FF2B5EF4-FFF2-40B4-BE49-F238E27FC236}">
                <a16:creationId xmlns:a16="http://schemas.microsoft.com/office/drawing/2014/main" id="{40D8DD65-CD53-497A-B027-955EABFA3CA0}"/>
              </a:ext>
            </a:extLst>
          </p:cNvPr>
          <p:cNvSpPr txBox="1"/>
          <p:nvPr/>
        </p:nvSpPr>
        <p:spPr>
          <a:xfrm>
            <a:off x="7470648" y="1141214"/>
            <a:ext cx="4185666" cy="954107"/>
          </a:xfrm>
          <a:prstGeom prst="rect">
            <a:avLst/>
          </a:prstGeom>
          <a:noFill/>
        </p:spPr>
        <p:txBody>
          <a:bodyPr wrap="square">
            <a:spAutoFit/>
          </a:bodyPr>
          <a:lstStyle/>
          <a:p>
            <a:r>
              <a:rPr lang="ru-RU" sz="2800" b="0" i="0" dirty="0">
                <a:solidFill>
                  <a:srgbClr val="1D2125"/>
                </a:solidFill>
                <a:effectLst/>
                <a:latin typeface="-apple-system"/>
              </a:rPr>
              <a:t>Маршрутизация в сети Internet - </a:t>
            </a:r>
            <a:r>
              <a:rPr lang="ru-RU" sz="2800" b="1" i="0" dirty="0">
                <a:solidFill>
                  <a:srgbClr val="1D2125"/>
                </a:solidFill>
                <a:effectLst/>
                <a:latin typeface="-apple-system"/>
              </a:rPr>
              <a:t>пакетная</a:t>
            </a:r>
            <a:r>
              <a:rPr lang="ru-RU" sz="2800" b="0" i="0" dirty="0">
                <a:solidFill>
                  <a:srgbClr val="1D2125"/>
                </a:solidFill>
                <a:effectLst/>
                <a:latin typeface="-apple-system"/>
              </a:rPr>
              <a:t> </a:t>
            </a:r>
            <a:endParaRPr lang="ru-RU" sz="2800" dirty="0"/>
          </a:p>
        </p:txBody>
      </p:sp>
      <p:sp>
        <p:nvSpPr>
          <p:cNvPr id="6" name="TextBox 5">
            <a:extLst>
              <a:ext uri="{FF2B5EF4-FFF2-40B4-BE49-F238E27FC236}">
                <a16:creationId xmlns:a16="http://schemas.microsoft.com/office/drawing/2014/main" id="{0DBD7741-F9E3-494C-8BAB-4636C4E2E3BC}"/>
              </a:ext>
            </a:extLst>
          </p:cNvPr>
          <p:cNvSpPr txBox="1"/>
          <p:nvPr/>
        </p:nvSpPr>
        <p:spPr>
          <a:xfrm>
            <a:off x="6492240" y="4806286"/>
            <a:ext cx="5628513" cy="1821000"/>
          </a:xfrm>
          <a:prstGeom prst="rect">
            <a:avLst/>
          </a:prstGeom>
          <a:noFill/>
        </p:spPr>
        <p:txBody>
          <a:bodyPr wrap="square">
            <a:spAutoFit/>
          </a:bodyPr>
          <a:lstStyle>
            <a:defPPr>
              <a:defRPr lang="ru-RU"/>
            </a:defPPr>
            <a:lvl1pPr>
              <a:defRPr sz="2800" b="0" i="0">
                <a:solidFill>
                  <a:srgbClr val="1D2125"/>
                </a:solidFill>
                <a:effectLst/>
                <a:latin typeface="-apple-system"/>
              </a:defRPr>
            </a:lvl1pPr>
          </a:lstStyle>
          <a:p>
            <a:r>
              <a:rPr lang="ru-RU" b="1" dirty="0"/>
              <a:t>Маршрут</a:t>
            </a:r>
            <a:r>
              <a:rPr lang="ru-RU" dirty="0"/>
              <a:t> - это последовательность маршрутизаторов, которые должен пройти пакет от отправителя до пункта назначения</a:t>
            </a:r>
          </a:p>
        </p:txBody>
      </p:sp>
      <p:sp>
        <p:nvSpPr>
          <p:cNvPr id="8" name="TextBox 7">
            <a:extLst>
              <a:ext uri="{FF2B5EF4-FFF2-40B4-BE49-F238E27FC236}">
                <a16:creationId xmlns:a16="http://schemas.microsoft.com/office/drawing/2014/main" id="{FDD6E002-3544-462B-B779-B14E02A818E8}"/>
              </a:ext>
            </a:extLst>
          </p:cNvPr>
          <p:cNvSpPr txBox="1"/>
          <p:nvPr/>
        </p:nvSpPr>
        <p:spPr>
          <a:xfrm>
            <a:off x="71247" y="5865983"/>
            <a:ext cx="6140196" cy="923330"/>
          </a:xfrm>
          <a:prstGeom prst="rect">
            <a:avLst/>
          </a:prstGeom>
          <a:noFill/>
        </p:spPr>
        <p:txBody>
          <a:bodyPr wrap="square">
            <a:spAutoFit/>
          </a:bodyPr>
          <a:lstStyle/>
          <a:p>
            <a:r>
              <a:rPr lang="ru-RU" b="1" i="0" dirty="0">
                <a:solidFill>
                  <a:srgbClr val="1D2125"/>
                </a:solidFill>
                <a:effectLst/>
                <a:latin typeface="-apple-system"/>
              </a:rPr>
              <a:t>RFC (</a:t>
            </a:r>
            <a:r>
              <a:rPr lang="ru-RU" b="1" i="0" dirty="0" err="1">
                <a:solidFill>
                  <a:srgbClr val="1D2125"/>
                </a:solidFill>
                <a:effectLst/>
                <a:latin typeface="-apple-system"/>
              </a:rPr>
              <a:t>Request</a:t>
            </a:r>
            <a:r>
              <a:rPr lang="ru-RU" b="1" i="0" dirty="0">
                <a:solidFill>
                  <a:srgbClr val="1D2125"/>
                </a:solidFill>
                <a:effectLst/>
                <a:latin typeface="-apple-system"/>
              </a:rPr>
              <a:t> </a:t>
            </a:r>
            <a:r>
              <a:rPr lang="ru-RU" b="1" i="0" dirty="0" err="1">
                <a:solidFill>
                  <a:srgbClr val="1D2125"/>
                </a:solidFill>
                <a:effectLst/>
                <a:latin typeface="-apple-system"/>
              </a:rPr>
              <a:t>for</a:t>
            </a:r>
            <a:r>
              <a:rPr lang="ru-RU" b="1" i="0" dirty="0">
                <a:solidFill>
                  <a:srgbClr val="1D2125"/>
                </a:solidFill>
                <a:effectLst/>
                <a:latin typeface="-apple-system"/>
              </a:rPr>
              <a:t> </a:t>
            </a:r>
            <a:r>
              <a:rPr lang="ru-RU" b="1" i="0" dirty="0" err="1">
                <a:solidFill>
                  <a:srgbClr val="1D2125"/>
                </a:solidFill>
                <a:effectLst/>
                <a:latin typeface="-apple-system"/>
              </a:rPr>
              <a:t>Comments</a:t>
            </a:r>
            <a:r>
              <a:rPr lang="ru-RU" b="1" i="0" dirty="0">
                <a:solidFill>
                  <a:srgbClr val="1D2125"/>
                </a:solidFill>
                <a:effectLst/>
                <a:latin typeface="-apple-system"/>
              </a:rPr>
              <a:t>) </a:t>
            </a:r>
            <a:r>
              <a:rPr lang="ru-RU" b="0" i="0" dirty="0">
                <a:solidFill>
                  <a:srgbClr val="1D2125"/>
                </a:solidFill>
                <a:effectLst/>
                <a:latin typeface="-apple-system"/>
              </a:rPr>
              <a:t>- официальная документация по Internet, можно найти по адресу </a:t>
            </a:r>
            <a:r>
              <a:rPr lang="ru-RU" b="0" i="0" u="none" strike="noStrike" dirty="0">
                <a:solidFill>
                  <a:srgbClr val="931C1F"/>
                </a:solidFill>
                <a:effectLst/>
                <a:latin typeface="-apple-system"/>
                <a:hlinkClick r:id="rId3"/>
              </a:rPr>
              <a:t>http://www.rfc-editor.org/</a:t>
            </a:r>
            <a:r>
              <a:rPr lang="ru-RU" b="0" i="0" dirty="0">
                <a:solidFill>
                  <a:srgbClr val="1D2125"/>
                </a:solidFill>
                <a:effectLst/>
                <a:latin typeface="-apple-system"/>
              </a:rPr>
              <a:t> или </a:t>
            </a:r>
            <a:r>
              <a:rPr lang="ru-RU" b="0" i="0" u="none" strike="noStrike" dirty="0">
                <a:solidFill>
                  <a:srgbClr val="931C1F"/>
                </a:solidFill>
                <a:effectLst/>
                <a:latin typeface="-apple-system"/>
                <a:hlinkClick r:id="rId4"/>
              </a:rPr>
              <a:t>http://www.ietf.org/rfc.html</a:t>
            </a:r>
            <a:r>
              <a:rPr lang="ru-RU" b="0" i="0" dirty="0">
                <a:solidFill>
                  <a:srgbClr val="1D2125"/>
                </a:solidFill>
                <a:effectLst/>
                <a:latin typeface="-apple-system"/>
              </a:rPr>
              <a:t> </a:t>
            </a:r>
            <a:endParaRPr lang="ru-RU" dirty="0"/>
          </a:p>
        </p:txBody>
      </p:sp>
    </p:spTree>
    <p:extLst>
      <p:ext uri="{BB962C8B-B14F-4D97-AF65-F5344CB8AC3E}">
        <p14:creationId xmlns:p14="http://schemas.microsoft.com/office/powerpoint/2010/main" val="335186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4CE6D6-CA3A-4E64-A799-68D095F27225}"/>
              </a:ext>
            </a:extLst>
          </p:cNvPr>
          <p:cNvSpPr txBox="1"/>
          <p:nvPr/>
        </p:nvSpPr>
        <p:spPr>
          <a:xfrm>
            <a:off x="236483" y="329995"/>
            <a:ext cx="11361682" cy="5940088"/>
          </a:xfrm>
          <a:prstGeom prst="rect">
            <a:avLst/>
          </a:prstGeom>
          <a:noFill/>
        </p:spPr>
        <p:txBody>
          <a:bodyPr wrap="square">
            <a:spAutoFit/>
          </a:bodyPr>
          <a:lstStyle/>
          <a:p>
            <a:r>
              <a:rPr lang="ru-RU" sz="2000" b="1" i="0" u="sng" dirty="0">
                <a:solidFill>
                  <a:srgbClr val="1D2125"/>
                </a:solidFill>
                <a:effectLst/>
                <a:latin typeface="-apple-system"/>
              </a:rPr>
              <a:t>Код возврата (ошибки, состояния)</a:t>
            </a:r>
            <a:r>
              <a:rPr lang="ru-RU" sz="2000" b="1" i="0" dirty="0">
                <a:solidFill>
                  <a:srgbClr val="1D2125"/>
                </a:solidFill>
                <a:effectLst/>
                <a:latin typeface="-apple-system"/>
              </a:rPr>
              <a:t> -</a:t>
            </a:r>
            <a:r>
              <a:rPr lang="ru-RU" sz="2000" b="0" i="0" dirty="0">
                <a:solidFill>
                  <a:srgbClr val="1D2125"/>
                </a:solidFill>
                <a:effectLst/>
                <a:latin typeface="-apple-system"/>
              </a:rPr>
              <a:t> кодовое обозначение "успешности" выполнения запроса.</a:t>
            </a:r>
          </a:p>
          <a:p>
            <a:r>
              <a:rPr lang="ru-RU" sz="2000" b="0" i="0" dirty="0">
                <a:solidFill>
                  <a:srgbClr val="1D2125"/>
                </a:solidFill>
                <a:effectLst/>
                <a:latin typeface="-apple-system"/>
              </a:rPr>
              <a:t>Например, код 200 означает "все нормально" (OK).</a:t>
            </a:r>
          </a:p>
          <a:p>
            <a:r>
              <a:rPr lang="ru-RU" sz="2000" b="0" i="0" dirty="0">
                <a:solidFill>
                  <a:srgbClr val="1D2125"/>
                </a:solidFill>
                <a:effectLst/>
                <a:latin typeface="-apple-system"/>
              </a:rPr>
              <a:t>Значения кодов возврата по первой цифре:</a:t>
            </a:r>
            <a:br>
              <a:rPr lang="ru-RU" sz="2000" b="0" i="0" dirty="0">
                <a:solidFill>
                  <a:srgbClr val="1D2125"/>
                </a:solidFill>
                <a:effectLst/>
                <a:latin typeface="-apple-system"/>
              </a:rPr>
            </a:br>
            <a:r>
              <a:rPr lang="ru-RU" sz="2000" b="1" i="0" dirty="0">
                <a:solidFill>
                  <a:srgbClr val="1D2125"/>
                </a:solidFill>
                <a:effectLst/>
                <a:latin typeface="-apple-system"/>
              </a:rPr>
              <a:t>1xx:</a:t>
            </a:r>
            <a:r>
              <a:rPr lang="ru-RU" sz="2000" b="0" i="0" dirty="0">
                <a:solidFill>
                  <a:srgbClr val="1D2125"/>
                </a:solidFill>
                <a:effectLst/>
                <a:latin typeface="-apple-system"/>
              </a:rPr>
              <a:t> Информационный - Не используется, но зарезервирован для использования в будущем</a:t>
            </a:r>
            <a:br>
              <a:rPr lang="ru-RU" sz="2000" b="0" i="0" dirty="0">
                <a:solidFill>
                  <a:srgbClr val="1D2125"/>
                </a:solidFill>
                <a:effectLst/>
                <a:latin typeface="-apple-system"/>
              </a:rPr>
            </a:br>
            <a:r>
              <a:rPr lang="ru-RU" sz="2000" b="1" i="0" dirty="0">
                <a:solidFill>
                  <a:srgbClr val="1D2125"/>
                </a:solidFill>
                <a:effectLst/>
                <a:latin typeface="-apple-system"/>
              </a:rPr>
              <a:t>2xх: </a:t>
            </a:r>
            <a:r>
              <a:rPr lang="ru-RU" sz="2000" b="0" i="0" dirty="0">
                <a:solidFill>
                  <a:srgbClr val="1D2125"/>
                </a:solidFill>
                <a:effectLst/>
                <a:latin typeface="-apple-system"/>
              </a:rPr>
              <a:t>Успех - Запрос был полностью получен, понят, и принят к обработке.</a:t>
            </a:r>
            <a:br>
              <a:rPr lang="ru-RU" sz="2000" b="0" i="0" dirty="0">
                <a:solidFill>
                  <a:srgbClr val="1D2125"/>
                </a:solidFill>
                <a:effectLst/>
                <a:latin typeface="-apple-system"/>
              </a:rPr>
            </a:br>
            <a:r>
              <a:rPr lang="ru-RU" sz="2000" b="1" i="0" dirty="0">
                <a:solidFill>
                  <a:srgbClr val="1D2125"/>
                </a:solidFill>
                <a:effectLst/>
                <a:latin typeface="-apple-system"/>
              </a:rPr>
              <a:t>3xx: </a:t>
            </a:r>
            <a:r>
              <a:rPr lang="ru-RU" sz="2000" b="0" i="0" dirty="0">
                <a:solidFill>
                  <a:srgbClr val="1D2125"/>
                </a:solidFill>
                <a:effectLst/>
                <a:latin typeface="-apple-system"/>
              </a:rPr>
              <a:t>Перенаправление - Клиенту следует предпринять дальнейшие действия для успешного выполнения запроса. Необходимое дополнительное действие иногда может быть выполнено клиентом без взаимодействия с пользователем, но настоятельно рекомендуется, чтобы это имело место только в тех случаях, когда метод, использующийся в запросе безразличен (GET или HEAD).</a:t>
            </a:r>
            <a:br>
              <a:rPr lang="ru-RU" sz="2000" b="0" i="0" dirty="0">
                <a:solidFill>
                  <a:srgbClr val="1D2125"/>
                </a:solidFill>
                <a:effectLst/>
                <a:latin typeface="-apple-system"/>
              </a:rPr>
            </a:br>
            <a:r>
              <a:rPr lang="ru-RU" sz="2000" b="1" i="0" dirty="0">
                <a:solidFill>
                  <a:srgbClr val="1D2125"/>
                </a:solidFill>
                <a:effectLst/>
                <a:latin typeface="-apple-system"/>
              </a:rPr>
              <a:t>4xx:</a:t>
            </a:r>
            <a:r>
              <a:rPr lang="ru-RU" sz="2000" b="0" i="0" dirty="0">
                <a:solidFill>
                  <a:srgbClr val="1D2125"/>
                </a:solidFill>
                <a:effectLst/>
                <a:latin typeface="-apple-system"/>
              </a:rPr>
              <a:t> Ошибка клиента - Запрос, содержащий неправильные синтаксические конструкции, не может быть успешно выполнен. Класс 4xx предназначен для описания тех случаев, когда ошибка была допущена со стороны клиента. Если клиент еще не завершил запрос, когда он получил ответ с Статус-Кодом- 4xx, он должен немедленно прекратить передачу данных серверу. Данный тип Статус-Кодов применим для любых методов, употребляющихся в запросе.</a:t>
            </a:r>
            <a:br>
              <a:rPr lang="ru-RU" sz="2000" b="0" i="0" dirty="0">
                <a:solidFill>
                  <a:srgbClr val="1D2125"/>
                </a:solidFill>
                <a:effectLst/>
                <a:latin typeface="-apple-system"/>
              </a:rPr>
            </a:br>
            <a:r>
              <a:rPr lang="ru-RU" sz="2000" b="1" i="0" dirty="0">
                <a:solidFill>
                  <a:srgbClr val="1D2125"/>
                </a:solidFill>
                <a:effectLst/>
                <a:latin typeface="-apple-system"/>
              </a:rPr>
              <a:t>5xx:</a:t>
            </a:r>
            <a:r>
              <a:rPr lang="ru-RU" sz="2000" b="0" i="0" dirty="0">
                <a:solidFill>
                  <a:srgbClr val="1D2125"/>
                </a:solidFill>
                <a:effectLst/>
                <a:latin typeface="-apple-system"/>
              </a:rPr>
              <a:t> Ошибка Сервера - Сервер не смог дать ответ на корректно поставленный запрос. В этих случаях сервер либо знает, что он допустил ошибку, либо не способен обработать запрос. За исключением ответов на запросы HEAD, сервер посылает описание ошибочной ситуации и то, является ли это состояние временным или постоянным, в Содержание-Ответа. Данный тип Статус-Кодов применим для любых методов, употребляющихся в запросе.</a:t>
            </a:r>
          </a:p>
        </p:txBody>
      </p:sp>
    </p:spTree>
    <p:extLst>
      <p:ext uri="{BB962C8B-B14F-4D97-AF65-F5344CB8AC3E}">
        <p14:creationId xmlns:p14="http://schemas.microsoft.com/office/powerpoint/2010/main" val="816648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FD1D5C-88FC-474C-A810-BACED7D1E4E8}"/>
              </a:ext>
            </a:extLst>
          </p:cNvPr>
          <p:cNvSpPr txBox="1"/>
          <p:nvPr/>
        </p:nvSpPr>
        <p:spPr>
          <a:xfrm>
            <a:off x="515007" y="409168"/>
            <a:ext cx="6096000" cy="461665"/>
          </a:xfrm>
          <a:prstGeom prst="rect">
            <a:avLst/>
          </a:prstGeom>
          <a:noFill/>
        </p:spPr>
        <p:txBody>
          <a:bodyPr wrap="square">
            <a:spAutoFit/>
          </a:bodyPr>
          <a:lstStyle/>
          <a:p>
            <a:r>
              <a:rPr lang="ru-RU" sz="2400" b="1" i="0" dirty="0">
                <a:solidFill>
                  <a:srgbClr val="1D2125"/>
                </a:solidFill>
                <a:effectLst/>
                <a:latin typeface="-apple-system"/>
              </a:rPr>
              <a:t>Протокол </a:t>
            </a:r>
            <a:r>
              <a:rPr lang="en-US" sz="2400" b="1" i="0" dirty="0">
                <a:solidFill>
                  <a:srgbClr val="1D2125"/>
                </a:solidFill>
                <a:effectLst/>
                <a:latin typeface="-apple-system"/>
              </a:rPr>
              <a:t>HTTP</a:t>
            </a:r>
            <a:endParaRPr lang="ru-RU" sz="2400" dirty="0"/>
          </a:p>
        </p:txBody>
      </p:sp>
      <p:sp>
        <p:nvSpPr>
          <p:cNvPr id="5" name="TextBox 4">
            <a:extLst>
              <a:ext uri="{FF2B5EF4-FFF2-40B4-BE49-F238E27FC236}">
                <a16:creationId xmlns:a16="http://schemas.microsoft.com/office/drawing/2014/main" id="{E5173DCA-E048-482E-BC7B-E634C68AC918}"/>
              </a:ext>
            </a:extLst>
          </p:cNvPr>
          <p:cNvSpPr txBox="1"/>
          <p:nvPr/>
        </p:nvSpPr>
        <p:spPr>
          <a:xfrm>
            <a:off x="3563007" y="501501"/>
            <a:ext cx="6096000" cy="369332"/>
          </a:xfrm>
          <a:prstGeom prst="rect">
            <a:avLst/>
          </a:prstGeom>
          <a:noFill/>
        </p:spPr>
        <p:txBody>
          <a:bodyPr wrap="square">
            <a:spAutoFit/>
          </a:bodyPr>
          <a:lstStyle/>
          <a:p>
            <a:r>
              <a:rPr lang="pt-BR" b="0" i="0" dirty="0">
                <a:solidFill>
                  <a:srgbClr val="1D2125"/>
                </a:solidFill>
                <a:effectLst/>
                <a:latin typeface="-apple-system"/>
              </a:rPr>
              <a:t>Hypertext Transfer Protocol -- HTTP/1.1</a:t>
            </a:r>
            <a:endParaRPr lang="ru-RU" dirty="0"/>
          </a:p>
        </p:txBody>
      </p:sp>
      <p:sp>
        <p:nvSpPr>
          <p:cNvPr id="7" name="TextBox 6">
            <a:extLst>
              <a:ext uri="{FF2B5EF4-FFF2-40B4-BE49-F238E27FC236}">
                <a16:creationId xmlns:a16="http://schemas.microsoft.com/office/drawing/2014/main" id="{AFA3B730-E673-4E1A-B0DD-B66AF405923A}"/>
              </a:ext>
            </a:extLst>
          </p:cNvPr>
          <p:cNvSpPr txBox="1"/>
          <p:nvPr/>
        </p:nvSpPr>
        <p:spPr>
          <a:xfrm>
            <a:off x="1481958" y="1040350"/>
            <a:ext cx="10163504" cy="3139321"/>
          </a:xfrm>
          <a:prstGeom prst="rect">
            <a:avLst/>
          </a:prstGeom>
          <a:noFill/>
        </p:spPr>
        <p:txBody>
          <a:bodyPr wrap="square">
            <a:spAutoFit/>
          </a:bodyPr>
          <a:lstStyle/>
          <a:p>
            <a:pPr algn="l"/>
            <a:r>
              <a:rPr lang="ru-RU" b="1" i="0" dirty="0">
                <a:solidFill>
                  <a:srgbClr val="1D2125"/>
                </a:solidFill>
                <a:effectLst/>
                <a:latin typeface="-apple-system"/>
              </a:rPr>
              <a:t>Установка соединения</a:t>
            </a:r>
            <a:br>
              <a:rPr lang="ru-RU" b="1" i="0" dirty="0">
                <a:solidFill>
                  <a:srgbClr val="1D2125"/>
                </a:solidFill>
                <a:effectLst/>
                <a:latin typeface="-apple-system"/>
              </a:rPr>
            </a:br>
            <a:r>
              <a:rPr lang="en-US" b="0" i="0" dirty="0">
                <a:solidFill>
                  <a:srgbClr val="1D2125"/>
                </a:solidFill>
                <a:effectLst/>
                <a:latin typeface="-apple-system"/>
              </a:rPr>
              <a:t>Connecting to </a:t>
            </a:r>
            <a:r>
              <a:rPr lang="en-US" b="0" i="0" dirty="0" err="1">
                <a:solidFill>
                  <a:srgbClr val="1D2125"/>
                </a:solidFill>
                <a:effectLst/>
                <a:latin typeface="-apple-system"/>
              </a:rPr>
              <a:t>ipm</a:t>
            </a:r>
            <a:r>
              <a:rPr lang="en-US" b="0" i="0" dirty="0">
                <a:solidFill>
                  <a:srgbClr val="1D2125"/>
                </a:solidFill>
                <a:effectLst/>
                <a:latin typeface="-apple-system"/>
              </a:rPr>
              <a:t>.</a:t>
            </a:r>
            <a:r>
              <a:rPr lang="en-GB" b="0" i="0" dirty="0">
                <a:solidFill>
                  <a:srgbClr val="1D2125"/>
                </a:solidFill>
                <a:effectLst/>
                <a:latin typeface="-apple-system"/>
              </a:rPr>
              <a:t>bm</a:t>
            </a:r>
            <a:r>
              <a:rPr lang="en-US" b="0" i="0" dirty="0">
                <a:solidFill>
                  <a:srgbClr val="1D2125"/>
                </a:solidFill>
                <a:effectLst/>
                <a:latin typeface="-apple-system"/>
              </a:rPr>
              <a:t>stu.ru ...</a:t>
            </a:r>
            <a:br>
              <a:rPr lang="en-US" b="0" i="0" dirty="0">
                <a:solidFill>
                  <a:srgbClr val="1D2125"/>
                </a:solidFill>
                <a:effectLst/>
                <a:latin typeface="-apple-system"/>
              </a:rPr>
            </a:br>
            <a:r>
              <a:rPr lang="en-US" b="0" i="0" dirty="0">
                <a:solidFill>
                  <a:srgbClr val="1D2125"/>
                </a:solidFill>
                <a:effectLst/>
                <a:latin typeface="-apple-system"/>
              </a:rPr>
              <a:t>Connected to ipm.bmstu.ru [195.208.44.20]</a:t>
            </a:r>
          </a:p>
          <a:p>
            <a:pPr algn="l"/>
            <a:r>
              <a:rPr lang="ru-RU" b="1" i="0" dirty="0">
                <a:solidFill>
                  <a:srgbClr val="1D2125"/>
                </a:solidFill>
                <a:effectLst/>
                <a:latin typeface="-apple-system"/>
              </a:rPr>
              <a:t>Запрос клиента:</a:t>
            </a:r>
            <a:br>
              <a:rPr lang="ru-RU" b="1" i="0" dirty="0">
                <a:solidFill>
                  <a:srgbClr val="1D2125"/>
                </a:solidFill>
                <a:effectLst/>
                <a:latin typeface="-apple-system"/>
              </a:rPr>
            </a:br>
            <a:r>
              <a:rPr lang="en-US" b="0" i="0" dirty="0">
                <a:solidFill>
                  <a:srgbClr val="1D2125"/>
                </a:solidFill>
                <a:effectLst/>
                <a:latin typeface="-apple-system"/>
              </a:rPr>
              <a:t>GET /internet/</a:t>
            </a:r>
            <a:r>
              <a:rPr lang="en-US" b="0" i="0" dirty="0" err="1">
                <a:solidFill>
                  <a:srgbClr val="1D2125"/>
                </a:solidFill>
                <a:effectLst/>
                <a:latin typeface="-apple-system"/>
              </a:rPr>
              <a:t>index.php</a:t>
            </a:r>
            <a:r>
              <a:rPr lang="en-US" b="0" i="0" dirty="0">
                <a:solidFill>
                  <a:srgbClr val="1D2125"/>
                </a:solidFill>
                <a:effectLst/>
                <a:latin typeface="-apple-system"/>
              </a:rPr>
              <a:t> HTTP/1.1</a:t>
            </a:r>
            <a:r>
              <a:rPr lang="ru-RU" b="0" i="0" dirty="0">
                <a:solidFill>
                  <a:srgbClr val="1D2125"/>
                </a:solidFill>
                <a:effectLst/>
                <a:latin typeface="-apple-system"/>
              </a:rPr>
              <a:t>	</a:t>
            </a:r>
            <a:r>
              <a:rPr lang="en-US" b="0" i="0" dirty="0">
                <a:solidFill>
                  <a:srgbClr val="1D2125"/>
                </a:solidFill>
                <a:effectLst/>
                <a:latin typeface="-apple-system"/>
              </a:rPr>
              <a:t> - (</a:t>
            </a:r>
            <a:r>
              <a:rPr lang="ru-RU" b="0" i="0" dirty="0">
                <a:solidFill>
                  <a:srgbClr val="1D2125"/>
                </a:solidFill>
                <a:effectLst/>
                <a:latin typeface="-apple-system"/>
              </a:rPr>
              <a:t>запрос файла и указание протокола </a:t>
            </a:r>
            <a:r>
              <a:rPr lang="en-US" b="0" i="0" dirty="0">
                <a:solidFill>
                  <a:srgbClr val="1D2125"/>
                </a:solidFill>
                <a:effectLst/>
                <a:latin typeface="-apple-system"/>
              </a:rPr>
              <a:t>HTTP/1.1)</a:t>
            </a:r>
            <a:br>
              <a:rPr lang="en-US" b="0" i="0" dirty="0">
                <a:solidFill>
                  <a:srgbClr val="1D2125"/>
                </a:solidFill>
                <a:effectLst/>
                <a:latin typeface="-apple-system"/>
              </a:rPr>
            </a:br>
            <a:r>
              <a:rPr lang="en-US" b="0" i="0" dirty="0">
                <a:solidFill>
                  <a:srgbClr val="1D2125"/>
                </a:solidFill>
                <a:effectLst/>
                <a:latin typeface="-apple-system"/>
              </a:rPr>
              <a:t>Connection: close </a:t>
            </a:r>
            <a:r>
              <a:rPr lang="ru-RU" b="0" i="0" dirty="0">
                <a:solidFill>
                  <a:srgbClr val="1D2125"/>
                </a:solidFill>
                <a:effectLst/>
                <a:latin typeface="-apple-system"/>
              </a:rPr>
              <a:t>			</a:t>
            </a:r>
            <a:r>
              <a:rPr lang="en-US" b="0" i="0" dirty="0">
                <a:solidFill>
                  <a:srgbClr val="1D2125"/>
                </a:solidFill>
                <a:effectLst/>
                <a:latin typeface="-apple-system"/>
              </a:rPr>
              <a:t>- (</a:t>
            </a:r>
            <a:r>
              <a:rPr lang="ru-RU" b="0" i="0" dirty="0">
                <a:solidFill>
                  <a:srgbClr val="1D2125"/>
                </a:solidFill>
                <a:effectLst/>
                <a:latin typeface="-apple-system"/>
              </a:rPr>
              <a:t>закрыть соединение после отправки файла)</a:t>
            </a:r>
            <a:br>
              <a:rPr lang="ru-RU" b="0" i="0" dirty="0">
                <a:solidFill>
                  <a:srgbClr val="1D2125"/>
                </a:solidFill>
                <a:effectLst/>
                <a:latin typeface="-apple-system"/>
              </a:rPr>
            </a:br>
            <a:r>
              <a:rPr lang="en-US" b="0" i="0" dirty="0">
                <a:solidFill>
                  <a:srgbClr val="1D2125"/>
                </a:solidFill>
                <a:effectLst/>
                <a:latin typeface="-apple-system"/>
              </a:rPr>
              <a:t>Host: ipm.bmstu.ru </a:t>
            </a:r>
            <a:r>
              <a:rPr lang="ru-RU" b="0" i="0" dirty="0">
                <a:solidFill>
                  <a:srgbClr val="1D2125"/>
                </a:solidFill>
                <a:effectLst/>
                <a:latin typeface="-apple-system"/>
              </a:rPr>
              <a:t>		</a:t>
            </a:r>
            <a:r>
              <a:rPr lang="en-US" b="0" i="0" dirty="0">
                <a:solidFill>
                  <a:srgbClr val="1D2125"/>
                </a:solidFill>
                <a:effectLst/>
                <a:latin typeface="-apple-system"/>
              </a:rPr>
              <a:t>- (</a:t>
            </a:r>
            <a:r>
              <a:rPr lang="ru-RU" b="0" i="0" dirty="0">
                <a:solidFill>
                  <a:srgbClr val="1D2125"/>
                </a:solidFill>
                <a:effectLst/>
                <a:latin typeface="-apple-system"/>
              </a:rPr>
              <a:t>указание адреса сервера)</a:t>
            </a:r>
            <a:br>
              <a:rPr lang="ru-RU" b="0" i="0" dirty="0">
                <a:solidFill>
                  <a:srgbClr val="1D2125"/>
                </a:solidFill>
                <a:effectLst/>
                <a:latin typeface="-apple-system"/>
              </a:rPr>
            </a:br>
            <a:r>
              <a:rPr lang="en-US" b="0" i="0" dirty="0">
                <a:solidFill>
                  <a:srgbClr val="1D2125"/>
                </a:solidFill>
                <a:effectLst/>
                <a:latin typeface="-apple-system"/>
              </a:rPr>
              <a:t>Accept: */* </a:t>
            </a:r>
            <a:r>
              <a:rPr lang="ru-RU" b="0" i="0" dirty="0">
                <a:solidFill>
                  <a:srgbClr val="1D2125"/>
                </a:solidFill>
                <a:effectLst/>
                <a:latin typeface="-apple-system"/>
              </a:rPr>
              <a:t>			</a:t>
            </a:r>
            <a:r>
              <a:rPr lang="en-US" b="0" i="0" dirty="0">
                <a:solidFill>
                  <a:srgbClr val="1D2125"/>
                </a:solidFill>
                <a:effectLst/>
                <a:latin typeface="-apple-system"/>
              </a:rPr>
              <a:t>- (</a:t>
            </a:r>
            <a:r>
              <a:rPr lang="ru-RU" b="0" i="0" dirty="0">
                <a:solidFill>
                  <a:srgbClr val="1D2125"/>
                </a:solidFill>
                <a:effectLst/>
                <a:latin typeface="-apple-system"/>
              </a:rPr>
              <a:t>предпочтение типов данных)</a:t>
            </a:r>
            <a:br>
              <a:rPr lang="ru-RU" b="0" i="0" dirty="0">
                <a:solidFill>
                  <a:srgbClr val="1D2125"/>
                </a:solidFill>
                <a:effectLst/>
                <a:latin typeface="-apple-system"/>
              </a:rPr>
            </a:br>
            <a:r>
              <a:rPr lang="en-US" b="0" i="0" dirty="0">
                <a:solidFill>
                  <a:srgbClr val="1D2125"/>
                </a:solidFill>
                <a:effectLst/>
                <a:latin typeface="-apple-system"/>
              </a:rPr>
              <a:t>Cache-Control: no-cache 		- (</a:t>
            </a:r>
            <a:r>
              <a:rPr lang="ru-RU" b="0" i="0" dirty="0">
                <a:solidFill>
                  <a:srgbClr val="1D2125"/>
                </a:solidFill>
                <a:effectLst/>
                <a:latin typeface="-apple-system"/>
              </a:rPr>
              <a:t>не кешировать)</a:t>
            </a:r>
            <a:br>
              <a:rPr lang="ru-RU" b="0" i="0" dirty="0">
                <a:solidFill>
                  <a:srgbClr val="1D2125"/>
                </a:solidFill>
                <a:effectLst/>
                <a:latin typeface="-apple-system"/>
              </a:rPr>
            </a:br>
            <a:r>
              <a:rPr lang="en-US" b="0" i="0" dirty="0" err="1">
                <a:solidFill>
                  <a:srgbClr val="1D2125"/>
                </a:solidFill>
                <a:effectLst/>
                <a:latin typeface="-apple-system"/>
              </a:rPr>
              <a:t>Referer</a:t>
            </a:r>
            <a:r>
              <a:rPr lang="en-US" b="0" i="0" dirty="0">
                <a:solidFill>
                  <a:srgbClr val="1D2125"/>
                </a:solidFill>
                <a:effectLst/>
                <a:latin typeface="-apple-system"/>
              </a:rPr>
              <a:t>: http://ipm.kstu.ru/internet/ 	- (</a:t>
            </a:r>
            <a:r>
              <a:rPr lang="ru-RU" b="0" i="0" dirty="0">
                <a:solidFill>
                  <a:srgbClr val="1D2125"/>
                </a:solidFill>
                <a:effectLst/>
                <a:latin typeface="-apple-system"/>
              </a:rPr>
              <a:t>от куда пришел клиент)</a:t>
            </a:r>
            <a:br>
              <a:rPr lang="ru-RU" b="0" i="0" dirty="0">
                <a:solidFill>
                  <a:srgbClr val="1D2125"/>
                </a:solidFill>
                <a:effectLst/>
                <a:latin typeface="-apple-system"/>
              </a:rPr>
            </a:br>
            <a:r>
              <a:rPr lang="en-US" b="0" i="0" dirty="0">
                <a:solidFill>
                  <a:srgbClr val="1D2125"/>
                </a:solidFill>
                <a:effectLst/>
                <a:latin typeface="-apple-system"/>
              </a:rPr>
              <a:t>User-Agent: Mozilla/4.0 (compatible; MSIE 4.01; Windows 95) 	- (</a:t>
            </a:r>
            <a:r>
              <a:rPr lang="ru-RU" b="0" i="0" dirty="0">
                <a:solidFill>
                  <a:srgbClr val="1D2125"/>
                </a:solidFill>
                <a:effectLst/>
                <a:latin typeface="-apple-system"/>
              </a:rPr>
              <a:t>название программы клиента)</a:t>
            </a:r>
          </a:p>
        </p:txBody>
      </p:sp>
      <p:sp>
        <p:nvSpPr>
          <p:cNvPr id="9" name="TextBox 8">
            <a:extLst>
              <a:ext uri="{FF2B5EF4-FFF2-40B4-BE49-F238E27FC236}">
                <a16:creationId xmlns:a16="http://schemas.microsoft.com/office/drawing/2014/main" id="{07640631-406F-47D4-BB32-F3E4C5CE3CD4}"/>
              </a:ext>
            </a:extLst>
          </p:cNvPr>
          <p:cNvSpPr txBox="1"/>
          <p:nvPr/>
        </p:nvSpPr>
        <p:spPr>
          <a:xfrm>
            <a:off x="1082566" y="4349188"/>
            <a:ext cx="11214537" cy="2585323"/>
          </a:xfrm>
          <a:prstGeom prst="rect">
            <a:avLst/>
          </a:prstGeom>
          <a:noFill/>
        </p:spPr>
        <p:txBody>
          <a:bodyPr wrap="square">
            <a:spAutoFit/>
          </a:bodyPr>
          <a:lstStyle/>
          <a:p>
            <a:r>
              <a:rPr lang="ru-RU" b="1" i="0" dirty="0">
                <a:solidFill>
                  <a:srgbClr val="1D2125"/>
                </a:solidFill>
                <a:effectLst/>
                <a:latin typeface="-apple-system"/>
              </a:rPr>
              <a:t>Ответ сервера</a:t>
            </a:r>
            <a:br>
              <a:rPr lang="ru-RU" dirty="0"/>
            </a:br>
            <a:r>
              <a:rPr lang="en-US" b="0" i="0" dirty="0">
                <a:solidFill>
                  <a:srgbClr val="1D2125"/>
                </a:solidFill>
                <a:effectLst/>
                <a:latin typeface="-apple-system"/>
              </a:rPr>
              <a:t>HTTP/1.1 200 OK 				- (</a:t>
            </a:r>
            <a:r>
              <a:rPr lang="ru-RU" b="0" i="0" dirty="0">
                <a:solidFill>
                  <a:srgbClr val="1D2125"/>
                </a:solidFill>
                <a:effectLst/>
                <a:latin typeface="-apple-system"/>
              </a:rPr>
              <a:t>какой протокол используется, 200 - означает, что файл найден)</a:t>
            </a:r>
            <a:br>
              <a:rPr lang="ru-RU" dirty="0"/>
            </a:br>
            <a:r>
              <a:rPr lang="en-US" b="0" i="0" dirty="0">
                <a:solidFill>
                  <a:srgbClr val="1D2125"/>
                </a:solidFill>
                <a:effectLst/>
                <a:latin typeface="-apple-system"/>
              </a:rPr>
              <a:t>Date: Wed, 23 Oct 2002 08:32:31 GMT 		- (</a:t>
            </a:r>
            <a:r>
              <a:rPr lang="ru-RU" b="0" i="0" dirty="0">
                <a:solidFill>
                  <a:srgbClr val="1D2125"/>
                </a:solidFill>
                <a:effectLst/>
                <a:latin typeface="-apple-system"/>
              </a:rPr>
              <a:t>дата и время ответа)</a:t>
            </a:r>
            <a:br>
              <a:rPr lang="ru-RU" dirty="0"/>
            </a:br>
            <a:r>
              <a:rPr lang="en-US" b="0" i="0" dirty="0">
                <a:solidFill>
                  <a:srgbClr val="1D2125"/>
                </a:solidFill>
                <a:effectLst/>
                <a:latin typeface="-apple-system"/>
              </a:rPr>
              <a:t>Server: Apache/1.3.26 (Unix) PHP/4.1.2 </a:t>
            </a:r>
            <a:r>
              <a:rPr lang="en-US" b="0" i="0" dirty="0" err="1">
                <a:solidFill>
                  <a:srgbClr val="1D2125"/>
                </a:solidFill>
                <a:effectLst/>
                <a:latin typeface="-apple-system"/>
              </a:rPr>
              <a:t>rus</a:t>
            </a:r>
            <a:r>
              <a:rPr lang="en-US" b="0" i="0" dirty="0">
                <a:solidFill>
                  <a:srgbClr val="1D2125"/>
                </a:solidFill>
                <a:effectLst/>
                <a:latin typeface="-apple-system"/>
              </a:rPr>
              <a:t>/PL30.15 	- (</a:t>
            </a:r>
            <a:r>
              <a:rPr lang="ru-RU" b="0" i="0" dirty="0">
                <a:solidFill>
                  <a:srgbClr val="1D2125"/>
                </a:solidFill>
                <a:effectLst/>
                <a:latin typeface="-apple-system"/>
              </a:rPr>
              <a:t>название, версия и модули </a:t>
            </a:r>
            <a:r>
              <a:rPr lang="en-US" b="0" i="0" dirty="0">
                <a:solidFill>
                  <a:srgbClr val="1D2125"/>
                </a:solidFill>
                <a:effectLst/>
                <a:latin typeface="-apple-system"/>
              </a:rPr>
              <a:t>http-</a:t>
            </a:r>
            <a:r>
              <a:rPr lang="ru-RU" b="0" i="0" dirty="0">
                <a:solidFill>
                  <a:srgbClr val="1D2125"/>
                </a:solidFill>
                <a:effectLst/>
                <a:latin typeface="-apple-system"/>
              </a:rPr>
              <a:t>сервера)</a:t>
            </a:r>
            <a:br>
              <a:rPr lang="ru-RU" dirty="0"/>
            </a:br>
            <a:r>
              <a:rPr lang="en-US" b="0" i="0" dirty="0">
                <a:solidFill>
                  <a:srgbClr val="1D2125"/>
                </a:solidFill>
                <a:effectLst/>
                <a:latin typeface="-apple-system"/>
              </a:rPr>
              <a:t>X-Powered-By: PHP/4.1.2 			- (</a:t>
            </a:r>
            <a:r>
              <a:rPr lang="ru-RU" b="0" i="0" dirty="0">
                <a:solidFill>
                  <a:srgbClr val="1D2125"/>
                </a:solidFill>
                <a:effectLst/>
                <a:latin typeface="-apple-system"/>
              </a:rPr>
              <a:t>чем создана страница)</a:t>
            </a:r>
            <a:br>
              <a:rPr lang="ru-RU" dirty="0"/>
            </a:br>
            <a:r>
              <a:rPr lang="en-US" b="0" i="0" dirty="0">
                <a:solidFill>
                  <a:srgbClr val="1D2125"/>
                </a:solidFill>
                <a:effectLst/>
                <a:latin typeface="-apple-system"/>
              </a:rPr>
              <a:t>Connection: close 				- (</a:t>
            </a:r>
            <a:r>
              <a:rPr lang="ru-RU" b="0" i="0" dirty="0">
                <a:solidFill>
                  <a:srgbClr val="1D2125"/>
                </a:solidFill>
                <a:effectLst/>
                <a:latin typeface="-apple-system"/>
              </a:rPr>
              <a:t>закрыть соединение после получения файла)</a:t>
            </a:r>
            <a:br>
              <a:rPr lang="ru-RU" dirty="0"/>
            </a:br>
            <a:r>
              <a:rPr lang="en-US" b="0" i="0" dirty="0">
                <a:solidFill>
                  <a:srgbClr val="1D2125"/>
                </a:solidFill>
                <a:effectLst/>
                <a:latin typeface="-apple-system"/>
              </a:rPr>
              <a:t>Content-Type: text/html; charset=windows-1251 - (</a:t>
            </a:r>
            <a:r>
              <a:rPr lang="ru-RU" b="0" i="0" dirty="0">
                <a:solidFill>
                  <a:srgbClr val="1D2125"/>
                </a:solidFill>
                <a:effectLst/>
                <a:latin typeface="-apple-system"/>
              </a:rPr>
              <a:t>тип данных </a:t>
            </a:r>
            <a:r>
              <a:rPr lang="en-US" b="0" i="0" dirty="0">
                <a:solidFill>
                  <a:srgbClr val="1D2125"/>
                </a:solidFill>
                <a:effectLst/>
                <a:latin typeface="-apple-system"/>
              </a:rPr>
              <a:t>html, </a:t>
            </a:r>
            <a:r>
              <a:rPr lang="ru-RU" b="0" i="0" dirty="0">
                <a:solidFill>
                  <a:srgbClr val="1D2125"/>
                </a:solidFill>
                <a:effectLst/>
                <a:latin typeface="-apple-system"/>
              </a:rPr>
              <a:t>кодировка </a:t>
            </a:r>
            <a:r>
              <a:rPr lang="en-US" b="0" i="0" dirty="0">
                <a:solidFill>
                  <a:srgbClr val="1D2125"/>
                </a:solidFill>
                <a:effectLst/>
                <a:latin typeface="-apple-system"/>
              </a:rPr>
              <a:t>windows-1251)</a:t>
            </a:r>
            <a:br>
              <a:rPr lang="en-US" dirty="0"/>
            </a:br>
            <a:br>
              <a:rPr lang="en-US" dirty="0"/>
            </a:br>
            <a:r>
              <a:rPr lang="ru-RU" b="0" i="0" dirty="0">
                <a:solidFill>
                  <a:srgbClr val="1D2125"/>
                </a:solidFill>
                <a:effectLst/>
                <a:latin typeface="-apple-system"/>
              </a:rPr>
              <a:t>Дальше идет содержимое файла (тело запроса)</a:t>
            </a:r>
            <a:endParaRPr lang="ru-RU" dirty="0"/>
          </a:p>
        </p:txBody>
      </p:sp>
    </p:spTree>
    <p:extLst>
      <p:ext uri="{BB962C8B-B14F-4D97-AF65-F5344CB8AC3E}">
        <p14:creationId xmlns:p14="http://schemas.microsoft.com/office/powerpoint/2010/main" val="2267936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67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A3D589-9B00-47D3-BDDF-1D3331834306}"/>
              </a:ext>
            </a:extLst>
          </p:cNvPr>
          <p:cNvSpPr txBox="1"/>
          <p:nvPr/>
        </p:nvSpPr>
        <p:spPr>
          <a:xfrm>
            <a:off x="395478" y="336542"/>
            <a:ext cx="4258818" cy="523220"/>
          </a:xfrm>
          <a:prstGeom prst="rect">
            <a:avLst/>
          </a:prstGeom>
          <a:noFill/>
        </p:spPr>
        <p:txBody>
          <a:bodyPr wrap="square">
            <a:spAutoFit/>
          </a:bodyPr>
          <a:lstStyle/>
          <a:p>
            <a:r>
              <a:rPr lang="ru-RU" sz="2800" b="1" dirty="0"/>
              <a:t>Адресация в сети </a:t>
            </a:r>
            <a:r>
              <a:rPr lang="en-US" sz="2800" b="1" dirty="0"/>
              <a:t>Internet</a:t>
            </a:r>
            <a:endParaRPr lang="ru-RU" sz="2800" b="1" dirty="0"/>
          </a:p>
        </p:txBody>
      </p:sp>
      <p:sp>
        <p:nvSpPr>
          <p:cNvPr id="5" name="TextBox 4">
            <a:extLst>
              <a:ext uri="{FF2B5EF4-FFF2-40B4-BE49-F238E27FC236}">
                <a16:creationId xmlns:a16="http://schemas.microsoft.com/office/drawing/2014/main" id="{D2B28523-98AB-4869-8328-15A8A479D720}"/>
              </a:ext>
            </a:extLst>
          </p:cNvPr>
          <p:cNvSpPr txBox="1"/>
          <p:nvPr/>
        </p:nvSpPr>
        <p:spPr>
          <a:xfrm>
            <a:off x="756651" y="1490008"/>
            <a:ext cx="4422268" cy="1938992"/>
          </a:xfrm>
          <a:prstGeom prst="rect">
            <a:avLst/>
          </a:prstGeom>
          <a:noFill/>
        </p:spPr>
        <p:txBody>
          <a:bodyPr wrap="square">
            <a:spAutoFit/>
          </a:bodyPr>
          <a:lstStyle/>
          <a:p>
            <a:pPr algn="l"/>
            <a:r>
              <a:rPr lang="ru-RU" sz="2400" b="0" i="0" u="sng" dirty="0">
                <a:solidFill>
                  <a:srgbClr val="1D2125"/>
                </a:solidFill>
                <a:effectLst/>
                <a:latin typeface="-apple-system"/>
              </a:rPr>
              <a:t>Типы адресов:</a:t>
            </a:r>
          </a:p>
          <a:p>
            <a:pPr algn="l"/>
            <a:endParaRPr lang="ru-RU" sz="2400" b="0" i="0" dirty="0">
              <a:solidFill>
                <a:srgbClr val="1D2125"/>
              </a:solidFill>
              <a:effectLst/>
              <a:latin typeface="-apple-system"/>
            </a:endParaRPr>
          </a:p>
          <a:p>
            <a:pPr algn="l">
              <a:buFont typeface="+mj-lt"/>
              <a:buAutoNum type="arabicPeriod"/>
            </a:pPr>
            <a:r>
              <a:rPr lang="ru-RU" sz="2400" i="0" dirty="0">
                <a:solidFill>
                  <a:srgbClr val="1D2125"/>
                </a:solidFill>
                <a:effectLst/>
                <a:latin typeface="-apple-system"/>
              </a:rPr>
              <a:t>Физический (MAC-адрес)</a:t>
            </a:r>
          </a:p>
          <a:p>
            <a:pPr algn="l">
              <a:buFont typeface="+mj-lt"/>
              <a:buAutoNum type="arabicPeriod"/>
            </a:pPr>
            <a:r>
              <a:rPr lang="ru-RU" sz="2400" i="0" dirty="0">
                <a:solidFill>
                  <a:srgbClr val="1D2125"/>
                </a:solidFill>
                <a:effectLst/>
                <a:latin typeface="-apple-system"/>
              </a:rPr>
              <a:t>Сетевой (IP-адрес)</a:t>
            </a:r>
          </a:p>
          <a:p>
            <a:pPr algn="l">
              <a:buFont typeface="+mj-lt"/>
              <a:buAutoNum type="arabicPeriod"/>
            </a:pPr>
            <a:r>
              <a:rPr lang="ru-RU" sz="2400" i="0" dirty="0">
                <a:solidFill>
                  <a:srgbClr val="1D2125"/>
                </a:solidFill>
                <a:effectLst/>
                <a:latin typeface="-apple-system"/>
              </a:rPr>
              <a:t>Символьный (DNS-имя)</a:t>
            </a:r>
          </a:p>
        </p:txBody>
      </p:sp>
      <p:sp>
        <p:nvSpPr>
          <p:cNvPr id="9" name="TextBox 8">
            <a:extLst>
              <a:ext uri="{FF2B5EF4-FFF2-40B4-BE49-F238E27FC236}">
                <a16:creationId xmlns:a16="http://schemas.microsoft.com/office/drawing/2014/main" id="{022DBC72-0E38-4010-8E56-AAA5ABD323B7}"/>
              </a:ext>
            </a:extLst>
          </p:cNvPr>
          <p:cNvSpPr txBox="1"/>
          <p:nvPr/>
        </p:nvSpPr>
        <p:spPr>
          <a:xfrm>
            <a:off x="395479" y="4148042"/>
            <a:ext cx="1741794" cy="523220"/>
          </a:xfrm>
          <a:prstGeom prst="rect">
            <a:avLst/>
          </a:prstGeom>
          <a:noFill/>
        </p:spPr>
        <p:txBody>
          <a:bodyPr wrap="square">
            <a:spAutoFit/>
          </a:bodyPr>
          <a:lstStyle>
            <a:defPPr>
              <a:defRPr lang="ru-RU"/>
            </a:defPPr>
            <a:lvl1pPr>
              <a:defRPr sz="2800" b="1"/>
            </a:lvl1pPr>
          </a:lstStyle>
          <a:p>
            <a:r>
              <a:rPr lang="en-US" dirty="0"/>
              <a:t>IP-</a:t>
            </a:r>
            <a:r>
              <a:rPr lang="ru-RU" dirty="0"/>
              <a:t>адреса</a:t>
            </a:r>
          </a:p>
        </p:txBody>
      </p:sp>
      <p:sp>
        <p:nvSpPr>
          <p:cNvPr id="11" name="TextBox 10">
            <a:extLst>
              <a:ext uri="{FF2B5EF4-FFF2-40B4-BE49-F238E27FC236}">
                <a16:creationId xmlns:a16="http://schemas.microsoft.com/office/drawing/2014/main" id="{B81002D7-239D-4D3C-B338-7F1FB7205D68}"/>
              </a:ext>
            </a:extLst>
          </p:cNvPr>
          <p:cNvSpPr txBox="1"/>
          <p:nvPr/>
        </p:nvSpPr>
        <p:spPr>
          <a:xfrm>
            <a:off x="856560" y="4800466"/>
            <a:ext cx="7395073" cy="461665"/>
          </a:xfrm>
          <a:prstGeom prst="rect">
            <a:avLst/>
          </a:prstGeom>
          <a:noFill/>
        </p:spPr>
        <p:txBody>
          <a:bodyPr wrap="square">
            <a:spAutoFit/>
          </a:bodyPr>
          <a:lstStyle/>
          <a:p>
            <a:r>
              <a:rPr lang="ru-RU" sz="2400" b="0" i="0" dirty="0">
                <a:solidFill>
                  <a:srgbClr val="1D2125"/>
                </a:solidFill>
                <a:effectLst/>
                <a:latin typeface="-apple-system"/>
              </a:rPr>
              <a:t>10100000.01010001.00000101.10000011 = 160.81.5.131</a:t>
            </a:r>
            <a:endParaRPr lang="ru-RU" sz="2400" dirty="0"/>
          </a:p>
        </p:txBody>
      </p:sp>
    </p:spTree>
    <p:extLst>
      <p:ext uri="{BB962C8B-B14F-4D97-AF65-F5344CB8AC3E}">
        <p14:creationId xmlns:p14="http://schemas.microsoft.com/office/powerpoint/2010/main" val="21329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3A45FA-C6E6-49A5-A389-9C0D9BD89D2D}"/>
              </a:ext>
            </a:extLst>
          </p:cNvPr>
          <p:cNvSpPr txBox="1"/>
          <p:nvPr/>
        </p:nvSpPr>
        <p:spPr>
          <a:xfrm>
            <a:off x="261651" y="393720"/>
            <a:ext cx="3343398" cy="523220"/>
          </a:xfrm>
          <a:prstGeom prst="rect">
            <a:avLst/>
          </a:prstGeom>
          <a:noFill/>
        </p:spPr>
        <p:txBody>
          <a:bodyPr wrap="square">
            <a:spAutoFit/>
          </a:bodyPr>
          <a:lstStyle>
            <a:defPPr>
              <a:defRPr lang="ru-RU"/>
            </a:defPPr>
            <a:lvl1pPr>
              <a:defRPr sz="2800" b="1"/>
            </a:lvl1pPr>
          </a:lstStyle>
          <a:p>
            <a:r>
              <a:rPr lang="ru-RU" dirty="0"/>
              <a:t>Базовые протоколы</a:t>
            </a:r>
          </a:p>
        </p:txBody>
      </p:sp>
      <p:pic>
        <p:nvPicPr>
          <p:cNvPr id="1026" name="Picture 2" descr="1-2">
            <a:extLst>
              <a:ext uri="{FF2B5EF4-FFF2-40B4-BE49-F238E27FC236}">
                <a16:creationId xmlns:a16="http://schemas.microsoft.com/office/drawing/2014/main" id="{039563AF-09E1-41AF-B93C-979966121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027" y="636849"/>
            <a:ext cx="7204709" cy="41398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6CA1F7F-1DA1-40A7-90E0-08DF9BAEE5BC}"/>
              </a:ext>
            </a:extLst>
          </p:cNvPr>
          <p:cNvSpPr txBox="1"/>
          <p:nvPr/>
        </p:nvSpPr>
        <p:spPr>
          <a:xfrm>
            <a:off x="261651" y="1665718"/>
            <a:ext cx="3957810" cy="2308324"/>
          </a:xfrm>
          <a:prstGeom prst="rect">
            <a:avLst/>
          </a:prstGeom>
          <a:noFill/>
        </p:spPr>
        <p:txBody>
          <a:bodyPr wrap="square">
            <a:spAutoFit/>
          </a:bodyPr>
          <a:lstStyle>
            <a:defPPr>
              <a:defRPr lang="ru-RU"/>
            </a:defPPr>
            <a:lvl1pPr>
              <a:defRPr sz="2400" b="0" i="0" u="sng">
                <a:solidFill>
                  <a:srgbClr val="1D2125"/>
                </a:solidFill>
                <a:effectLst/>
                <a:latin typeface="-apple-system"/>
              </a:defRPr>
            </a:lvl1pPr>
          </a:lstStyle>
          <a:p>
            <a:r>
              <a:rPr lang="ru-RU" dirty="0"/>
              <a:t>Стек протоколов TCP/IP</a:t>
            </a:r>
          </a:p>
          <a:p>
            <a:r>
              <a:rPr lang="ru-RU" dirty="0"/>
              <a:t> </a:t>
            </a:r>
          </a:p>
          <a:p>
            <a:r>
              <a:rPr lang="ru-RU" u="none" dirty="0"/>
              <a:t>  1. Прикладной</a:t>
            </a:r>
          </a:p>
          <a:p>
            <a:r>
              <a:rPr lang="ru-RU" u="none" dirty="0"/>
              <a:t>  2. Транспортный</a:t>
            </a:r>
          </a:p>
          <a:p>
            <a:r>
              <a:rPr lang="ru-RU" u="none" dirty="0"/>
              <a:t>  3. Межсетевой</a:t>
            </a:r>
          </a:p>
          <a:p>
            <a:r>
              <a:rPr lang="ru-RU" u="none" dirty="0"/>
              <a:t>  4. Физический и канальный</a:t>
            </a:r>
          </a:p>
        </p:txBody>
      </p:sp>
      <p:sp>
        <p:nvSpPr>
          <p:cNvPr id="8" name="TextBox 7">
            <a:extLst>
              <a:ext uri="{FF2B5EF4-FFF2-40B4-BE49-F238E27FC236}">
                <a16:creationId xmlns:a16="http://schemas.microsoft.com/office/drawing/2014/main" id="{D2FB1482-0E2A-492D-AA91-B9EF8FDF451D}"/>
              </a:ext>
            </a:extLst>
          </p:cNvPr>
          <p:cNvSpPr txBox="1"/>
          <p:nvPr/>
        </p:nvSpPr>
        <p:spPr>
          <a:xfrm>
            <a:off x="157655" y="4776651"/>
            <a:ext cx="12034345" cy="1938992"/>
          </a:xfrm>
          <a:prstGeom prst="rect">
            <a:avLst/>
          </a:prstGeom>
          <a:noFill/>
        </p:spPr>
        <p:txBody>
          <a:bodyPr wrap="square">
            <a:spAutoFit/>
          </a:bodyPr>
          <a:lstStyle>
            <a:defPPr>
              <a:defRPr lang="ru-RU"/>
            </a:defPPr>
            <a:lvl1pPr>
              <a:defRPr sz="2400" b="0" i="0" u="sng">
                <a:solidFill>
                  <a:srgbClr val="1D2125"/>
                </a:solidFill>
                <a:effectLst/>
                <a:latin typeface="-apple-system"/>
              </a:defRPr>
            </a:lvl1pPr>
          </a:lstStyle>
          <a:p>
            <a:r>
              <a:rPr lang="ru-RU" dirty="0"/>
              <a:t>Основные задачи </a:t>
            </a:r>
            <a:endParaRPr lang="ru-RU" b="1" dirty="0"/>
          </a:p>
          <a:p>
            <a:r>
              <a:rPr lang="ru-RU" u="none" dirty="0"/>
              <a:t>На физическом уровне   -	физическое соединение кабелем и передача сигнала</a:t>
            </a:r>
          </a:p>
          <a:p>
            <a:r>
              <a:rPr lang="ru-RU" u="none" dirty="0"/>
              <a:t>На сетевом уровне	       -	</a:t>
            </a:r>
            <a:r>
              <a:rPr lang="ru-RU" u="none" dirty="0" err="1"/>
              <a:t>оптимаьная</a:t>
            </a:r>
            <a:r>
              <a:rPr lang="ru-RU" u="none" dirty="0"/>
              <a:t> маршрутизация от источника к пункту назначения</a:t>
            </a:r>
          </a:p>
          <a:p>
            <a:r>
              <a:rPr lang="ru-RU" u="none" dirty="0"/>
              <a:t>На транспортном уровне  - 	 протокол контроля передачи</a:t>
            </a:r>
            <a:r>
              <a:rPr lang="en-GB" u="none" dirty="0"/>
              <a:t> </a:t>
            </a:r>
            <a:r>
              <a:rPr lang="ru-RU" u="none" dirty="0"/>
              <a:t>данных (порт)</a:t>
            </a:r>
          </a:p>
          <a:p>
            <a:r>
              <a:rPr lang="ru-RU" u="none" dirty="0"/>
              <a:t>На уровне приложений   -   представление данных понятных пользователю</a:t>
            </a:r>
          </a:p>
        </p:txBody>
      </p:sp>
    </p:spTree>
    <p:extLst>
      <p:ext uri="{BB962C8B-B14F-4D97-AF65-F5344CB8AC3E}">
        <p14:creationId xmlns:p14="http://schemas.microsoft.com/office/powerpoint/2010/main" val="396679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A16D7B-D592-4BB7-B764-B0AB768EE89F}"/>
              </a:ext>
            </a:extLst>
          </p:cNvPr>
          <p:cNvSpPr txBox="1"/>
          <p:nvPr/>
        </p:nvSpPr>
        <p:spPr>
          <a:xfrm>
            <a:off x="115614" y="188451"/>
            <a:ext cx="3216165" cy="461665"/>
          </a:xfrm>
          <a:prstGeom prst="rect">
            <a:avLst/>
          </a:prstGeom>
          <a:noFill/>
        </p:spPr>
        <p:txBody>
          <a:bodyPr wrap="square">
            <a:spAutoFit/>
          </a:bodyPr>
          <a:lstStyle>
            <a:defPPr>
              <a:defRPr lang="ru-RU"/>
            </a:defPPr>
            <a:lvl1pPr>
              <a:defRPr sz="2400" b="0" i="0" u="sng">
                <a:solidFill>
                  <a:srgbClr val="1D2125"/>
                </a:solidFill>
                <a:effectLst/>
                <a:latin typeface="-apple-system"/>
              </a:defRPr>
            </a:lvl1pPr>
          </a:lstStyle>
          <a:p>
            <a:r>
              <a:rPr lang="ru-RU" u="none" dirty="0"/>
              <a:t>Назначение портов</a:t>
            </a:r>
          </a:p>
        </p:txBody>
      </p:sp>
      <p:sp>
        <p:nvSpPr>
          <p:cNvPr id="7" name="TextBox 6">
            <a:extLst>
              <a:ext uri="{FF2B5EF4-FFF2-40B4-BE49-F238E27FC236}">
                <a16:creationId xmlns:a16="http://schemas.microsoft.com/office/drawing/2014/main" id="{C9F0E6D0-68A6-4524-943D-235811EFBD90}"/>
              </a:ext>
            </a:extLst>
          </p:cNvPr>
          <p:cNvSpPr txBox="1"/>
          <p:nvPr/>
        </p:nvSpPr>
        <p:spPr>
          <a:xfrm>
            <a:off x="7430814" y="280784"/>
            <a:ext cx="6096000" cy="369332"/>
          </a:xfrm>
          <a:prstGeom prst="rect">
            <a:avLst/>
          </a:prstGeom>
          <a:noFill/>
        </p:spPr>
        <p:txBody>
          <a:bodyPr wrap="square">
            <a:spAutoFit/>
          </a:bodyPr>
          <a:lstStyle/>
          <a:p>
            <a:r>
              <a:rPr lang="ru-RU" b="0" i="0" dirty="0">
                <a:solidFill>
                  <a:srgbClr val="1D2125"/>
                </a:solidFill>
                <a:effectLst/>
                <a:latin typeface="-apple-system"/>
              </a:rPr>
              <a:t>Некоторые заданные порты </a:t>
            </a:r>
            <a:r>
              <a:rPr lang="ru-RU" b="0" i="0" u="none" strike="noStrike" dirty="0">
                <a:solidFill>
                  <a:srgbClr val="931C1F"/>
                </a:solidFill>
                <a:effectLst/>
                <a:latin typeface="-apple-system"/>
                <a:hlinkClick r:id="rId2"/>
              </a:rPr>
              <a:t>RFC-1700</a:t>
            </a:r>
            <a:r>
              <a:rPr lang="ru-RU" b="0" i="0" dirty="0">
                <a:solidFill>
                  <a:srgbClr val="1D2125"/>
                </a:solidFill>
                <a:effectLst/>
                <a:latin typeface="-apple-system"/>
              </a:rPr>
              <a:t> (1994)</a:t>
            </a:r>
            <a:endParaRPr lang="ru-RU" dirty="0"/>
          </a:p>
        </p:txBody>
      </p:sp>
      <p:graphicFrame>
        <p:nvGraphicFramePr>
          <p:cNvPr id="10" name="Таблица 10">
            <a:extLst>
              <a:ext uri="{FF2B5EF4-FFF2-40B4-BE49-F238E27FC236}">
                <a16:creationId xmlns:a16="http://schemas.microsoft.com/office/drawing/2014/main" id="{26795505-34C8-4545-BE0F-5AA80AB42562}"/>
              </a:ext>
            </a:extLst>
          </p:cNvPr>
          <p:cNvGraphicFramePr>
            <a:graphicFrameLocks noGrp="1"/>
          </p:cNvGraphicFramePr>
          <p:nvPr>
            <p:extLst>
              <p:ext uri="{D42A27DB-BD31-4B8C-83A1-F6EECF244321}">
                <p14:modId xmlns:p14="http://schemas.microsoft.com/office/powerpoint/2010/main" val="28787069"/>
              </p:ext>
            </p:extLst>
          </p:nvPr>
        </p:nvGraphicFramePr>
        <p:xfrm>
          <a:off x="1418896" y="650116"/>
          <a:ext cx="10068912" cy="5933440"/>
        </p:xfrm>
        <a:graphic>
          <a:graphicData uri="http://schemas.openxmlformats.org/drawingml/2006/table">
            <a:tbl>
              <a:tblPr firstRow="1" bandRow="1">
                <a:tableStyleId>{5C22544A-7EE6-4342-B048-85BDC9FD1C3A}</a:tableStyleId>
              </a:tblPr>
              <a:tblGrid>
                <a:gridCol w="3356304">
                  <a:extLst>
                    <a:ext uri="{9D8B030D-6E8A-4147-A177-3AD203B41FA5}">
                      <a16:colId xmlns:a16="http://schemas.microsoft.com/office/drawing/2014/main" val="3976114003"/>
                    </a:ext>
                  </a:extLst>
                </a:gridCol>
                <a:gridCol w="3356304">
                  <a:extLst>
                    <a:ext uri="{9D8B030D-6E8A-4147-A177-3AD203B41FA5}">
                      <a16:colId xmlns:a16="http://schemas.microsoft.com/office/drawing/2014/main" val="56058233"/>
                    </a:ext>
                  </a:extLst>
                </a:gridCol>
                <a:gridCol w="3356304">
                  <a:extLst>
                    <a:ext uri="{9D8B030D-6E8A-4147-A177-3AD203B41FA5}">
                      <a16:colId xmlns:a16="http://schemas.microsoft.com/office/drawing/2014/main" val="3441005214"/>
                    </a:ext>
                  </a:extLst>
                </a:gridCol>
              </a:tblGrid>
              <a:tr h="370840">
                <a:tc>
                  <a:txBody>
                    <a:bodyPr/>
                    <a:lstStyle/>
                    <a:p>
                      <a:pPr algn="ctr"/>
                      <a:r>
                        <a:rPr lang="ru-RU" sz="1800" b="1" dirty="0">
                          <a:effectLst/>
                          <a:latin typeface="+mn-lt"/>
                        </a:rPr>
                        <a:t>Порт</a:t>
                      </a:r>
                      <a:endParaRPr lang="ru-RU" sz="1800" dirty="0">
                        <a:effectLst/>
                        <a:latin typeface="+mn-lt"/>
                      </a:endParaRPr>
                    </a:p>
                  </a:txBody>
                  <a:tcPr anchor="ctr"/>
                </a:tc>
                <a:tc>
                  <a:txBody>
                    <a:bodyPr/>
                    <a:lstStyle/>
                    <a:p>
                      <a:pPr algn="ctr"/>
                      <a:r>
                        <a:rPr lang="ru-RU" sz="1800" b="1">
                          <a:effectLst/>
                          <a:latin typeface="+mn-lt"/>
                        </a:rPr>
                        <a:t>Служба</a:t>
                      </a:r>
                      <a:endParaRPr lang="ru-RU" sz="1800">
                        <a:effectLst/>
                        <a:latin typeface="+mn-lt"/>
                      </a:endParaRPr>
                    </a:p>
                  </a:txBody>
                  <a:tcPr anchor="ctr"/>
                </a:tc>
                <a:tc>
                  <a:txBody>
                    <a:bodyPr/>
                    <a:lstStyle/>
                    <a:p>
                      <a:pPr algn="ctr"/>
                      <a:r>
                        <a:rPr lang="ru-RU" sz="1800" b="1">
                          <a:effectLst/>
                          <a:latin typeface="+mn-lt"/>
                        </a:rPr>
                        <a:t>Описание</a:t>
                      </a:r>
                      <a:endParaRPr lang="ru-RU" sz="1800">
                        <a:effectLst/>
                        <a:latin typeface="+mn-lt"/>
                      </a:endParaRPr>
                    </a:p>
                  </a:txBody>
                  <a:tcPr anchor="ctr"/>
                </a:tc>
                <a:extLst>
                  <a:ext uri="{0D108BD9-81ED-4DB2-BD59-A6C34878D82A}">
                    <a16:rowId xmlns:a16="http://schemas.microsoft.com/office/drawing/2014/main" val="1390665312"/>
                  </a:ext>
                </a:extLst>
              </a:tr>
              <a:tr h="370840">
                <a:tc>
                  <a:txBody>
                    <a:bodyPr/>
                    <a:lstStyle/>
                    <a:p>
                      <a:pPr algn="ctr"/>
                      <a:r>
                        <a:rPr lang="ru-RU" sz="1800" dirty="0">
                          <a:effectLst/>
                          <a:latin typeface="+mn-lt"/>
                        </a:rPr>
                        <a:t>0</a:t>
                      </a:r>
                    </a:p>
                  </a:txBody>
                  <a:tcPr anchor="ctr"/>
                </a:tc>
                <a:tc>
                  <a:txBody>
                    <a:bodyPr/>
                    <a:lstStyle/>
                    <a:p>
                      <a:pPr algn="ctr"/>
                      <a:r>
                        <a:rPr lang="ru-RU" sz="1800">
                          <a:effectLst/>
                          <a:latin typeface="+mn-lt"/>
                        </a:rPr>
                        <a:t>-</a:t>
                      </a:r>
                    </a:p>
                  </a:txBody>
                  <a:tcPr anchor="ctr"/>
                </a:tc>
                <a:tc>
                  <a:txBody>
                    <a:bodyPr/>
                    <a:lstStyle/>
                    <a:p>
                      <a:pPr algn="ctr"/>
                      <a:r>
                        <a:rPr lang="ru-RU" sz="1800">
                          <a:effectLst/>
                          <a:latin typeface="+mn-lt"/>
                        </a:rPr>
                        <a:t>Зарезервировано</a:t>
                      </a:r>
                    </a:p>
                  </a:txBody>
                  <a:tcPr anchor="ctr"/>
                </a:tc>
                <a:extLst>
                  <a:ext uri="{0D108BD9-81ED-4DB2-BD59-A6C34878D82A}">
                    <a16:rowId xmlns:a16="http://schemas.microsoft.com/office/drawing/2014/main" val="2133180709"/>
                  </a:ext>
                </a:extLst>
              </a:tr>
              <a:tr h="370840">
                <a:tc>
                  <a:txBody>
                    <a:bodyPr/>
                    <a:lstStyle/>
                    <a:p>
                      <a:pPr algn="ctr"/>
                      <a:r>
                        <a:rPr lang="ru-RU" sz="1800" dirty="0">
                          <a:effectLst/>
                          <a:latin typeface="+mn-lt"/>
                        </a:rPr>
                        <a:t>13</a:t>
                      </a:r>
                    </a:p>
                  </a:txBody>
                  <a:tcPr anchor="ctr"/>
                </a:tc>
                <a:tc>
                  <a:txBody>
                    <a:bodyPr/>
                    <a:lstStyle/>
                    <a:p>
                      <a:pPr algn="ctr"/>
                      <a:r>
                        <a:rPr lang="en-US" sz="1800">
                          <a:effectLst/>
                          <a:latin typeface="+mn-lt"/>
                        </a:rPr>
                        <a:t>Daytime</a:t>
                      </a:r>
                    </a:p>
                  </a:txBody>
                  <a:tcPr anchor="ctr"/>
                </a:tc>
                <a:tc>
                  <a:txBody>
                    <a:bodyPr/>
                    <a:lstStyle/>
                    <a:p>
                      <a:pPr algn="ctr"/>
                      <a:r>
                        <a:rPr lang="ru-RU" sz="1800">
                          <a:effectLst/>
                          <a:latin typeface="+mn-lt"/>
                        </a:rPr>
                        <a:t>Синхронизация времени</a:t>
                      </a:r>
                    </a:p>
                  </a:txBody>
                  <a:tcPr anchor="ctr"/>
                </a:tc>
                <a:extLst>
                  <a:ext uri="{0D108BD9-81ED-4DB2-BD59-A6C34878D82A}">
                    <a16:rowId xmlns:a16="http://schemas.microsoft.com/office/drawing/2014/main" val="784950136"/>
                  </a:ext>
                </a:extLst>
              </a:tr>
              <a:tr h="370840">
                <a:tc>
                  <a:txBody>
                    <a:bodyPr/>
                    <a:lstStyle/>
                    <a:p>
                      <a:pPr algn="ctr"/>
                      <a:r>
                        <a:rPr lang="ru-RU" sz="1800" dirty="0">
                          <a:effectLst/>
                          <a:latin typeface="+mn-lt"/>
                        </a:rPr>
                        <a:t>20</a:t>
                      </a:r>
                    </a:p>
                  </a:txBody>
                  <a:tcPr anchor="ctr"/>
                </a:tc>
                <a:tc>
                  <a:txBody>
                    <a:bodyPr/>
                    <a:lstStyle/>
                    <a:p>
                      <a:pPr algn="ctr"/>
                      <a:r>
                        <a:rPr lang="en-US" sz="1800">
                          <a:effectLst/>
                          <a:latin typeface="+mn-lt"/>
                        </a:rPr>
                        <a:t>ftp-data</a:t>
                      </a:r>
                    </a:p>
                  </a:txBody>
                  <a:tcPr anchor="ctr"/>
                </a:tc>
                <a:tc>
                  <a:txBody>
                    <a:bodyPr/>
                    <a:lstStyle/>
                    <a:p>
                      <a:pPr algn="ctr"/>
                      <a:r>
                        <a:rPr lang="ru-RU" sz="1800">
                          <a:effectLst/>
                          <a:latin typeface="+mn-lt"/>
                        </a:rPr>
                        <a:t>Канал передачи данных для FTP</a:t>
                      </a:r>
                    </a:p>
                  </a:txBody>
                  <a:tcPr anchor="ctr"/>
                </a:tc>
                <a:extLst>
                  <a:ext uri="{0D108BD9-81ED-4DB2-BD59-A6C34878D82A}">
                    <a16:rowId xmlns:a16="http://schemas.microsoft.com/office/drawing/2014/main" val="513606844"/>
                  </a:ext>
                </a:extLst>
              </a:tr>
              <a:tr h="370840">
                <a:tc>
                  <a:txBody>
                    <a:bodyPr/>
                    <a:lstStyle/>
                    <a:p>
                      <a:pPr algn="ctr"/>
                      <a:r>
                        <a:rPr lang="ru-RU" sz="1800" dirty="0">
                          <a:effectLst/>
                          <a:latin typeface="+mn-lt"/>
                        </a:rPr>
                        <a:t>21</a:t>
                      </a:r>
                    </a:p>
                  </a:txBody>
                  <a:tcPr anchor="ctr"/>
                </a:tc>
                <a:tc>
                  <a:txBody>
                    <a:bodyPr/>
                    <a:lstStyle/>
                    <a:p>
                      <a:pPr algn="ctr"/>
                      <a:r>
                        <a:rPr lang="en-US" sz="1800">
                          <a:effectLst/>
                          <a:latin typeface="+mn-lt"/>
                        </a:rPr>
                        <a:t>ftp</a:t>
                      </a:r>
                    </a:p>
                  </a:txBody>
                  <a:tcPr anchor="ctr"/>
                </a:tc>
                <a:tc>
                  <a:txBody>
                    <a:bodyPr/>
                    <a:lstStyle/>
                    <a:p>
                      <a:pPr algn="ctr"/>
                      <a:r>
                        <a:rPr lang="ru-RU" sz="1800">
                          <a:effectLst/>
                          <a:latin typeface="+mn-lt"/>
                        </a:rPr>
                        <a:t>Передача файлов</a:t>
                      </a:r>
                    </a:p>
                  </a:txBody>
                  <a:tcPr anchor="ctr"/>
                </a:tc>
                <a:extLst>
                  <a:ext uri="{0D108BD9-81ED-4DB2-BD59-A6C34878D82A}">
                    <a16:rowId xmlns:a16="http://schemas.microsoft.com/office/drawing/2014/main" val="953437089"/>
                  </a:ext>
                </a:extLst>
              </a:tr>
              <a:tr h="370840">
                <a:tc>
                  <a:txBody>
                    <a:bodyPr/>
                    <a:lstStyle/>
                    <a:p>
                      <a:pPr algn="ctr"/>
                      <a:r>
                        <a:rPr lang="ru-RU" sz="1800" dirty="0">
                          <a:effectLst/>
                          <a:latin typeface="+mn-lt"/>
                        </a:rPr>
                        <a:t>23</a:t>
                      </a:r>
                    </a:p>
                  </a:txBody>
                  <a:tcPr anchor="ctr"/>
                </a:tc>
                <a:tc>
                  <a:txBody>
                    <a:bodyPr/>
                    <a:lstStyle/>
                    <a:p>
                      <a:pPr algn="ctr"/>
                      <a:r>
                        <a:rPr lang="en-US" sz="1800">
                          <a:effectLst/>
                          <a:latin typeface="+mn-lt"/>
                        </a:rPr>
                        <a:t>telnet</a:t>
                      </a:r>
                    </a:p>
                  </a:txBody>
                  <a:tcPr anchor="ctr"/>
                </a:tc>
                <a:tc>
                  <a:txBody>
                    <a:bodyPr/>
                    <a:lstStyle/>
                    <a:p>
                      <a:pPr algn="ctr"/>
                      <a:r>
                        <a:rPr lang="ru-RU" sz="1800">
                          <a:effectLst/>
                          <a:latin typeface="+mn-lt"/>
                        </a:rPr>
                        <a:t>Сетевой терминал</a:t>
                      </a:r>
                    </a:p>
                  </a:txBody>
                  <a:tcPr anchor="ctr"/>
                </a:tc>
                <a:extLst>
                  <a:ext uri="{0D108BD9-81ED-4DB2-BD59-A6C34878D82A}">
                    <a16:rowId xmlns:a16="http://schemas.microsoft.com/office/drawing/2014/main" val="3538983923"/>
                  </a:ext>
                </a:extLst>
              </a:tr>
              <a:tr h="370840">
                <a:tc>
                  <a:txBody>
                    <a:bodyPr/>
                    <a:lstStyle/>
                    <a:p>
                      <a:pPr algn="ctr"/>
                      <a:r>
                        <a:rPr lang="ru-RU" sz="1800" dirty="0">
                          <a:effectLst/>
                          <a:latin typeface="+mn-lt"/>
                        </a:rPr>
                        <a:t>25</a:t>
                      </a:r>
                    </a:p>
                  </a:txBody>
                  <a:tcPr anchor="ctr"/>
                </a:tc>
                <a:tc>
                  <a:txBody>
                    <a:bodyPr/>
                    <a:lstStyle/>
                    <a:p>
                      <a:pPr algn="ctr"/>
                      <a:r>
                        <a:rPr lang="en-US" sz="1800">
                          <a:effectLst/>
                          <a:latin typeface="+mn-lt"/>
                        </a:rPr>
                        <a:t>SMTP</a:t>
                      </a:r>
                    </a:p>
                  </a:txBody>
                  <a:tcPr anchor="ctr"/>
                </a:tc>
                <a:tc>
                  <a:txBody>
                    <a:bodyPr/>
                    <a:lstStyle/>
                    <a:p>
                      <a:pPr algn="ctr"/>
                      <a:r>
                        <a:rPr lang="ru-RU" sz="1800">
                          <a:effectLst/>
                          <a:latin typeface="+mn-lt"/>
                        </a:rPr>
                        <a:t>Передача почты</a:t>
                      </a:r>
                    </a:p>
                  </a:txBody>
                  <a:tcPr anchor="ctr"/>
                </a:tc>
                <a:extLst>
                  <a:ext uri="{0D108BD9-81ED-4DB2-BD59-A6C34878D82A}">
                    <a16:rowId xmlns:a16="http://schemas.microsoft.com/office/drawing/2014/main" val="1552281266"/>
                  </a:ext>
                </a:extLst>
              </a:tr>
              <a:tr h="370840">
                <a:tc>
                  <a:txBody>
                    <a:bodyPr/>
                    <a:lstStyle/>
                    <a:p>
                      <a:pPr algn="ctr"/>
                      <a:r>
                        <a:rPr lang="ru-RU" sz="1800">
                          <a:effectLst/>
                          <a:latin typeface="+mn-lt"/>
                        </a:rPr>
                        <a:t>37</a:t>
                      </a:r>
                    </a:p>
                  </a:txBody>
                  <a:tcPr anchor="ctr"/>
                </a:tc>
                <a:tc>
                  <a:txBody>
                    <a:bodyPr/>
                    <a:lstStyle/>
                    <a:p>
                      <a:pPr algn="ctr"/>
                      <a:r>
                        <a:rPr lang="en-US" sz="1800">
                          <a:effectLst/>
                          <a:latin typeface="+mn-lt"/>
                        </a:rPr>
                        <a:t>time</a:t>
                      </a:r>
                    </a:p>
                  </a:txBody>
                  <a:tcPr anchor="ctr"/>
                </a:tc>
                <a:tc>
                  <a:txBody>
                    <a:bodyPr/>
                    <a:lstStyle/>
                    <a:p>
                      <a:pPr algn="ctr"/>
                      <a:r>
                        <a:rPr lang="ru-RU" sz="1800">
                          <a:effectLst/>
                          <a:latin typeface="+mn-lt"/>
                        </a:rPr>
                        <a:t>Синхронизация времени</a:t>
                      </a:r>
                    </a:p>
                  </a:txBody>
                  <a:tcPr anchor="ctr"/>
                </a:tc>
                <a:extLst>
                  <a:ext uri="{0D108BD9-81ED-4DB2-BD59-A6C34878D82A}">
                    <a16:rowId xmlns:a16="http://schemas.microsoft.com/office/drawing/2014/main" val="2697632306"/>
                  </a:ext>
                </a:extLst>
              </a:tr>
              <a:tr h="370840">
                <a:tc>
                  <a:txBody>
                    <a:bodyPr/>
                    <a:lstStyle/>
                    <a:p>
                      <a:pPr algn="ctr"/>
                      <a:r>
                        <a:rPr lang="ru-RU" sz="1800" dirty="0">
                          <a:effectLst/>
                          <a:latin typeface="+mn-lt"/>
                        </a:rPr>
                        <a:t>43</a:t>
                      </a:r>
                    </a:p>
                  </a:txBody>
                  <a:tcPr anchor="ctr"/>
                </a:tc>
                <a:tc>
                  <a:txBody>
                    <a:bodyPr/>
                    <a:lstStyle/>
                    <a:p>
                      <a:pPr algn="ctr"/>
                      <a:r>
                        <a:rPr lang="en-US" sz="1800">
                          <a:effectLst/>
                          <a:latin typeface="+mn-lt"/>
                        </a:rPr>
                        <a:t>Whois</a:t>
                      </a:r>
                    </a:p>
                  </a:txBody>
                  <a:tcPr anchor="ctr"/>
                </a:tc>
                <a:tc>
                  <a:txBody>
                    <a:bodyPr/>
                    <a:lstStyle/>
                    <a:p>
                      <a:pPr algn="ctr"/>
                      <a:r>
                        <a:rPr lang="ru-RU" sz="1800">
                          <a:effectLst/>
                          <a:latin typeface="+mn-lt"/>
                        </a:rPr>
                        <a:t>Служба </a:t>
                      </a:r>
                      <a:r>
                        <a:rPr lang="en-US" sz="1800">
                          <a:effectLst/>
                          <a:latin typeface="+mn-lt"/>
                        </a:rPr>
                        <a:t>Whois</a:t>
                      </a:r>
                    </a:p>
                  </a:txBody>
                  <a:tcPr anchor="ctr"/>
                </a:tc>
                <a:extLst>
                  <a:ext uri="{0D108BD9-81ED-4DB2-BD59-A6C34878D82A}">
                    <a16:rowId xmlns:a16="http://schemas.microsoft.com/office/drawing/2014/main" val="1366632365"/>
                  </a:ext>
                </a:extLst>
              </a:tr>
              <a:tr h="370840">
                <a:tc>
                  <a:txBody>
                    <a:bodyPr/>
                    <a:lstStyle/>
                    <a:p>
                      <a:pPr algn="ctr"/>
                      <a:r>
                        <a:rPr lang="ru-RU" sz="1800" dirty="0">
                          <a:effectLst/>
                          <a:latin typeface="+mn-lt"/>
                        </a:rPr>
                        <a:t>53</a:t>
                      </a:r>
                    </a:p>
                  </a:txBody>
                  <a:tcPr anchor="ctr"/>
                </a:tc>
                <a:tc>
                  <a:txBody>
                    <a:bodyPr/>
                    <a:lstStyle/>
                    <a:p>
                      <a:pPr algn="ctr"/>
                      <a:r>
                        <a:rPr lang="en-US" sz="1800">
                          <a:effectLst/>
                          <a:latin typeface="+mn-lt"/>
                        </a:rPr>
                        <a:t>DNS</a:t>
                      </a:r>
                    </a:p>
                  </a:txBody>
                  <a:tcPr anchor="ctr"/>
                </a:tc>
                <a:tc>
                  <a:txBody>
                    <a:bodyPr/>
                    <a:lstStyle/>
                    <a:p>
                      <a:pPr algn="ctr"/>
                      <a:r>
                        <a:rPr lang="ru-RU" sz="1800">
                          <a:effectLst/>
                          <a:latin typeface="+mn-lt"/>
                        </a:rPr>
                        <a:t>Доменные имена</a:t>
                      </a:r>
                    </a:p>
                  </a:txBody>
                  <a:tcPr anchor="ctr"/>
                </a:tc>
                <a:extLst>
                  <a:ext uri="{0D108BD9-81ED-4DB2-BD59-A6C34878D82A}">
                    <a16:rowId xmlns:a16="http://schemas.microsoft.com/office/drawing/2014/main" val="3826763030"/>
                  </a:ext>
                </a:extLst>
              </a:tr>
              <a:tr h="370840">
                <a:tc>
                  <a:txBody>
                    <a:bodyPr/>
                    <a:lstStyle/>
                    <a:p>
                      <a:pPr algn="ctr"/>
                      <a:r>
                        <a:rPr lang="ru-RU" sz="1800" dirty="0">
                          <a:effectLst/>
                          <a:latin typeface="+mn-lt"/>
                        </a:rPr>
                        <a:t>67</a:t>
                      </a:r>
                    </a:p>
                  </a:txBody>
                  <a:tcPr anchor="ctr"/>
                </a:tc>
                <a:tc>
                  <a:txBody>
                    <a:bodyPr/>
                    <a:lstStyle/>
                    <a:p>
                      <a:pPr algn="ctr"/>
                      <a:r>
                        <a:rPr lang="en-US" sz="1800">
                          <a:effectLst/>
                          <a:latin typeface="+mn-lt"/>
                        </a:rPr>
                        <a:t>bootps</a:t>
                      </a:r>
                    </a:p>
                  </a:txBody>
                  <a:tcPr anchor="ctr"/>
                </a:tc>
                <a:tc>
                  <a:txBody>
                    <a:bodyPr/>
                    <a:lstStyle/>
                    <a:p>
                      <a:pPr algn="ctr"/>
                      <a:r>
                        <a:rPr lang="en-US" sz="1800">
                          <a:effectLst/>
                          <a:latin typeface="+mn-lt"/>
                        </a:rPr>
                        <a:t>BOOTP </a:t>
                      </a:r>
                      <a:r>
                        <a:rPr lang="ru-RU" sz="1800">
                          <a:effectLst/>
                          <a:latin typeface="+mn-lt"/>
                        </a:rPr>
                        <a:t>и </a:t>
                      </a:r>
                      <a:r>
                        <a:rPr lang="en-US" sz="1800">
                          <a:effectLst/>
                          <a:latin typeface="+mn-lt"/>
                        </a:rPr>
                        <a:t>DHCP - </a:t>
                      </a:r>
                      <a:r>
                        <a:rPr lang="ru-RU" sz="1800">
                          <a:effectLst/>
                          <a:latin typeface="+mn-lt"/>
                        </a:rPr>
                        <a:t>сервер</a:t>
                      </a:r>
                    </a:p>
                  </a:txBody>
                  <a:tcPr anchor="ctr"/>
                </a:tc>
                <a:extLst>
                  <a:ext uri="{0D108BD9-81ED-4DB2-BD59-A6C34878D82A}">
                    <a16:rowId xmlns:a16="http://schemas.microsoft.com/office/drawing/2014/main" val="1000831342"/>
                  </a:ext>
                </a:extLst>
              </a:tr>
              <a:tr h="370840">
                <a:tc>
                  <a:txBody>
                    <a:bodyPr/>
                    <a:lstStyle/>
                    <a:p>
                      <a:pPr algn="ctr"/>
                      <a:r>
                        <a:rPr lang="ru-RU" sz="1800" dirty="0">
                          <a:effectLst/>
                          <a:latin typeface="+mn-lt"/>
                        </a:rPr>
                        <a:t>68</a:t>
                      </a:r>
                    </a:p>
                  </a:txBody>
                  <a:tcPr anchor="ctr"/>
                </a:tc>
                <a:tc>
                  <a:txBody>
                    <a:bodyPr/>
                    <a:lstStyle/>
                    <a:p>
                      <a:pPr algn="ctr"/>
                      <a:r>
                        <a:rPr lang="en-US" sz="1800">
                          <a:effectLst/>
                          <a:latin typeface="+mn-lt"/>
                        </a:rPr>
                        <a:t>bootps</a:t>
                      </a:r>
                    </a:p>
                  </a:txBody>
                  <a:tcPr anchor="ctr"/>
                </a:tc>
                <a:tc>
                  <a:txBody>
                    <a:bodyPr/>
                    <a:lstStyle/>
                    <a:p>
                      <a:pPr algn="ctr"/>
                      <a:r>
                        <a:rPr lang="en-US" sz="1800">
                          <a:effectLst/>
                          <a:latin typeface="+mn-lt"/>
                        </a:rPr>
                        <a:t>BOOTP </a:t>
                      </a:r>
                      <a:r>
                        <a:rPr lang="ru-RU" sz="1800">
                          <a:effectLst/>
                          <a:latin typeface="+mn-lt"/>
                        </a:rPr>
                        <a:t>и </a:t>
                      </a:r>
                      <a:r>
                        <a:rPr lang="en-US" sz="1800">
                          <a:effectLst/>
                          <a:latin typeface="+mn-lt"/>
                        </a:rPr>
                        <a:t>DHCP - </a:t>
                      </a:r>
                      <a:r>
                        <a:rPr lang="ru-RU" sz="1800">
                          <a:effectLst/>
                          <a:latin typeface="+mn-lt"/>
                        </a:rPr>
                        <a:t>клиент</a:t>
                      </a:r>
                    </a:p>
                  </a:txBody>
                  <a:tcPr anchor="ctr"/>
                </a:tc>
                <a:extLst>
                  <a:ext uri="{0D108BD9-81ED-4DB2-BD59-A6C34878D82A}">
                    <a16:rowId xmlns:a16="http://schemas.microsoft.com/office/drawing/2014/main" val="338160654"/>
                  </a:ext>
                </a:extLst>
              </a:tr>
              <a:tr h="370840">
                <a:tc>
                  <a:txBody>
                    <a:bodyPr/>
                    <a:lstStyle/>
                    <a:p>
                      <a:pPr algn="ctr"/>
                      <a:r>
                        <a:rPr lang="ru-RU" sz="1800" dirty="0">
                          <a:effectLst/>
                          <a:latin typeface="+mn-lt"/>
                        </a:rPr>
                        <a:t>69</a:t>
                      </a:r>
                    </a:p>
                  </a:txBody>
                  <a:tcPr anchor="ctr"/>
                </a:tc>
                <a:tc>
                  <a:txBody>
                    <a:bodyPr/>
                    <a:lstStyle/>
                    <a:p>
                      <a:pPr algn="ctr"/>
                      <a:r>
                        <a:rPr lang="en-US" sz="1800">
                          <a:effectLst/>
                          <a:latin typeface="+mn-lt"/>
                        </a:rPr>
                        <a:t>tftp</a:t>
                      </a:r>
                    </a:p>
                  </a:txBody>
                  <a:tcPr anchor="ctr"/>
                </a:tc>
                <a:tc>
                  <a:txBody>
                    <a:bodyPr/>
                    <a:lstStyle/>
                    <a:p>
                      <a:pPr algn="ctr"/>
                      <a:r>
                        <a:rPr lang="ru-RU" sz="1800">
                          <a:effectLst/>
                          <a:latin typeface="+mn-lt"/>
                        </a:rPr>
                        <a:t>Упрощенная передача почты</a:t>
                      </a:r>
                    </a:p>
                  </a:txBody>
                  <a:tcPr anchor="ctr"/>
                </a:tc>
                <a:extLst>
                  <a:ext uri="{0D108BD9-81ED-4DB2-BD59-A6C34878D82A}">
                    <a16:rowId xmlns:a16="http://schemas.microsoft.com/office/drawing/2014/main" val="2909858213"/>
                  </a:ext>
                </a:extLst>
              </a:tr>
              <a:tr h="370840">
                <a:tc>
                  <a:txBody>
                    <a:bodyPr/>
                    <a:lstStyle/>
                    <a:p>
                      <a:pPr algn="ctr"/>
                      <a:r>
                        <a:rPr lang="ru-RU" sz="1800" dirty="0">
                          <a:effectLst/>
                          <a:latin typeface="+mn-lt"/>
                        </a:rPr>
                        <a:t>80</a:t>
                      </a:r>
                    </a:p>
                  </a:txBody>
                  <a:tcPr anchor="ctr"/>
                </a:tc>
                <a:tc>
                  <a:txBody>
                    <a:bodyPr/>
                    <a:lstStyle/>
                    <a:p>
                      <a:pPr algn="ctr"/>
                      <a:r>
                        <a:rPr lang="en-US" sz="1800">
                          <a:effectLst/>
                          <a:latin typeface="+mn-lt"/>
                        </a:rPr>
                        <a:t>HTTP</a:t>
                      </a:r>
                    </a:p>
                  </a:txBody>
                  <a:tcPr anchor="ctr"/>
                </a:tc>
                <a:tc>
                  <a:txBody>
                    <a:bodyPr/>
                    <a:lstStyle/>
                    <a:p>
                      <a:pPr algn="ctr"/>
                      <a:r>
                        <a:rPr lang="ru-RU" sz="1800">
                          <a:effectLst/>
                          <a:latin typeface="+mn-lt"/>
                        </a:rPr>
                        <a:t>Передача гипертекста</a:t>
                      </a:r>
                    </a:p>
                  </a:txBody>
                  <a:tcPr anchor="ctr"/>
                </a:tc>
                <a:extLst>
                  <a:ext uri="{0D108BD9-81ED-4DB2-BD59-A6C34878D82A}">
                    <a16:rowId xmlns:a16="http://schemas.microsoft.com/office/drawing/2014/main" val="2928393122"/>
                  </a:ext>
                </a:extLst>
              </a:tr>
              <a:tr h="370840">
                <a:tc>
                  <a:txBody>
                    <a:bodyPr/>
                    <a:lstStyle/>
                    <a:p>
                      <a:pPr algn="ctr"/>
                      <a:r>
                        <a:rPr lang="ru-RU" sz="1800">
                          <a:effectLst/>
                          <a:latin typeface="+mn-lt"/>
                        </a:rPr>
                        <a:t>109</a:t>
                      </a:r>
                    </a:p>
                  </a:txBody>
                  <a:tcPr anchor="ctr"/>
                </a:tc>
                <a:tc>
                  <a:txBody>
                    <a:bodyPr/>
                    <a:lstStyle/>
                    <a:p>
                      <a:pPr algn="ctr"/>
                      <a:r>
                        <a:rPr lang="en-US" sz="1800">
                          <a:effectLst/>
                          <a:latin typeface="+mn-lt"/>
                        </a:rPr>
                        <a:t>POP2</a:t>
                      </a:r>
                    </a:p>
                  </a:txBody>
                  <a:tcPr anchor="ctr"/>
                </a:tc>
                <a:tc>
                  <a:txBody>
                    <a:bodyPr/>
                    <a:lstStyle/>
                    <a:p>
                      <a:pPr algn="ctr"/>
                      <a:r>
                        <a:rPr lang="ru-RU" sz="1800">
                          <a:effectLst/>
                          <a:latin typeface="+mn-lt"/>
                        </a:rPr>
                        <a:t>Получение почты</a:t>
                      </a:r>
                    </a:p>
                  </a:txBody>
                  <a:tcPr anchor="ctr"/>
                </a:tc>
                <a:extLst>
                  <a:ext uri="{0D108BD9-81ED-4DB2-BD59-A6C34878D82A}">
                    <a16:rowId xmlns:a16="http://schemas.microsoft.com/office/drawing/2014/main" val="1800255688"/>
                  </a:ext>
                </a:extLst>
              </a:tr>
              <a:tr h="370840">
                <a:tc>
                  <a:txBody>
                    <a:bodyPr/>
                    <a:lstStyle/>
                    <a:p>
                      <a:pPr algn="ctr"/>
                      <a:r>
                        <a:rPr lang="ru-RU" sz="1800" dirty="0">
                          <a:effectLst/>
                          <a:latin typeface="+mn-lt"/>
                        </a:rPr>
                        <a:t>110</a:t>
                      </a:r>
                    </a:p>
                  </a:txBody>
                  <a:tcPr anchor="ctr"/>
                </a:tc>
                <a:tc>
                  <a:txBody>
                    <a:bodyPr/>
                    <a:lstStyle/>
                    <a:p>
                      <a:pPr algn="ctr"/>
                      <a:r>
                        <a:rPr lang="en-US" sz="1800" dirty="0">
                          <a:effectLst/>
                          <a:latin typeface="+mn-lt"/>
                        </a:rPr>
                        <a:t>POP3</a:t>
                      </a:r>
                    </a:p>
                  </a:txBody>
                  <a:tcPr anchor="ctr"/>
                </a:tc>
                <a:tc>
                  <a:txBody>
                    <a:bodyPr/>
                    <a:lstStyle/>
                    <a:p>
                      <a:pPr algn="ctr"/>
                      <a:r>
                        <a:rPr lang="ru-RU" sz="1800" dirty="0">
                          <a:effectLst/>
                          <a:latin typeface="+mn-lt"/>
                        </a:rPr>
                        <a:t>Получение почты</a:t>
                      </a:r>
                    </a:p>
                  </a:txBody>
                  <a:tcPr anchor="ctr"/>
                </a:tc>
                <a:extLst>
                  <a:ext uri="{0D108BD9-81ED-4DB2-BD59-A6C34878D82A}">
                    <a16:rowId xmlns:a16="http://schemas.microsoft.com/office/drawing/2014/main" val="419680890"/>
                  </a:ext>
                </a:extLst>
              </a:tr>
            </a:tbl>
          </a:graphicData>
        </a:graphic>
      </p:graphicFrame>
    </p:spTree>
    <p:extLst>
      <p:ext uri="{BB962C8B-B14F-4D97-AF65-F5344CB8AC3E}">
        <p14:creationId xmlns:p14="http://schemas.microsoft.com/office/powerpoint/2010/main" val="94476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10">
            <a:extLst>
              <a:ext uri="{FF2B5EF4-FFF2-40B4-BE49-F238E27FC236}">
                <a16:creationId xmlns:a16="http://schemas.microsoft.com/office/drawing/2014/main" id="{B3339826-B90E-4D52-A042-906D5A497021}"/>
              </a:ext>
            </a:extLst>
          </p:cNvPr>
          <p:cNvGraphicFramePr>
            <a:graphicFrameLocks noGrp="1"/>
          </p:cNvGraphicFramePr>
          <p:nvPr>
            <p:extLst>
              <p:ext uri="{D42A27DB-BD31-4B8C-83A1-F6EECF244321}">
                <p14:modId xmlns:p14="http://schemas.microsoft.com/office/powerpoint/2010/main" val="960232427"/>
              </p:ext>
            </p:extLst>
          </p:nvPr>
        </p:nvGraphicFramePr>
        <p:xfrm>
          <a:off x="1418896" y="650116"/>
          <a:ext cx="10089933" cy="5933440"/>
        </p:xfrm>
        <a:graphic>
          <a:graphicData uri="http://schemas.openxmlformats.org/drawingml/2006/table">
            <a:tbl>
              <a:tblPr firstRow="1" bandRow="1">
                <a:tableStyleId>{5C22544A-7EE6-4342-B048-85BDC9FD1C3A}</a:tableStyleId>
              </a:tblPr>
              <a:tblGrid>
                <a:gridCol w="3363311">
                  <a:extLst>
                    <a:ext uri="{9D8B030D-6E8A-4147-A177-3AD203B41FA5}">
                      <a16:colId xmlns:a16="http://schemas.microsoft.com/office/drawing/2014/main" val="3976114003"/>
                    </a:ext>
                  </a:extLst>
                </a:gridCol>
                <a:gridCol w="3363311">
                  <a:extLst>
                    <a:ext uri="{9D8B030D-6E8A-4147-A177-3AD203B41FA5}">
                      <a16:colId xmlns:a16="http://schemas.microsoft.com/office/drawing/2014/main" val="56058233"/>
                    </a:ext>
                  </a:extLst>
                </a:gridCol>
                <a:gridCol w="3363311">
                  <a:extLst>
                    <a:ext uri="{9D8B030D-6E8A-4147-A177-3AD203B41FA5}">
                      <a16:colId xmlns:a16="http://schemas.microsoft.com/office/drawing/2014/main" val="3441005214"/>
                    </a:ext>
                  </a:extLst>
                </a:gridCol>
              </a:tblGrid>
              <a:tr h="370840">
                <a:tc>
                  <a:txBody>
                    <a:bodyPr/>
                    <a:lstStyle/>
                    <a:p>
                      <a:pPr algn="ctr"/>
                      <a:r>
                        <a:rPr lang="ru-RU" b="1" dirty="0">
                          <a:effectLst/>
                        </a:rPr>
                        <a:t>Порт</a:t>
                      </a:r>
                      <a:endParaRPr lang="ru-RU" dirty="0">
                        <a:effectLst/>
                      </a:endParaRPr>
                    </a:p>
                  </a:txBody>
                  <a:tcPr anchor="ctr"/>
                </a:tc>
                <a:tc>
                  <a:txBody>
                    <a:bodyPr/>
                    <a:lstStyle/>
                    <a:p>
                      <a:pPr algn="ctr"/>
                      <a:r>
                        <a:rPr lang="ru-RU" b="1">
                          <a:effectLst/>
                        </a:rPr>
                        <a:t>Служба</a:t>
                      </a:r>
                      <a:endParaRPr lang="ru-RU">
                        <a:effectLst/>
                      </a:endParaRPr>
                    </a:p>
                  </a:txBody>
                  <a:tcPr anchor="ctr"/>
                </a:tc>
                <a:tc>
                  <a:txBody>
                    <a:bodyPr/>
                    <a:lstStyle/>
                    <a:p>
                      <a:pPr algn="ctr"/>
                      <a:r>
                        <a:rPr lang="ru-RU" b="1">
                          <a:effectLst/>
                        </a:rPr>
                        <a:t>Описание</a:t>
                      </a:r>
                      <a:endParaRPr lang="ru-RU">
                        <a:effectLst/>
                      </a:endParaRPr>
                    </a:p>
                  </a:txBody>
                  <a:tcPr anchor="ctr"/>
                </a:tc>
                <a:extLst>
                  <a:ext uri="{0D108BD9-81ED-4DB2-BD59-A6C34878D82A}">
                    <a16:rowId xmlns:a16="http://schemas.microsoft.com/office/drawing/2014/main" val="1390665312"/>
                  </a:ext>
                </a:extLst>
              </a:tr>
              <a:tr h="370840">
                <a:tc>
                  <a:txBody>
                    <a:bodyPr/>
                    <a:lstStyle/>
                    <a:p>
                      <a:pPr algn="ctr"/>
                      <a:r>
                        <a:rPr lang="ru-RU">
                          <a:effectLst/>
                        </a:rPr>
                        <a:t>119</a:t>
                      </a:r>
                    </a:p>
                  </a:txBody>
                  <a:tcPr anchor="ctr"/>
                </a:tc>
                <a:tc>
                  <a:txBody>
                    <a:bodyPr/>
                    <a:lstStyle/>
                    <a:p>
                      <a:pPr algn="ctr"/>
                      <a:r>
                        <a:rPr lang="en-US">
                          <a:effectLst/>
                        </a:rPr>
                        <a:t>NNTP</a:t>
                      </a:r>
                    </a:p>
                  </a:txBody>
                  <a:tcPr anchor="ctr"/>
                </a:tc>
                <a:tc>
                  <a:txBody>
                    <a:bodyPr/>
                    <a:lstStyle/>
                    <a:p>
                      <a:pPr algn="ctr"/>
                      <a:r>
                        <a:rPr lang="ru-RU" dirty="0">
                          <a:effectLst/>
                        </a:rPr>
                        <a:t>Конференции</a:t>
                      </a:r>
                    </a:p>
                  </a:txBody>
                  <a:tcPr anchor="ctr"/>
                </a:tc>
                <a:extLst>
                  <a:ext uri="{0D108BD9-81ED-4DB2-BD59-A6C34878D82A}">
                    <a16:rowId xmlns:a16="http://schemas.microsoft.com/office/drawing/2014/main" val="400530691"/>
                  </a:ext>
                </a:extLst>
              </a:tr>
              <a:tr h="370840">
                <a:tc>
                  <a:txBody>
                    <a:bodyPr/>
                    <a:lstStyle/>
                    <a:p>
                      <a:pPr algn="ctr"/>
                      <a:r>
                        <a:rPr lang="ru-RU">
                          <a:effectLst/>
                        </a:rPr>
                        <a:t>123</a:t>
                      </a:r>
                    </a:p>
                  </a:txBody>
                  <a:tcPr anchor="ctr"/>
                </a:tc>
                <a:tc>
                  <a:txBody>
                    <a:bodyPr/>
                    <a:lstStyle/>
                    <a:p>
                      <a:pPr algn="ctr"/>
                      <a:r>
                        <a:rPr lang="en-US">
                          <a:effectLst/>
                        </a:rPr>
                        <a:t>NTP</a:t>
                      </a:r>
                    </a:p>
                  </a:txBody>
                  <a:tcPr anchor="ctr"/>
                </a:tc>
                <a:tc>
                  <a:txBody>
                    <a:bodyPr/>
                    <a:lstStyle/>
                    <a:p>
                      <a:pPr algn="ctr"/>
                      <a:r>
                        <a:rPr lang="ru-RU" dirty="0">
                          <a:effectLst/>
                        </a:rPr>
                        <a:t>Синхронизация времени</a:t>
                      </a:r>
                    </a:p>
                  </a:txBody>
                  <a:tcPr anchor="ctr"/>
                </a:tc>
                <a:extLst>
                  <a:ext uri="{0D108BD9-81ED-4DB2-BD59-A6C34878D82A}">
                    <a16:rowId xmlns:a16="http://schemas.microsoft.com/office/drawing/2014/main" val="1365720943"/>
                  </a:ext>
                </a:extLst>
              </a:tr>
              <a:tr h="370840">
                <a:tc>
                  <a:txBody>
                    <a:bodyPr/>
                    <a:lstStyle/>
                    <a:p>
                      <a:pPr algn="ctr"/>
                      <a:r>
                        <a:rPr lang="ru-RU">
                          <a:effectLst/>
                        </a:rPr>
                        <a:t>137</a:t>
                      </a:r>
                    </a:p>
                  </a:txBody>
                  <a:tcPr anchor="ctr"/>
                </a:tc>
                <a:tc>
                  <a:txBody>
                    <a:bodyPr/>
                    <a:lstStyle/>
                    <a:p>
                      <a:pPr algn="ctr"/>
                      <a:r>
                        <a:rPr lang="en-US">
                          <a:effectLst/>
                        </a:rPr>
                        <a:t>netbios-ns</a:t>
                      </a:r>
                    </a:p>
                  </a:txBody>
                  <a:tcPr anchor="ctr"/>
                </a:tc>
                <a:tc>
                  <a:txBody>
                    <a:bodyPr/>
                    <a:lstStyle/>
                    <a:p>
                      <a:pPr algn="ctr"/>
                      <a:r>
                        <a:rPr lang="en-US" dirty="0">
                          <a:effectLst/>
                        </a:rPr>
                        <a:t>NETBIOS - </a:t>
                      </a:r>
                      <a:r>
                        <a:rPr lang="ru-RU" dirty="0">
                          <a:effectLst/>
                        </a:rPr>
                        <a:t>имена</a:t>
                      </a:r>
                    </a:p>
                  </a:txBody>
                  <a:tcPr anchor="ctr"/>
                </a:tc>
                <a:extLst>
                  <a:ext uri="{0D108BD9-81ED-4DB2-BD59-A6C34878D82A}">
                    <a16:rowId xmlns:a16="http://schemas.microsoft.com/office/drawing/2014/main" val="2974106989"/>
                  </a:ext>
                </a:extLst>
              </a:tr>
              <a:tr h="370840">
                <a:tc>
                  <a:txBody>
                    <a:bodyPr/>
                    <a:lstStyle/>
                    <a:p>
                      <a:pPr algn="ctr"/>
                      <a:r>
                        <a:rPr lang="ru-RU">
                          <a:effectLst/>
                        </a:rPr>
                        <a:t>138</a:t>
                      </a:r>
                    </a:p>
                  </a:txBody>
                  <a:tcPr anchor="ctr"/>
                </a:tc>
                <a:tc>
                  <a:txBody>
                    <a:bodyPr/>
                    <a:lstStyle/>
                    <a:p>
                      <a:pPr algn="ctr"/>
                      <a:r>
                        <a:rPr lang="en-US">
                          <a:effectLst/>
                        </a:rPr>
                        <a:t>netbios-dgm</a:t>
                      </a:r>
                    </a:p>
                  </a:txBody>
                  <a:tcPr anchor="ctr"/>
                </a:tc>
                <a:tc>
                  <a:txBody>
                    <a:bodyPr/>
                    <a:lstStyle/>
                    <a:p>
                      <a:pPr algn="ctr"/>
                      <a:r>
                        <a:rPr lang="en-US">
                          <a:effectLst/>
                        </a:rPr>
                        <a:t>NETBIOS Datagram Service</a:t>
                      </a:r>
                    </a:p>
                  </a:txBody>
                  <a:tcPr anchor="ctr"/>
                </a:tc>
                <a:extLst>
                  <a:ext uri="{0D108BD9-81ED-4DB2-BD59-A6C34878D82A}">
                    <a16:rowId xmlns:a16="http://schemas.microsoft.com/office/drawing/2014/main" val="1204977545"/>
                  </a:ext>
                </a:extLst>
              </a:tr>
              <a:tr h="370840">
                <a:tc>
                  <a:txBody>
                    <a:bodyPr/>
                    <a:lstStyle/>
                    <a:p>
                      <a:pPr algn="ctr"/>
                      <a:r>
                        <a:rPr lang="ru-RU">
                          <a:effectLst/>
                        </a:rPr>
                        <a:t>139</a:t>
                      </a:r>
                    </a:p>
                  </a:txBody>
                  <a:tcPr anchor="ctr"/>
                </a:tc>
                <a:tc>
                  <a:txBody>
                    <a:bodyPr/>
                    <a:lstStyle/>
                    <a:p>
                      <a:pPr algn="ctr"/>
                      <a:r>
                        <a:rPr lang="en-US">
                          <a:effectLst/>
                        </a:rPr>
                        <a:t>netbios-ssn</a:t>
                      </a:r>
                    </a:p>
                  </a:txBody>
                  <a:tcPr anchor="ctr"/>
                </a:tc>
                <a:tc>
                  <a:txBody>
                    <a:bodyPr/>
                    <a:lstStyle/>
                    <a:p>
                      <a:pPr algn="ctr"/>
                      <a:r>
                        <a:rPr lang="en-US">
                          <a:effectLst/>
                        </a:rPr>
                        <a:t>NETBIOS Session Service</a:t>
                      </a:r>
                    </a:p>
                  </a:txBody>
                  <a:tcPr anchor="ctr"/>
                </a:tc>
                <a:extLst>
                  <a:ext uri="{0D108BD9-81ED-4DB2-BD59-A6C34878D82A}">
                    <a16:rowId xmlns:a16="http://schemas.microsoft.com/office/drawing/2014/main" val="1405230528"/>
                  </a:ext>
                </a:extLst>
              </a:tr>
              <a:tr h="370840">
                <a:tc>
                  <a:txBody>
                    <a:bodyPr/>
                    <a:lstStyle/>
                    <a:p>
                      <a:pPr algn="ctr"/>
                      <a:r>
                        <a:rPr lang="ru-RU">
                          <a:effectLst/>
                        </a:rPr>
                        <a:t>143</a:t>
                      </a:r>
                    </a:p>
                  </a:txBody>
                  <a:tcPr anchor="ctr"/>
                </a:tc>
                <a:tc>
                  <a:txBody>
                    <a:bodyPr/>
                    <a:lstStyle/>
                    <a:p>
                      <a:pPr algn="ctr"/>
                      <a:r>
                        <a:rPr lang="en-US">
                          <a:effectLst/>
                        </a:rPr>
                        <a:t>imap2</a:t>
                      </a:r>
                    </a:p>
                  </a:txBody>
                  <a:tcPr anchor="ctr"/>
                </a:tc>
                <a:tc>
                  <a:txBody>
                    <a:bodyPr/>
                    <a:lstStyle/>
                    <a:p>
                      <a:pPr algn="ctr"/>
                      <a:r>
                        <a:rPr lang="ru-RU">
                          <a:effectLst/>
                        </a:rPr>
                        <a:t>Получение почты</a:t>
                      </a:r>
                    </a:p>
                  </a:txBody>
                  <a:tcPr anchor="ctr"/>
                </a:tc>
                <a:extLst>
                  <a:ext uri="{0D108BD9-81ED-4DB2-BD59-A6C34878D82A}">
                    <a16:rowId xmlns:a16="http://schemas.microsoft.com/office/drawing/2014/main" val="806862172"/>
                  </a:ext>
                </a:extLst>
              </a:tr>
              <a:tr h="370840">
                <a:tc>
                  <a:txBody>
                    <a:bodyPr/>
                    <a:lstStyle/>
                    <a:p>
                      <a:pPr algn="ctr"/>
                      <a:r>
                        <a:rPr lang="ru-RU">
                          <a:effectLst/>
                        </a:rPr>
                        <a:t>161</a:t>
                      </a:r>
                    </a:p>
                  </a:txBody>
                  <a:tcPr anchor="ctr"/>
                </a:tc>
                <a:tc>
                  <a:txBody>
                    <a:bodyPr/>
                    <a:lstStyle/>
                    <a:p>
                      <a:pPr algn="ctr"/>
                      <a:r>
                        <a:rPr lang="en-US">
                          <a:effectLst/>
                        </a:rPr>
                        <a:t>SNMP</a:t>
                      </a:r>
                    </a:p>
                  </a:txBody>
                  <a:tcPr anchor="ctr"/>
                </a:tc>
                <a:tc>
                  <a:txBody>
                    <a:bodyPr/>
                    <a:lstStyle/>
                    <a:p>
                      <a:pPr algn="ctr"/>
                      <a:r>
                        <a:rPr lang="ru-RU">
                          <a:effectLst/>
                        </a:rPr>
                        <a:t>Протокол управления</a:t>
                      </a:r>
                    </a:p>
                  </a:txBody>
                  <a:tcPr anchor="ctr"/>
                </a:tc>
                <a:extLst>
                  <a:ext uri="{0D108BD9-81ED-4DB2-BD59-A6C34878D82A}">
                    <a16:rowId xmlns:a16="http://schemas.microsoft.com/office/drawing/2014/main" val="4243719545"/>
                  </a:ext>
                </a:extLst>
              </a:tr>
              <a:tr h="370840">
                <a:tc>
                  <a:txBody>
                    <a:bodyPr/>
                    <a:lstStyle/>
                    <a:p>
                      <a:pPr algn="ctr"/>
                      <a:r>
                        <a:rPr lang="ru-RU">
                          <a:effectLst/>
                        </a:rPr>
                        <a:t>210</a:t>
                      </a:r>
                    </a:p>
                  </a:txBody>
                  <a:tcPr anchor="ctr"/>
                </a:tc>
                <a:tc>
                  <a:txBody>
                    <a:bodyPr/>
                    <a:lstStyle/>
                    <a:p>
                      <a:pPr algn="ctr"/>
                      <a:r>
                        <a:rPr lang="en-US">
                          <a:effectLst/>
                        </a:rPr>
                        <a:t>z39.50</a:t>
                      </a:r>
                    </a:p>
                  </a:txBody>
                  <a:tcPr anchor="ctr"/>
                </a:tc>
                <a:tc>
                  <a:txBody>
                    <a:bodyPr/>
                    <a:lstStyle/>
                    <a:p>
                      <a:pPr algn="ctr"/>
                      <a:r>
                        <a:rPr lang="ru-RU">
                          <a:effectLst/>
                        </a:rPr>
                        <a:t>Библиотечный протокол</a:t>
                      </a:r>
                    </a:p>
                  </a:txBody>
                  <a:tcPr anchor="ctr"/>
                </a:tc>
                <a:extLst>
                  <a:ext uri="{0D108BD9-81ED-4DB2-BD59-A6C34878D82A}">
                    <a16:rowId xmlns:a16="http://schemas.microsoft.com/office/drawing/2014/main" val="2056669144"/>
                  </a:ext>
                </a:extLst>
              </a:tr>
              <a:tr h="370840">
                <a:tc>
                  <a:txBody>
                    <a:bodyPr/>
                    <a:lstStyle/>
                    <a:p>
                      <a:pPr algn="ctr"/>
                      <a:r>
                        <a:rPr lang="ru-RU">
                          <a:effectLst/>
                        </a:rPr>
                        <a:t>213</a:t>
                      </a:r>
                    </a:p>
                  </a:txBody>
                  <a:tcPr anchor="ctr"/>
                </a:tc>
                <a:tc>
                  <a:txBody>
                    <a:bodyPr/>
                    <a:lstStyle/>
                    <a:p>
                      <a:pPr algn="ctr"/>
                      <a:r>
                        <a:rPr lang="en-US">
                          <a:effectLst/>
                        </a:rPr>
                        <a:t>IPX</a:t>
                      </a:r>
                    </a:p>
                  </a:txBody>
                  <a:tcPr anchor="ctr"/>
                </a:tc>
                <a:tc>
                  <a:txBody>
                    <a:bodyPr/>
                    <a:lstStyle/>
                    <a:p>
                      <a:pPr algn="ctr"/>
                      <a:r>
                        <a:rPr lang="en-US">
                          <a:effectLst/>
                        </a:rPr>
                        <a:t>IPX - </a:t>
                      </a:r>
                      <a:r>
                        <a:rPr lang="ru-RU">
                          <a:effectLst/>
                        </a:rPr>
                        <a:t>протокол</a:t>
                      </a:r>
                    </a:p>
                  </a:txBody>
                  <a:tcPr anchor="ctr"/>
                </a:tc>
                <a:extLst>
                  <a:ext uri="{0D108BD9-81ED-4DB2-BD59-A6C34878D82A}">
                    <a16:rowId xmlns:a16="http://schemas.microsoft.com/office/drawing/2014/main" val="1893831703"/>
                  </a:ext>
                </a:extLst>
              </a:tr>
              <a:tr h="370840">
                <a:tc>
                  <a:txBody>
                    <a:bodyPr/>
                    <a:lstStyle/>
                    <a:p>
                      <a:pPr algn="ctr"/>
                      <a:r>
                        <a:rPr lang="ru-RU">
                          <a:effectLst/>
                        </a:rPr>
                        <a:t>220</a:t>
                      </a:r>
                    </a:p>
                  </a:txBody>
                  <a:tcPr anchor="ctr"/>
                </a:tc>
                <a:tc>
                  <a:txBody>
                    <a:bodyPr/>
                    <a:lstStyle/>
                    <a:p>
                      <a:pPr algn="ctr"/>
                      <a:r>
                        <a:rPr lang="en-US">
                          <a:effectLst/>
                        </a:rPr>
                        <a:t>imap3</a:t>
                      </a:r>
                    </a:p>
                  </a:txBody>
                  <a:tcPr anchor="ctr"/>
                </a:tc>
                <a:tc>
                  <a:txBody>
                    <a:bodyPr/>
                    <a:lstStyle/>
                    <a:p>
                      <a:pPr algn="ctr"/>
                      <a:r>
                        <a:rPr lang="ru-RU">
                          <a:effectLst/>
                        </a:rPr>
                        <a:t>Получение почты</a:t>
                      </a:r>
                    </a:p>
                  </a:txBody>
                  <a:tcPr anchor="ctr"/>
                </a:tc>
                <a:extLst>
                  <a:ext uri="{0D108BD9-81ED-4DB2-BD59-A6C34878D82A}">
                    <a16:rowId xmlns:a16="http://schemas.microsoft.com/office/drawing/2014/main" val="2010128594"/>
                  </a:ext>
                </a:extLst>
              </a:tr>
              <a:tr h="370840">
                <a:tc>
                  <a:txBody>
                    <a:bodyPr/>
                    <a:lstStyle/>
                    <a:p>
                      <a:pPr algn="ctr"/>
                      <a:r>
                        <a:rPr lang="ru-RU">
                          <a:effectLst/>
                        </a:rPr>
                        <a:t>443</a:t>
                      </a:r>
                    </a:p>
                  </a:txBody>
                  <a:tcPr anchor="ctr"/>
                </a:tc>
                <a:tc>
                  <a:txBody>
                    <a:bodyPr/>
                    <a:lstStyle/>
                    <a:p>
                      <a:pPr algn="ctr"/>
                      <a:r>
                        <a:rPr lang="en-US">
                          <a:effectLst/>
                        </a:rPr>
                        <a:t>HTTPs</a:t>
                      </a:r>
                    </a:p>
                  </a:txBody>
                  <a:tcPr anchor="ctr"/>
                </a:tc>
                <a:tc>
                  <a:txBody>
                    <a:bodyPr/>
                    <a:lstStyle/>
                    <a:p>
                      <a:pPr algn="ctr"/>
                      <a:r>
                        <a:rPr lang="en-US">
                          <a:effectLst/>
                        </a:rPr>
                        <a:t>HTTP </a:t>
                      </a:r>
                      <a:r>
                        <a:rPr lang="ru-RU">
                          <a:effectLst/>
                        </a:rPr>
                        <a:t>с шифрованием</a:t>
                      </a:r>
                    </a:p>
                  </a:txBody>
                  <a:tcPr anchor="ctr"/>
                </a:tc>
                <a:extLst>
                  <a:ext uri="{0D108BD9-81ED-4DB2-BD59-A6C34878D82A}">
                    <a16:rowId xmlns:a16="http://schemas.microsoft.com/office/drawing/2014/main" val="1078359311"/>
                  </a:ext>
                </a:extLst>
              </a:tr>
              <a:tr h="370840">
                <a:tc>
                  <a:txBody>
                    <a:bodyPr/>
                    <a:lstStyle/>
                    <a:p>
                      <a:pPr algn="ctr"/>
                      <a:r>
                        <a:rPr lang="ru-RU">
                          <a:effectLst/>
                        </a:rPr>
                        <a:t>520</a:t>
                      </a:r>
                    </a:p>
                  </a:txBody>
                  <a:tcPr anchor="ctr"/>
                </a:tc>
                <a:tc>
                  <a:txBody>
                    <a:bodyPr/>
                    <a:lstStyle/>
                    <a:p>
                      <a:pPr algn="ctr"/>
                      <a:r>
                        <a:rPr lang="en-US">
                          <a:effectLst/>
                        </a:rPr>
                        <a:t>RIP</a:t>
                      </a:r>
                    </a:p>
                  </a:txBody>
                  <a:tcPr anchor="ctr"/>
                </a:tc>
                <a:tc>
                  <a:txBody>
                    <a:bodyPr/>
                    <a:lstStyle/>
                    <a:p>
                      <a:pPr algn="ctr"/>
                      <a:r>
                        <a:rPr lang="ru-RU">
                          <a:effectLst/>
                        </a:rPr>
                        <a:t>Динамическая маршрутизация</a:t>
                      </a:r>
                    </a:p>
                  </a:txBody>
                  <a:tcPr anchor="ctr"/>
                </a:tc>
                <a:extLst>
                  <a:ext uri="{0D108BD9-81ED-4DB2-BD59-A6C34878D82A}">
                    <a16:rowId xmlns:a16="http://schemas.microsoft.com/office/drawing/2014/main" val="2073583298"/>
                  </a:ext>
                </a:extLst>
              </a:tr>
              <a:tr h="370840">
                <a:tc gridSpan="3">
                  <a:txBody>
                    <a:bodyPr/>
                    <a:lstStyle/>
                    <a:p>
                      <a:pPr algn="ctr"/>
                      <a:r>
                        <a:rPr lang="ru-RU" b="1" dirty="0">
                          <a:effectLst/>
                        </a:rPr>
                        <a:t>Диапазон 1024-65535</a:t>
                      </a:r>
                      <a:endParaRPr lang="ru-RU" dirty="0">
                        <a:effectLst/>
                      </a:endParaRPr>
                    </a:p>
                  </a:txBody>
                  <a:tcPr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761540886"/>
                  </a:ext>
                </a:extLst>
              </a:tr>
              <a:tr h="370840">
                <a:tc>
                  <a:txBody>
                    <a:bodyPr/>
                    <a:lstStyle/>
                    <a:p>
                      <a:pPr algn="ctr"/>
                      <a:r>
                        <a:rPr lang="ru-RU">
                          <a:effectLst/>
                        </a:rPr>
                        <a:t>1024</a:t>
                      </a:r>
                    </a:p>
                  </a:txBody>
                  <a:tcPr anchor="ctr"/>
                </a:tc>
                <a:tc>
                  <a:txBody>
                    <a:bodyPr/>
                    <a:lstStyle/>
                    <a:p>
                      <a:pPr algn="ctr"/>
                      <a:r>
                        <a:rPr lang="ru-RU">
                          <a:effectLst/>
                        </a:rPr>
                        <a:t>-</a:t>
                      </a:r>
                    </a:p>
                  </a:txBody>
                  <a:tcPr anchor="ctr"/>
                </a:tc>
                <a:tc>
                  <a:txBody>
                    <a:bodyPr/>
                    <a:lstStyle/>
                    <a:p>
                      <a:pPr algn="ctr"/>
                      <a:r>
                        <a:rPr lang="ru-RU">
                          <a:effectLst/>
                        </a:rPr>
                        <a:t>Зарезервировано</a:t>
                      </a:r>
                    </a:p>
                  </a:txBody>
                  <a:tcPr anchor="ctr"/>
                </a:tc>
                <a:extLst>
                  <a:ext uri="{0D108BD9-81ED-4DB2-BD59-A6C34878D82A}">
                    <a16:rowId xmlns:a16="http://schemas.microsoft.com/office/drawing/2014/main" val="2737877352"/>
                  </a:ext>
                </a:extLst>
              </a:tr>
              <a:tr h="370840">
                <a:tc>
                  <a:txBody>
                    <a:bodyPr/>
                    <a:lstStyle/>
                    <a:p>
                      <a:pPr algn="ctr"/>
                      <a:r>
                        <a:rPr lang="ru-RU">
                          <a:effectLst/>
                        </a:rPr>
                        <a:t>6000-6063</a:t>
                      </a:r>
                    </a:p>
                  </a:txBody>
                  <a:tcPr anchor="ctr"/>
                </a:tc>
                <a:tc>
                  <a:txBody>
                    <a:bodyPr/>
                    <a:lstStyle/>
                    <a:p>
                      <a:pPr algn="ctr"/>
                      <a:r>
                        <a:rPr lang="en-US">
                          <a:effectLst/>
                        </a:rPr>
                        <a:t>X11</a:t>
                      </a:r>
                    </a:p>
                  </a:txBody>
                  <a:tcPr anchor="ctr"/>
                </a:tc>
                <a:tc>
                  <a:txBody>
                    <a:bodyPr/>
                    <a:lstStyle/>
                    <a:p>
                      <a:pPr algn="ctr"/>
                      <a:r>
                        <a:rPr lang="ru-RU" dirty="0">
                          <a:effectLst/>
                        </a:rPr>
                        <a:t>Графический сетевой терминал</a:t>
                      </a:r>
                    </a:p>
                  </a:txBody>
                  <a:tcPr anchor="ctr"/>
                </a:tc>
                <a:extLst>
                  <a:ext uri="{0D108BD9-81ED-4DB2-BD59-A6C34878D82A}">
                    <a16:rowId xmlns:a16="http://schemas.microsoft.com/office/drawing/2014/main" val="1155818084"/>
                  </a:ext>
                </a:extLst>
              </a:tr>
            </a:tbl>
          </a:graphicData>
        </a:graphic>
      </p:graphicFrame>
    </p:spTree>
    <p:extLst>
      <p:ext uri="{BB962C8B-B14F-4D97-AF65-F5344CB8AC3E}">
        <p14:creationId xmlns:p14="http://schemas.microsoft.com/office/powerpoint/2010/main" val="3576673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57740-ED70-4D96-9E8D-316B430EDFAA}"/>
              </a:ext>
            </a:extLst>
          </p:cNvPr>
          <p:cNvSpPr txBox="1"/>
          <p:nvPr/>
        </p:nvSpPr>
        <p:spPr>
          <a:xfrm>
            <a:off x="2396359" y="1943677"/>
            <a:ext cx="6684579" cy="523220"/>
          </a:xfrm>
          <a:prstGeom prst="rect">
            <a:avLst/>
          </a:prstGeom>
          <a:noFill/>
        </p:spPr>
        <p:txBody>
          <a:bodyPr wrap="square">
            <a:spAutoFit/>
          </a:bodyPr>
          <a:lstStyle>
            <a:defPPr>
              <a:defRPr lang="ru-RU"/>
            </a:defPPr>
            <a:lvl1pPr>
              <a:defRPr sz="2800" b="1"/>
            </a:lvl1pPr>
          </a:lstStyle>
          <a:p>
            <a:r>
              <a:rPr lang="ru-RU" dirty="0"/>
              <a:t>Служба </a:t>
            </a:r>
            <a:r>
              <a:rPr lang="en-US" dirty="0"/>
              <a:t>DNS</a:t>
            </a:r>
            <a:r>
              <a:rPr lang="ru-RU" dirty="0"/>
              <a:t> </a:t>
            </a:r>
            <a:r>
              <a:rPr lang="en-US" b="0" i="0" dirty="0">
                <a:solidFill>
                  <a:srgbClr val="1D2125"/>
                </a:solidFill>
                <a:effectLst/>
                <a:latin typeface="-apple-system"/>
              </a:rPr>
              <a:t>(Domain Name System)</a:t>
            </a:r>
            <a:endParaRPr lang="ru-RU" dirty="0"/>
          </a:p>
        </p:txBody>
      </p:sp>
      <p:sp>
        <p:nvSpPr>
          <p:cNvPr id="5" name="TextBox 4">
            <a:extLst>
              <a:ext uri="{FF2B5EF4-FFF2-40B4-BE49-F238E27FC236}">
                <a16:creationId xmlns:a16="http://schemas.microsoft.com/office/drawing/2014/main" id="{2E2F3235-8472-4F8E-9AED-AA5F7E659702}"/>
              </a:ext>
            </a:extLst>
          </p:cNvPr>
          <p:cNvSpPr txBox="1"/>
          <p:nvPr/>
        </p:nvSpPr>
        <p:spPr>
          <a:xfrm>
            <a:off x="409904" y="442149"/>
            <a:ext cx="4687613" cy="1200329"/>
          </a:xfrm>
          <a:prstGeom prst="rect">
            <a:avLst/>
          </a:prstGeom>
          <a:noFill/>
        </p:spPr>
        <p:txBody>
          <a:bodyPr wrap="square">
            <a:spAutoFit/>
          </a:bodyPr>
          <a:lstStyle/>
          <a:p>
            <a:r>
              <a:rPr lang="pt-BR" sz="2400" b="0" i="0" dirty="0">
                <a:solidFill>
                  <a:srgbClr val="1D2125"/>
                </a:solidFill>
                <a:effectLst/>
                <a:latin typeface="-apple-system"/>
              </a:rPr>
              <a:t>127.0.0.1 </a:t>
            </a:r>
            <a:r>
              <a:rPr lang="ru-RU" sz="2400" b="0" i="0" dirty="0">
                <a:solidFill>
                  <a:srgbClr val="1D2125"/>
                </a:solidFill>
                <a:effectLst/>
                <a:latin typeface="-apple-system"/>
              </a:rPr>
              <a:t>    </a:t>
            </a:r>
            <a:r>
              <a:rPr lang="pt-BR" sz="2400" b="0" i="0" dirty="0">
                <a:solidFill>
                  <a:srgbClr val="1D2125"/>
                </a:solidFill>
                <a:effectLst/>
                <a:latin typeface="-apple-system"/>
              </a:rPr>
              <a:t>localhost</a:t>
            </a:r>
            <a:br>
              <a:rPr lang="pt-BR" sz="2400" dirty="0"/>
            </a:br>
            <a:r>
              <a:rPr lang="pt-BR" sz="2400" b="0" i="0" dirty="0">
                <a:solidFill>
                  <a:srgbClr val="1D2125"/>
                </a:solidFill>
                <a:effectLst/>
                <a:latin typeface="-apple-system"/>
              </a:rPr>
              <a:t>195.208.44.20 </a:t>
            </a:r>
            <a:r>
              <a:rPr lang="ru-RU" sz="2400" b="0" i="0" dirty="0">
                <a:solidFill>
                  <a:srgbClr val="1D2125"/>
                </a:solidFill>
                <a:effectLst/>
                <a:latin typeface="-apple-system"/>
              </a:rPr>
              <a:t>  </a:t>
            </a:r>
            <a:r>
              <a:rPr lang="pt-BR" sz="2400" b="0" i="0" dirty="0">
                <a:solidFill>
                  <a:srgbClr val="1D2125"/>
                </a:solidFill>
                <a:effectLst/>
                <a:latin typeface="-apple-system"/>
              </a:rPr>
              <a:t>ipm.bmstu.ru</a:t>
            </a:r>
            <a:br>
              <a:rPr lang="pt-BR" sz="2400" dirty="0"/>
            </a:br>
            <a:r>
              <a:rPr lang="pt-BR" sz="2400" b="0" i="0" dirty="0">
                <a:solidFill>
                  <a:srgbClr val="1D2125"/>
                </a:solidFill>
                <a:effectLst/>
                <a:latin typeface="-apple-system"/>
              </a:rPr>
              <a:t>195.208.44.20 </a:t>
            </a:r>
            <a:r>
              <a:rPr lang="ru-RU" sz="2400" b="0" i="0" dirty="0">
                <a:solidFill>
                  <a:srgbClr val="1D2125"/>
                </a:solidFill>
                <a:effectLst/>
                <a:latin typeface="-apple-system"/>
              </a:rPr>
              <a:t>  </a:t>
            </a:r>
            <a:r>
              <a:rPr lang="pt-BR" sz="2400" b="0" i="0" dirty="0">
                <a:solidFill>
                  <a:srgbClr val="1D2125"/>
                </a:solidFill>
                <a:effectLst/>
                <a:latin typeface="-apple-system"/>
              </a:rPr>
              <a:t>www.ipm.bmstu.ru</a:t>
            </a:r>
            <a:endParaRPr lang="ru-RU" sz="2400" dirty="0"/>
          </a:p>
        </p:txBody>
      </p:sp>
      <p:sp>
        <p:nvSpPr>
          <p:cNvPr id="7" name="TextBox 6">
            <a:extLst>
              <a:ext uri="{FF2B5EF4-FFF2-40B4-BE49-F238E27FC236}">
                <a16:creationId xmlns:a16="http://schemas.microsoft.com/office/drawing/2014/main" id="{9F69E791-D7B9-4334-ABDF-5D75D704221D}"/>
              </a:ext>
            </a:extLst>
          </p:cNvPr>
          <p:cNvSpPr txBox="1"/>
          <p:nvPr/>
        </p:nvSpPr>
        <p:spPr>
          <a:xfrm>
            <a:off x="6442841" y="256693"/>
            <a:ext cx="5528441" cy="923330"/>
          </a:xfrm>
          <a:prstGeom prst="rect">
            <a:avLst/>
          </a:prstGeom>
          <a:noFill/>
        </p:spPr>
        <p:txBody>
          <a:bodyPr wrap="square">
            <a:spAutoFit/>
          </a:bodyPr>
          <a:lstStyle/>
          <a:p>
            <a:pPr algn="l"/>
            <a:r>
              <a:rPr lang="en-US" b="0" i="0" dirty="0">
                <a:solidFill>
                  <a:srgbClr val="1D2125"/>
                </a:solidFill>
                <a:effectLst/>
                <a:latin typeface="-apple-system"/>
              </a:rPr>
              <a:t>hosts, </a:t>
            </a:r>
            <a:r>
              <a:rPr lang="ru-RU" b="0" i="0" dirty="0">
                <a:solidFill>
                  <a:srgbClr val="1D2125"/>
                </a:solidFill>
                <a:effectLst/>
                <a:latin typeface="-apple-system"/>
              </a:rPr>
              <a:t>и находится в каталогах:</a:t>
            </a:r>
          </a:p>
          <a:p>
            <a:pPr algn="l">
              <a:buFont typeface="Arial" panose="020B0604020202020204" pitchFamily="34" charset="0"/>
              <a:buChar char="•"/>
            </a:pPr>
            <a:r>
              <a:rPr lang="ru-RU" b="0" i="0" dirty="0">
                <a:solidFill>
                  <a:srgbClr val="1D2125"/>
                </a:solidFill>
                <a:effectLst/>
                <a:latin typeface="-apple-system"/>
              </a:rPr>
              <a:t> Для </a:t>
            </a:r>
            <a:r>
              <a:rPr lang="en-US" b="0" i="0" dirty="0">
                <a:solidFill>
                  <a:srgbClr val="1D2125"/>
                </a:solidFill>
                <a:effectLst/>
                <a:latin typeface="-apple-system"/>
              </a:rPr>
              <a:t>UNIX - /</a:t>
            </a:r>
            <a:r>
              <a:rPr lang="en-US" b="0" i="0" dirty="0" err="1">
                <a:solidFill>
                  <a:srgbClr val="1D2125"/>
                </a:solidFill>
                <a:effectLst/>
                <a:latin typeface="-apple-system"/>
              </a:rPr>
              <a:t>etc</a:t>
            </a:r>
            <a:r>
              <a:rPr lang="en-US" b="0" i="0" dirty="0">
                <a:solidFill>
                  <a:srgbClr val="1D2125"/>
                </a:solidFill>
                <a:effectLst/>
                <a:latin typeface="-apple-system"/>
              </a:rPr>
              <a:t>/hosts</a:t>
            </a:r>
          </a:p>
          <a:p>
            <a:pPr algn="l">
              <a:buFont typeface="Arial" panose="020B0604020202020204" pitchFamily="34" charset="0"/>
              <a:buChar char="•"/>
            </a:pPr>
            <a:r>
              <a:rPr lang="ru-RU" b="0" i="0" dirty="0">
                <a:solidFill>
                  <a:srgbClr val="1D2125"/>
                </a:solidFill>
                <a:effectLst/>
                <a:latin typeface="-apple-system"/>
              </a:rPr>
              <a:t> Для </a:t>
            </a:r>
            <a:r>
              <a:rPr lang="en-US" b="0" i="0" dirty="0">
                <a:solidFill>
                  <a:srgbClr val="1D2125"/>
                </a:solidFill>
                <a:effectLst/>
                <a:latin typeface="-apple-system"/>
              </a:rPr>
              <a:t>Windows - C:\windows\system32\drivers\etc\hosts</a:t>
            </a:r>
          </a:p>
        </p:txBody>
      </p:sp>
      <p:sp>
        <p:nvSpPr>
          <p:cNvPr id="9" name="TextBox 8">
            <a:extLst>
              <a:ext uri="{FF2B5EF4-FFF2-40B4-BE49-F238E27FC236}">
                <a16:creationId xmlns:a16="http://schemas.microsoft.com/office/drawing/2014/main" id="{EB1D0E2C-1386-433A-AF93-3BD353C9A518}"/>
              </a:ext>
            </a:extLst>
          </p:cNvPr>
          <p:cNvSpPr txBox="1"/>
          <p:nvPr/>
        </p:nvSpPr>
        <p:spPr>
          <a:xfrm>
            <a:off x="651640" y="2768096"/>
            <a:ext cx="8071945" cy="1846659"/>
          </a:xfrm>
          <a:prstGeom prst="rect">
            <a:avLst/>
          </a:prstGeom>
          <a:noFill/>
        </p:spPr>
        <p:txBody>
          <a:bodyPr wrap="square">
            <a:spAutoFit/>
          </a:bodyPr>
          <a:lstStyle/>
          <a:p>
            <a:pPr algn="l"/>
            <a:r>
              <a:rPr lang="ru-RU" sz="2400" b="0" i="0" dirty="0">
                <a:solidFill>
                  <a:srgbClr val="1D2125"/>
                </a:solidFill>
                <a:effectLst/>
                <a:latin typeface="-apple-system"/>
              </a:rPr>
              <a:t>Первые домены верхнего уровня были рассчитаны на США:</a:t>
            </a:r>
          </a:p>
          <a:p>
            <a:pPr algn="l">
              <a:buFont typeface="Arial" panose="020B0604020202020204" pitchFamily="34" charset="0"/>
              <a:buChar char="•"/>
            </a:pPr>
            <a:r>
              <a:rPr lang="ru-RU" b="0" i="0" dirty="0">
                <a:solidFill>
                  <a:srgbClr val="1D2125"/>
                </a:solidFill>
                <a:effectLst/>
                <a:latin typeface="-apple-system"/>
              </a:rPr>
              <a:t> </a:t>
            </a:r>
            <a:r>
              <a:rPr lang="ru-RU" b="0" i="0" dirty="0" err="1">
                <a:solidFill>
                  <a:srgbClr val="1D2125"/>
                </a:solidFill>
                <a:effectLst/>
                <a:latin typeface="-apple-system"/>
              </a:rPr>
              <a:t>gov</a:t>
            </a:r>
            <a:r>
              <a:rPr lang="ru-RU" b="0" i="0" dirty="0">
                <a:solidFill>
                  <a:srgbClr val="1D2125"/>
                </a:solidFill>
                <a:effectLst/>
                <a:latin typeface="-apple-system"/>
              </a:rPr>
              <a:t> - государственные организации</a:t>
            </a:r>
          </a:p>
          <a:p>
            <a:pPr algn="l">
              <a:buFont typeface="Arial" panose="020B0604020202020204" pitchFamily="34" charset="0"/>
              <a:buChar char="•"/>
            </a:pPr>
            <a:r>
              <a:rPr lang="ru-RU" b="0" i="0" dirty="0">
                <a:solidFill>
                  <a:srgbClr val="1D2125"/>
                </a:solidFill>
                <a:effectLst/>
                <a:latin typeface="-apple-system"/>
              </a:rPr>
              <a:t> </a:t>
            </a:r>
            <a:r>
              <a:rPr lang="ru-RU" b="0" i="0" dirty="0" err="1">
                <a:solidFill>
                  <a:srgbClr val="1D2125"/>
                </a:solidFill>
                <a:effectLst/>
                <a:latin typeface="-apple-system"/>
              </a:rPr>
              <a:t>mil</a:t>
            </a:r>
            <a:r>
              <a:rPr lang="ru-RU" b="0" i="0" dirty="0">
                <a:solidFill>
                  <a:srgbClr val="1D2125"/>
                </a:solidFill>
                <a:effectLst/>
                <a:latin typeface="-apple-system"/>
              </a:rPr>
              <a:t> - военные учреждения</a:t>
            </a:r>
          </a:p>
          <a:p>
            <a:pPr algn="l">
              <a:buFont typeface="Arial" panose="020B0604020202020204" pitchFamily="34" charset="0"/>
              <a:buChar char="•"/>
            </a:pPr>
            <a:r>
              <a:rPr lang="ru-RU" b="0" i="0" dirty="0">
                <a:solidFill>
                  <a:srgbClr val="1D2125"/>
                </a:solidFill>
                <a:effectLst/>
                <a:latin typeface="-apple-system"/>
              </a:rPr>
              <a:t> </a:t>
            </a:r>
            <a:r>
              <a:rPr lang="ru-RU" b="0" i="0" dirty="0" err="1">
                <a:solidFill>
                  <a:srgbClr val="1D2125"/>
                </a:solidFill>
                <a:effectLst/>
                <a:latin typeface="-apple-system"/>
              </a:rPr>
              <a:t>edu</a:t>
            </a:r>
            <a:r>
              <a:rPr lang="ru-RU" b="0" i="0" dirty="0">
                <a:solidFill>
                  <a:srgbClr val="1D2125"/>
                </a:solidFill>
                <a:effectLst/>
                <a:latin typeface="-apple-system"/>
              </a:rPr>
              <a:t> - образовательные учреждения</a:t>
            </a:r>
          </a:p>
          <a:p>
            <a:pPr algn="l">
              <a:buFont typeface="Arial" panose="020B0604020202020204" pitchFamily="34" charset="0"/>
              <a:buChar char="•"/>
            </a:pPr>
            <a:r>
              <a:rPr lang="ru-RU" b="0" i="0" dirty="0">
                <a:solidFill>
                  <a:srgbClr val="1D2125"/>
                </a:solidFill>
                <a:effectLst/>
                <a:latin typeface="-apple-system"/>
              </a:rPr>
              <a:t> </a:t>
            </a:r>
            <a:r>
              <a:rPr lang="ru-RU" b="0" i="0" dirty="0" err="1">
                <a:solidFill>
                  <a:srgbClr val="1D2125"/>
                </a:solidFill>
                <a:effectLst/>
                <a:latin typeface="-apple-system"/>
              </a:rPr>
              <a:t>com</a:t>
            </a:r>
            <a:r>
              <a:rPr lang="ru-RU" b="0" i="0" dirty="0">
                <a:solidFill>
                  <a:srgbClr val="1D2125"/>
                </a:solidFill>
                <a:effectLst/>
                <a:latin typeface="-apple-system"/>
              </a:rPr>
              <a:t> - коммерческие организации</a:t>
            </a:r>
          </a:p>
          <a:p>
            <a:pPr algn="l">
              <a:buFont typeface="Arial" panose="020B0604020202020204" pitchFamily="34" charset="0"/>
              <a:buChar char="•"/>
            </a:pPr>
            <a:r>
              <a:rPr lang="ru-RU" b="0" i="0" dirty="0">
                <a:solidFill>
                  <a:srgbClr val="1D2125"/>
                </a:solidFill>
                <a:effectLst/>
                <a:latin typeface="-apple-system"/>
              </a:rPr>
              <a:t> </a:t>
            </a:r>
            <a:r>
              <a:rPr lang="ru-RU" b="0" i="0" dirty="0" err="1">
                <a:solidFill>
                  <a:srgbClr val="1D2125"/>
                </a:solidFill>
                <a:effectLst/>
                <a:latin typeface="-apple-system"/>
              </a:rPr>
              <a:t>net</a:t>
            </a:r>
            <a:r>
              <a:rPr lang="ru-RU" b="0" i="0" dirty="0">
                <a:solidFill>
                  <a:srgbClr val="1D2125"/>
                </a:solidFill>
                <a:effectLst/>
                <a:latin typeface="-apple-system"/>
              </a:rPr>
              <a:t> - сетевые организации</a:t>
            </a:r>
          </a:p>
        </p:txBody>
      </p:sp>
      <p:sp>
        <p:nvSpPr>
          <p:cNvPr id="11" name="TextBox 10">
            <a:extLst>
              <a:ext uri="{FF2B5EF4-FFF2-40B4-BE49-F238E27FC236}">
                <a16:creationId xmlns:a16="http://schemas.microsoft.com/office/drawing/2014/main" id="{93854739-7028-45E8-8989-A0BCE6054EBF}"/>
              </a:ext>
            </a:extLst>
          </p:cNvPr>
          <p:cNvSpPr txBox="1"/>
          <p:nvPr/>
        </p:nvSpPr>
        <p:spPr>
          <a:xfrm>
            <a:off x="5412827" y="3980141"/>
            <a:ext cx="6337738" cy="2400657"/>
          </a:xfrm>
          <a:prstGeom prst="rect">
            <a:avLst/>
          </a:prstGeom>
          <a:noFill/>
        </p:spPr>
        <p:txBody>
          <a:bodyPr wrap="square">
            <a:spAutoFit/>
          </a:bodyPr>
          <a:lstStyle/>
          <a:p>
            <a:pPr algn="l"/>
            <a:r>
              <a:rPr lang="ru-RU" sz="2400" b="0" i="0" dirty="0">
                <a:solidFill>
                  <a:srgbClr val="1D2125"/>
                </a:solidFill>
                <a:effectLst/>
                <a:latin typeface="-apple-system"/>
              </a:rPr>
              <a:t>Национальные домены типа:</a:t>
            </a:r>
          </a:p>
          <a:p>
            <a:pPr algn="l">
              <a:buFont typeface="Arial" panose="020B0604020202020204" pitchFamily="34" charset="0"/>
              <a:buChar char="•"/>
            </a:pPr>
            <a:r>
              <a:rPr lang="ru-RU" b="0" i="0" dirty="0" err="1">
                <a:solidFill>
                  <a:srgbClr val="1D2125"/>
                </a:solidFill>
                <a:effectLst/>
                <a:latin typeface="-apple-system"/>
              </a:rPr>
              <a:t>uk</a:t>
            </a:r>
            <a:r>
              <a:rPr lang="ru-RU" b="0" i="0" dirty="0">
                <a:solidFill>
                  <a:srgbClr val="1D2125"/>
                </a:solidFill>
                <a:effectLst/>
                <a:latin typeface="-apple-system"/>
              </a:rPr>
              <a:t> - Объединенное королевство</a:t>
            </a:r>
          </a:p>
          <a:p>
            <a:pPr algn="l">
              <a:buFont typeface="Arial" panose="020B0604020202020204" pitchFamily="34" charset="0"/>
              <a:buChar char="•"/>
            </a:pPr>
            <a:r>
              <a:rPr lang="ru-RU" b="0" i="0" dirty="0" err="1">
                <a:solidFill>
                  <a:srgbClr val="1D2125"/>
                </a:solidFill>
                <a:effectLst/>
                <a:latin typeface="-apple-system"/>
              </a:rPr>
              <a:t>jp</a:t>
            </a:r>
            <a:r>
              <a:rPr lang="ru-RU" b="0" i="0" dirty="0">
                <a:solidFill>
                  <a:srgbClr val="1D2125"/>
                </a:solidFill>
                <a:effectLst/>
                <a:latin typeface="-apple-system"/>
              </a:rPr>
              <a:t> - Япония</a:t>
            </a:r>
          </a:p>
          <a:p>
            <a:pPr algn="l">
              <a:buFont typeface="Arial" panose="020B0604020202020204" pitchFamily="34" charset="0"/>
              <a:buChar char="•"/>
            </a:pPr>
            <a:r>
              <a:rPr lang="ru-RU" b="0" i="0" dirty="0" err="1">
                <a:solidFill>
                  <a:srgbClr val="1D2125"/>
                </a:solidFill>
                <a:effectLst/>
                <a:latin typeface="-apple-system"/>
              </a:rPr>
              <a:t>au</a:t>
            </a:r>
            <a:r>
              <a:rPr lang="ru-RU" b="0" i="0" dirty="0">
                <a:solidFill>
                  <a:srgbClr val="1D2125"/>
                </a:solidFill>
                <a:effectLst/>
                <a:latin typeface="-apple-system"/>
              </a:rPr>
              <a:t> - Австралия</a:t>
            </a:r>
          </a:p>
          <a:p>
            <a:pPr algn="l">
              <a:buFont typeface="Arial" panose="020B0604020202020204" pitchFamily="34" charset="0"/>
              <a:buChar char="•"/>
            </a:pPr>
            <a:r>
              <a:rPr lang="ru-RU" b="0" i="0" dirty="0" err="1">
                <a:solidFill>
                  <a:srgbClr val="1D2125"/>
                </a:solidFill>
                <a:effectLst/>
                <a:latin typeface="-apple-system"/>
              </a:rPr>
              <a:t>ch</a:t>
            </a:r>
            <a:r>
              <a:rPr lang="ru-RU" b="0" i="0" dirty="0">
                <a:solidFill>
                  <a:srgbClr val="1D2125"/>
                </a:solidFill>
                <a:effectLst/>
                <a:latin typeface="-apple-system"/>
              </a:rPr>
              <a:t> - Чехия</a:t>
            </a:r>
          </a:p>
          <a:p>
            <a:pPr algn="l">
              <a:buFont typeface="Arial" panose="020B0604020202020204" pitchFamily="34" charset="0"/>
              <a:buChar char="•"/>
            </a:pPr>
            <a:r>
              <a:rPr lang="ru-RU" b="0" i="0" dirty="0" err="1">
                <a:solidFill>
                  <a:srgbClr val="1D2125"/>
                </a:solidFill>
                <a:effectLst/>
                <a:latin typeface="-apple-system"/>
              </a:rPr>
              <a:t>su</a:t>
            </a:r>
            <a:r>
              <a:rPr lang="ru-RU" b="0" i="0" dirty="0">
                <a:solidFill>
                  <a:srgbClr val="1D2125"/>
                </a:solidFill>
                <a:effectLst/>
                <a:latin typeface="-apple-system"/>
              </a:rPr>
              <a:t> - СССР</a:t>
            </a:r>
          </a:p>
          <a:p>
            <a:pPr algn="l">
              <a:buFont typeface="Arial" panose="020B0604020202020204" pitchFamily="34" charset="0"/>
              <a:buChar char="•"/>
            </a:pPr>
            <a:r>
              <a:rPr lang="ru-RU" b="0" i="0" dirty="0" err="1">
                <a:solidFill>
                  <a:srgbClr val="1D2125"/>
                </a:solidFill>
                <a:effectLst/>
                <a:latin typeface="-apple-system"/>
              </a:rPr>
              <a:t>ru</a:t>
            </a:r>
            <a:r>
              <a:rPr lang="ru-RU" b="0" i="0" dirty="0">
                <a:solidFill>
                  <a:srgbClr val="1D2125"/>
                </a:solidFill>
                <a:effectLst/>
                <a:latin typeface="-apple-system"/>
              </a:rPr>
              <a:t> - Россия</a:t>
            </a:r>
          </a:p>
          <a:p>
            <a:pPr algn="l">
              <a:buFont typeface="Arial" panose="020B0604020202020204" pitchFamily="34" charset="0"/>
              <a:buChar char="•"/>
            </a:pPr>
            <a:r>
              <a:rPr lang="ru-RU" b="0" i="0" dirty="0">
                <a:solidFill>
                  <a:srgbClr val="1D2125"/>
                </a:solidFill>
                <a:effectLst/>
                <a:latin typeface="-apple-system"/>
              </a:rPr>
              <a:t>и т.п.</a:t>
            </a:r>
          </a:p>
        </p:txBody>
      </p:sp>
    </p:spTree>
    <p:extLst>
      <p:ext uri="{BB962C8B-B14F-4D97-AF65-F5344CB8AC3E}">
        <p14:creationId xmlns:p14="http://schemas.microsoft.com/office/powerpoint/2010/main" val="227984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29E1040-9ED7-47CA-A40D-5B621698F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1" y="124345"/>
            <a:ext cx="6315420" cy="4566851"/>
          </a:xfrm>
          <a:prstGeom prst="rect">
            <a:avLst/>
          </a:prstGeom>
        </p:spPr>
      </p:pic>
      <p:pic>
        <p:nvPicPr>
          <p:cNvPr id="5" name="Рисунок 4">
            <a:extLst>
              <a:ext uri="{FF2B5EF4-FFF2-40B4-BE49-F238E27FC236}">
                <a16:creationId xmlns:a16="http://schemas.microsoft.com/office/drawing/2014/main" id="{2492E003-0D7A-4F67-A9B6-AEB30373F9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511" y="2739855"/>
            <a:ext cx="5581877" cy="3955236"/>
          </a:xfrm>
          <a:prstGeom prst="rect">
            <a:avLst/>
          </a:prstGeom>
        </p:spPr>
      </p:pic>
      <p:pic>
        <p:nvPicPr>
          <p:cNvPr id="7" name="Рисунок 6">
            <a:extLst>
              <a:ext uri="{FF2B5EF4-FFF2-40B4-BE49-F238E27FC236}">
                <a16:creationId xmlns:a16="http://schemas.microsoft.com/office/drawing/2014/main" id="{B5D60D2C-4C0A-4717-83FB-D038C8FC18AD}"/>
              </a:ext>
            </a:extLst>
          </p:cNvPr>
          <p:cNvPicPr>
            <a:picLocks noChangeAspect="1"/>
          </p:cNvPicPr>
          <p:nvPr/>
        </p:nvPicPr>
        <p:blipFill>
          <a:blip r:embed="rId4"/>
          <a:stretch>
            <a:fillRect/>
          </a:stretch>
        </p:blipFill>
        <p:spPr>
          <a:xfrm>
            <a:off x="6696222" y="3762568"/>
            <a:ext cx="2466228" cy="1526238"/>
          </a:xfrm>
          <a:prstGeom prst="rect">
            <a:avLst/>
          </a:prstGeom>
        </p:spPr>
      </p:pic>
    </p:spTree>
    <p:extLst>
      <p:ext uri="{BB962C8B-B14F-4D97-AF65-F5344CB8AC3E}">
        <p14:creationId xmlns:p14="http://schemas.microsoft.com/office/powerpoint/2010/main" val="99045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F7B25-0408-4854-AFE0-5DE6598CEF50}"/>
              </a:ext>
            </a:extLst>
          </p:cNvPr>
          <p:cNvSpPr txBox="1"/>
          <p:nvPr/>
        </p:nvSpPr>
        <p:spPr>
          <a:xfrm>
            <a:off x="2249214" y="398658"/>
            <a:ext cx="6611007" cy="1261884"/>
          </a:xfrm>
          <a:prstGeom prst="rect">
            <a:avLst/>
          </a:prstGeom>
          <a:noFill/>
        </p:spPr>
        <p:txBody>
          <a:bodyPr wrap="square">
            <a:spAutoFit/>
          </a:bodyPr>
          <a:lstStyle>
            <a:defPPr>
              <a:defRPr lang="ru-RU"/>
            </a:defPPr>
            <a:lvl1pPr>
              <a:defRPr sz="2800" b="1"/>
            </a:lvl1pPr>
          </a:lstStyle>
          <a:p>
            <a:pPr algn="ctr"/>
            <a:r>
              <a:rPr lang="ru-RU" dirty="0"/>
              <a:t>Универсальный идентификатор ресурсов</a:t>
            </a:r>
          </a:p>
          <a:p>
            <a:pPr algn="ctr"/>
            <a:r>
              <a:rPr lang="en-US" sz="4800" dirty="0"/>
              <a:t>URI</a:t>
            </a:r>
            <a:endParaRPr lang="ru-RU" sz="4800" dirty="0"/>
          </a:p>
        </p:txBody>
      </p:sp>
      <p:sp>
        <p:nvSpPr>
          <p:cNvPr id="5" name="TextBox 4">
            <a:extLst>
              <a:ext uri="{FF2B5EF4-FFF2-40B4-BE49-F238E27FC236}">
                <a16:creationId xmlns:a16="http://schemas.microsoft.com/office/drawing/2014/main" id="{7D5DCB4E-9AE2-4E2A-BBA3-ACB8A5851242}"/>
              </a:ext>
            </a:extLst>
          </p:cNvPr>
          <p:cNvSpPr txBox="1"/>
          <p:nvPr/>
        </p:nvSpPr>
        <p:spPr>
          <a:xfrm>
            <a:off x="635876" y="1660542"/>
            <a:ext cx="10920248" cy="830997"/>
          </a:xfrm>
          <a:prstGeom prst="rect">
            <a:avLst/>
          </a:prstGeom>
          <a:noFill/>
        </p:spPr>
        <p:txBody>
          <a:bodyPr wrap="square">
            <a:spAutoFit/>
          </a:bodyPr>
          <a:lstStyle/>
          <a:p>
            <a:r>
              <a:rPr lang="en-US" sz="2400" dirty="0"/>
              <a:t>• URL — Uniform Resource Locator</a:t>
            </a:r>
            <a:r>
              <a:rPr lang="en-US" sz="1600" dirty="0"/>
              <a:t>, </a:t>
            </a:r>
            <a:r>
              <a:rPr lang="ru-RU" sz="1600" dirty="0"/>
              <a:t>помогает найти какой либо ресурс </a:t>
            </a:r>
          </a:p>
          <a:p>
            <a:r>
              <a:rPr lang="ru-RU" sz="2400" dirty="0"/>
              <a:t>• </a:t>
            </a:r>
            <a:r>
              <a:rPr lang="en-US" sz="2400" dirty="0"/>
              <a:t>URN — Uniform Resource Name, </a:t>
            </a:r>
            <a:r>
              <a:rPr lang="ru-RU" sz="1600" dirty="0"/>
              <a:t>помогает этот ресурс идентифицировать</a:t>
            </a:r>
          </a:p>
        </p:txBody>
      </p:sp>
      <p:pic>
        <p:nvPicPr>
          <p:cNvPr id="12" name="Рисунок 11">
            <a:extLst>
              <a:ext uri="{FF2B5EF4-FFF2-40B4-BE49-F238E27FC236}">
                <a16:creationId xmlns:a16="http://schemas.microsoft.com/office/drawing/2014/main" id="{0FC0EB0B-5154-4424-ABBF-E7286AB27FF4}"/>
              </a:ext>
            </a:extLst>
          </p:cNvPr>
          <p:cNvPicPr>
            <a:picLocks noChangeAspect="1"/>
          </p:cNvPicPr>
          <p:nvPr/>
        </p:nvPicPr>
        <p:blipFill>
          <a:blip r:embed="rId3"/>
          <a:stretch>
            <a:fillRect/>
          </a:stretch>
        </p:blipFill>
        <p:spPr>
          <a:xfrm>
            <a:off x="3545058" y="2558223"/>
            <a:ext cx="7146388" cy="4019843"/>
          </a:xfrm>
          <a:prstGeom prst="rect">
            <a:avLst/>
          </a:prstGeom>
        </p:spPr>
      </p:pic>
    </p:spTree>
    <p:extLst>
      <p:ext uri="{BB962C8B-B14F-4D97-AF65-F5344CB8AC3E}">
        <p14:creationId xmlns:p14="http://schemas.microsoft.com/office/powerpoint/2010/main" val="151603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1957</Words>
  <Application>Microsoft Office PowerPoint</Application>
  <PresentationFormat>Широкоэкранный</PresentationFormat>
  <Paragraphs>234</Paragraphs>
  <Slides>22</Slides>
  <Notes>1</Notes>
  <HiddenSlides>1</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-apple-system</vt:lpstr>
      <vt:lpstr>Arial</vt:lpstr>
      <vt:lpstr>Calibri</vt:lpstr>
      <vt:lpstr>Calibri Light</vt:lpstr>
      <vt:lpstr>Linux Libertine</vt:lpstr>
      <vt:lpstr>Тема Office</vt:lpstr>
      <vt:lpstr>Принципы построения и организационная структура Интернет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Принципы построения и организационная структура Интернет</dc:title>
  <dc:creator>Домашний</dc:creator>
  <cp:lastModifiedBy>Домашний</cp:lastModifiedBy>
  <cp:revision>1</cp:revision>
  <dcterms:created xsi:type="dcterms:W3CDTF">2022-03-09T17:24:32Z</dcterms:created>
  <dcterms:modified xsi:type="dcterms:W3CDTF">2022-03-09T22:41:33Z</dcterms:modified>
</cp:coreProperties>
</file>