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83747" autoAdjust="0"/>
  </p:normalViewPr>
  <p:slideViewPr>
    <p:cSldViewPr snapToGrid="0">
      <p:cViewPr varScale="1">
        <p:scale>
          <a:sx n="72" d="100"/>
          <a:sy n="72" d="100"/>
        </p:scale>
        <p:origin x="37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F042D-46FB-4546-9CBA-DAF86E083E26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88D1AB-9816-4594-A8CD-CBE13B9EC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49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Объявление </a:t>
            </a:r>
            <a:r>
              <a:rPr lang="ru-RU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typedef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вводит в программу имя, которое в своей области видимости становится синонимом для типа, заданного параметром </a:t>
            </a:r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объявление-типа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в этом объявлении.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Объявления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typedef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можно использовать для создания более коротких или более понятных имен для типов, уже определенных в языке или объявленных пользователем. Имена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typedef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позволяют инкапсулировать детали реализации, которые могут измениться.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отличие от объявлений </a:t>
            </a:r>
            <a:r>
              <a:rPr lang="ru-RU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class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ru-RU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struct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ru-RU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union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и </a:t>
            </a:r>
            <a:r>
              <a:rPr lang="ru-RU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enum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объявления </a:t>
            </a:r>
            <a:r>
              <a:rPr lang="ru-RU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typedef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вводят в программу не новые типы, а новые имена для уже существующих типов.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8D1AB-9816-4594-A8CD-CBE13B9ECC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299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8184-CCB1-4731-8D89-DF6987216EEE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AB5DB-92A0-4A80-B2B3-C09444CD3D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305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8184-CCB1-4731-8D89-DF6987216EEE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AB5DB-92A0-4A80-B2B3-C09444CD3D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252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8184-CCB1-4731-8D89-DF6987216EEE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AB5DB-92A0-4A80-B2B3-C09444CD3D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036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8184-CCB1-4731-8D89-DF6987216EEE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AB5DB-92A0-4A80-B2B3-C09444CD3D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525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8184-CCB1-4731-8D89-DF6987216EEE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AB5DB-92A0-4A80-B2B3-C09444CD3D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813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8184-CCB1-4731-8D89-DF6987216EEE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AB5DB-92A0-4A80-B2B3-C09444CD3D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728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8184-CCB1-4731-8D89-DF6987216EEE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AB5DB-92A0-4A80-B2B3-C09444CD3D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694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8184-CCB1-4731-8D89-DF6987216EEE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AB5DB-92A0-4A80-B2B3-C09444CD3D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843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8184-CCB1-4731-8D89-DF6987216EEE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AB5DB-92A0-4A80-B2B3-C09444CD3D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42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8184-CCB1-4731-8D89-DF6987216EEE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AB5DB-92A0-4A80-B2B3-C09444CD3D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415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98184-CCB1-4731-8D89-DF6987216EEE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AB5DB-92A0-4A80-B2B3-C09444CD3D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230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98184-CCB1-4731-8D89-DF6987216EEE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AB5DB-92A0-4A80-B2B3-C09444CD3D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291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b="1" dirty="0" smtClean="0">
                <a:latin typeface="Arial Rounded MT Bold" panose="020F0704030504030204" pitchFamily="34" charset="0"/>
              </a:rPr>
              <a:t>LIB</a:t>
            </a:r>
            <a:endParaRPr lang="ru-RU" sz="9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endParaRPr lang="en-US" sz="3200" dirty="0" smtClean="0"/>
          </a:p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библиотеки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496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3641" y="1540782"/>
            <a:ext cx="2166257" cy="847855"/>
          </a:xfrm>
        </p:spPr>
        <p:txBody>
          <a:bodyPr/>
          <a:lstStyle/>
          <a:p>
            <a:r>
              <a:rPr lang="en-US" b="1" dirty="0" smtClean="0">
                <a:latin typeface="Arial Rounded MT Bold" panose="020F0704030504030204" pitchFamily="34" charset="0"/>
              </a:rPr>
              <a:t>CLASS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1290" y="2907976"/>
            <a:ext cx="3267269" cy="19439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Arial Rounded MT Bold" panose="020F0704030504030204" pitchFamily="34" charset="0"/>
              </a:rPr>
              <a:t>Разработка в этом классе методов работы с характеристиками </a:t>
            </a:r>
            <a:r>
              <a:rPr lang="ru-RU" b="1" dirty="0">
                <a:latin typeface="Arial Rounded MT Bold" panose="020F0704030504030204" pitchFamily="34" charset="0"/>
              </a:rPr>
              <a:t>к</a:t>
            </a:r>
            <a:r>
              <a:rPr lang="ru-RU" b="1" dirty="0" smtClean="0">
                <a:latin typeface="Arial Rounded MT Bold" panose="020F0704030504030204" pitchFamily="34" charset="0"/>
              </a:rPr>
              <a:t>ласса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67543" y="3325949"/>
            <a:ext cx="237456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b="1" dirty="0" smtClean="0">
                <a:latin typeface="Arial Rounded MT Bold" panose="020F0704030504030204" pitchFamily="34" charset="0"/>
              </a:rPr>
              <a:t>в библиотеку </a:t>
            </a:r>
            <a:r>
              <a:rPr lang="en-US" sz="2400" b="1" dirty="0" smtClean="0">
                <a:latin typeface="Arial Rounded MT Bold" panose="020F0704030504030204" pitchFamily="34" charset="0"/>
              </a:rPr>
              <a:t>LIB</a:t>
            </a:r>
            <a:endParaRPr lang="ru-RU" sz="2400" dirty="0"/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3974840" y="2907977"/>
            <a:ext cx="895739" cy="1943942"/>
          </a:xfrm>
          <a:prstGeom prst="rightBrac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613780" y="1564598"/>
            <a:ext cx="4142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Для работы с таблицей </a:t>
            </a:r>
            <a:endParaRPr lang="ru-RU" sz="2800" b="1" i="1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5393094" y="1730310"/>
            <a:ext cx="1716833" cy="357508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613780" y="2388637"/>
            <a:ext cx="4142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 Rounded MT Bold" panose="020F0704030504030204" pitchFamily="34" charset="0"/>
              </a:rPr>
              <a:t>1. Название таблицы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613780" y="2858696"/>
            <a:ext cx="4142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 Rounded MT Bold" panose="020F0704030504030204" pitchFamily="34" charset="0"/>
              </a:rPr>
              <a:t>2. Ключевой столбец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613780" y="3375212"/>
            <a:ext cx="3508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 Rounded MT Bold" panose="020F0704030504030204" pitchFamily="34" charset="0"/>
              </a:rPr>
              <a:t>3. Схема таблицы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613780" y="3840331"/>
            <a:ext cx="3508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 Rounded MT Bold" panose="020F0704030504030204" pitchFamily="34" charset="0"/>
              </a:rPr>
              <a:t>4. Данные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613780" y="4287455"/>
            <a:ext cx="3508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 Rounded MT Bold" panose="020F0704030504030204" pitchFamily="34" charset="0"/>
              </a:rPr>
              <a:t>5</a:t>
            </a:r>
            <a:r>
              <a:rPr lang="ru-RU" sz="2800" b="1" dirty="0" smtClean="0">
                <a:latin typeface="Arial Rounded MT Bold" panose="020F0704030504030204" pitchFamily="34" charset="0"/>
              </a:rPr>
              <a:t>. Имя файла</a:t>
            </a:r>
          </a:p>
        </p:txBody>
      </p:sp>
    </p:spTree>
    <p:extLst>
      <p:ext uri="{BB962C8B-B14F-4D97-AF65-F5344CB8AC3E}">
        <p14:creationId xmlns:p14="http://schemas.microsoft.com/office/powerpoint/2010/main" val="423940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1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mph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7" presetClass="emph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D8D8D8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9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animClr clrSpc="rgb" dir="cw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2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  <p:bldP spid="3" grpId="2" build="p"/>
      <p:bldP spid="5" grpId="0" build="p"/>
      <p:bldP spid="5" grpId="1" build="p"/>
      <p:bldP spid="5" grpId="2" build="allAtOnce"/>
      <p:bldP spid="6" grpId="0" animBg="1"/>
      <p:bldP spid="6" grpId="1" animBg="1"/>
      <p:bldP spid="6" grpId="2" animBg="1"/>
      <p:bldP spid="7" grpId="0"/>
      <p:bldP spid="8" grpId="0" animBg="1"/>
      <p:bldP spid="8" grpId="1" animBg="1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63690" y="1268751"/>
            <a:ext cx="4142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 Rounded MT Bold" panose="020F0704030504030204" pitchFamily="34" charset="0"/>
              </a:rPr>
              <a:t>1. Название таблицы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63690" y="2009451"/>
            <a:ext cx="4142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 Rounded MT Bold" panose="020F0704030504030204" pitchFamily="34" charset="0"/>
              </a:rPr>
              <a:t>2. Ключевой столбец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62037" y="2909296"/>
            <a:ext cx="29857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 Rounded MT Bold" panose="020F0704030504030204" pitchFamily="34" charset="0"/>
              </a:rPr>
              <a:t>3. Схема таблицы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62037" y="4059112"/>
            <a:ext cx="1978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 Rounded MT Bold" panose="020F0704030504030204" pitchFamily="34" charset="0"/>
              </a:rPr>
              <a:t>4. Данные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65925" y="5787993"/>
            <a:ext cx="3508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 Rounded MT Bold" panose="020F0704030504030204" pitchFamily="34" charset="0"/>
              </a:rPr>
              <a:t>5</a:t>
            </a:r>
            <a:r>
              <a:rPr lang="ru-RU" sz="2800" b="1" dirty="0" smtClean="0">
                <a:latin typeface="Arial Rounded MT Bold" panose="020F0704030504030204" pitchFamily="34" charset="0"/>
              </a:rPr>
              <a:t>. Имя файла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106706" y="1302194"/>
            <a:ext cx="14475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Students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06706" y="2009451"/>
            <a:ext cx="16190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 err="1">
                <a:solidFill>
                  <a:srgbClr val="7030A0"/>
                </a:solidFill>
                <a:latin typeface="Arial Rounded MT Bold" panose="020F0704030504030204" pitchFamily="34" charset="0"/>
              </a:rPr>
              <a:t>StudentID</a:t>
            </a:r>
            <a:endParaRPr lang="ru-RU" sz="2800" i="1" dirty="0">
              <a:solidFill>
                <a:srgbClr val="7030A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782668" y="2427704"/>
            <a:ext cx="340933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i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Группа</a:t>
            </a:r>
            <a:r>
              <a:rPr lang="ru-RU" sz="2400" i="1" dirty="0" smtClean="0">
                <a:latin typeface="Arial Rounded MT Bold" panose="020F0704030504030204" pitchFamily="34" charset="0"/>
              </a:rPr>
              <a:t> или </a:t>
            </a:r>
            <a:r>
              <a:rPr lang="ru-RU" sz="2600" i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Фамилия</a:t>
            </a:r>
            <a:endParaRPr lang="ru-RU" sz="2600" i="1" dirty="0">
              <a:solidFill>
                <a:srgbClr val="7030A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5345" y="2740950"/>
            <a:ext cx="2445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, serif"/>
              </a:rPr>
              <a:t>к</a:t>
            </a:r>
            <a:r>
              <a:rPr lang="ru-RU" dirty="0" smtClean="0">
                <a:latin typeface="Arial, serif"/>
              </a:rPr>
              <a:t>оличество столбцов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925345" y="3110282"/>
            <a:ext cx="2227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, serif"/>
              </a:rPr>
              <a:t>названия столбцов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063690" y="428440"/>
            <a:ext cx="4540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Arial Rounded MT Bold" panose="020F0704030504030204" pitchFamily="34" charset="0"/>
              </a:rPr>
              <a:t>Характеристики таблицы</a:t>
            </a:r>
            <a:endParaRPr lang="ru-RU" sz="2800" b="1" i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122100" y="4179491"/>
            <a:ext cx="1175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, serif"/>
              </a:rPr>
              <a:t>значение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436740" y="3776684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, serif"/>
              </a:rPr>
              <a:t>тип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415182" y="4129100"/>
            <a:ext cx="17411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, serif"/>
              </a:rPr>
              <a:t>Ширина поля для вывода на экран</a:t>
            </a:r>
            <a:endParaRPr lang="ru-RU" dirty="0"/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4049486" y="3146217"/>
            <a:ext cx="3731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3228392" y="4369837"/>
            <a:ext cx="715376" cy="155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5297165" y="4389276"/>
            <a:ext cx="3731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Левая фигурная скобка 37"/>
          <p:cNvSpPr/>
          <p:nvPr/>
        </p:nvSpPr>
        <p:spPr>
          <a:xfrm>
            <a:off x="4607055" y="2924342"/>
            <a:ext cx="249774" cy="44375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Левая фигурная скобка 38"/>
          <p:cNvSpPr/>
          <p:nvPr/>
        </p:nvSpPr>
        <p:spPr>
          <a:xfrm>
            <a:off x="6052134" y="3918555"/>
            <a:ext cx="281297" cy="105864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Прямая со стрелкой 40"/>
          <p:cNvCxnSpPr/>
          <p:nvPr/>
        </p:nvCxnSpPr>
        <p:spPr>
          <a:xfrm flipV="1">
            <a:off x="7120350" y="3545790"/>
            <a:ext cx="1153281" cy="4195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8782668" y="2870853"/>
            <a:ext cx="28504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string</a:t>
            </a:r>
            <a:r>
              <a:rPr lang="ru-RU" sz="2400" i="1" dirty="0" smtClean="0"/>
              <a:t> или</a:t>
            </a:r>
            <a:r>
              <a:rPr lang="en-US" sz="2400" i="1" dirty="0" smtClean="0">
                <a:latin typeface="Arial Rounded MT Bold" panose="020F0704030504030204" pitchFamily="34" charset="0"/>
              </a:rPr>
              <a:t> </a:t>
            </a:r>
            <a:r>
              <a:rPr lang="en-US" sz="2800" i="1" dirty="0" err="1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int</a:t>
            </a:r>
            <a:r>
              <a:rPr lang="en-US" sz="2400" i="1" dirty="0" smtClean="0">
                <a:latin typeface="Arial Rounded MT Bold" panose="020F0704030504030204" pitchFamily="34" charset="0"/>
              </a:rPr>
              <a:t> </a:t>
            </a:r>
            <a:r>
              <a:rPr lang="ru-RU" sz="2400" i="1" dirty="0" smtClean="0"/>
              <a:t>или </a:t>
            </a:r>
            <a:r>
              <a:rPr lang="en-US" sz="2800" i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float</a:t>
            </a:r>
            <a:r>
              <a:rPr lang="ru-RU" sz="2800" i="1" dirty="0" smtClean="0"/>
              <a:t> </a:t>
            </a:r>
            <a:r>
              <a:rPr lang="ru-RU" sz="2400" i="1" dirty="0" smtClean="0"/>
              <a:t>или Т.д.</a:t>
            </a:r>
            <a:endParaRPr lang="ru-RU" sz="2400" i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8776919" y="3847305"/>
            <a:ext cx="2856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Число</a:t>
            </a:r>
            <a:endParaRPr lang="ru-RU" sz="2800" i="1" dirty="0">
              <a:solidFill>
                <a:srgbClr val="7030A0"/>
              </a:solidFill>
            </a:endParaRPr>
          </a:p>
        </p:txBody>
      </p:sp>
      <p:cxnSp>
        <p:nvCxnSpPr>
          <p:cNvPr id="45" name="Прямая со стрелкой 44"/>
          <p:cNvCxnSpPr/>
          <p:nvPr/>
        </p:nvCxnSpPr>
        <p:spPr>
          <a:xfrm flipV="1">
            <a:off x="7910665" y="4271169"/>
            <a:ext cx="362966" cy="3111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Левая фигурная скобка 45"/>
          <p:cNvSpPr/>
          <p:nvPr/>
        </p:nvSpPr>
        <p:spPr>
          <a:xfrm>
            <a:off x="8397852" y="2553187"/>
            <a:ext cx="323655" cy="1817338"/>
          </a:xfrm>
          <a:prstGeom prst="leftBrace">
            <a:avLst>
              <a:gd name="adj1" fmla="val 8333"/>
              <a:gd name="adj2" fmla="val 23302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9936261" y="4582332"/>
            <a:ext cx="18699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ИУ5-21</a:t>
            </a:r>
            <a:endParaRPr lang="ru-RU" sz="2800" i="1" dirty="0">
              <a:solidFill>
                <a:srgbClr val="7030A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9936262" y="5025481"/>
            <a:ext cx="1765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Иванов</a:t>
            </a:r>
            <a:endParaRPr lang="ru-RU" i="1" dirty="0">
              <a:solidFill>
                <a:srgbClr val="7030A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9875100" y="5524379"/>
            <a:ext cx="1769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7030A0"/>
                </a:solidFill>
              </a:rPr>
              <a:t>721</a:t>
            </a:r>
            <a:endParaRPr lang="ru-RU" sz="2800" i="1" dirty="0">
              <a:solidFill>
                <a:srgbClr val="7030A0"/>
              </a:solidFill>
            </a:endParaRPr>
          </a:p>
        </p:txBody>
      </p:sp>
      <p:sp>
        <p:nvSpPr>
          <p:cNvPr id="54" name="Левая фигурная скобка 53"/>
          <p:cNvSpPr/>
          <p:nvPr/>
        </p:nvSpPr>
        <p:spPr>
          <a:xfrm>
            <a:off x="9512468" y="4764930"/>
            <a:ext cx="190334" cy="1113469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6" name="Соединительная линия уступом 55"/>
          <p:cNvCxnSpPr/>
          <p:nvPr/>
        </p:nvCxnSpPr>
        <p:spPr>
          <a:xfrm>
            <a:off x="4667796" y="4520453"/>
            <a:ext cx="4450090" cy="834590"/>
          </a:xfrm>
          <a:prstGeom prst="bentConnector3">
            <a:avLst>
              <a:gd name="adj1" fmla="val 4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Прямоугольник 63"/>
          <p:cNvSpPr/>
          <p:nvPr/>
        </p:nvSpPr>
        <p:spPr>
          <a:xfrm>
            <a:off x="6044147" y="5783422"/>
            <a:ext cx="1927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Students.txt</a:t>
            </a:r>
            <a:endParaRPr lang="ru-RU" sz="2800" i="1" dirty="0">
              <a:solidFill>
                <a:srgbClr val="7030A0"/>
              </a:solidFill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 flipV="1">
            <a:off x="7080889" y="2943871"/>
            <a:ext cx="1167638" cy="3486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5679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7" presetClass="emph" presetSubtype="2" fill="hold" nodeType="click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7" presetClass="emph" presetSubtype="2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10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7" presetClass="emph" presetSubtype="2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>
                                        <p:cTn id="10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10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7" presetClass="emph" presetSubtype="2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>
                                        <p:cTn id="10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10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7" presetClass="emph" presetSubtype="2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1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7" presetClass="emph" presetSubtype="2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7" presetClass="emph" presetSubtype="2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>
                                        <p:cTn id="11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mph" presetSubtype="2" fill="hold" grpId="1" nodeType="click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5" presetID="3" presetClass="emph" presetSubtype="2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8" grpId="0"/>
      <p:bldP spid="19" grpId="0"/>
      <p:bldP spid="20" grpId="0"/>
      <p:bldP spid="21" grpId="0"/>
      <p:bldP spid="21" grpId="1"/>
      <p:bldP spid="22" grpId="0"/>
      <p:bldP spid="22" grpId="1"/>
      <p:bldP spid="26" grpId="0"/>
      <p:bldP spid="27" grpId="0"/>
      <p:bldP spid="27" grpId="1"/>
      <p:bldP spid="28" grpId="0"/>
      <p:bldP spid="28" grpId="1"/>
      <p:bldP spid="38" grpId="0" animBg="1"/>
      <p:bldP spid="38" grpId="1" animBg="1"/>
      <p:bldP spid="39" grpId="0" animBg="1"/>
      <p:bldP spid="39" grpId="1" animBg="1"/>
      <p:bldP spid="42" grpId="0"/>
      <p:bldP spid="43" grpId="0"/>
      <p:bldP spid="46" grpId="0" animBg="1"/>
      <p:bldP spid="50" grpId="0"/>
      <p:bldP spid="51" grpId="0"/>
      <p:bldP spid="52" grpId="0"/>
      <p:bldP spid="54" grpId="0" animBg="1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744602"/>
              </p:ext>
            </p:extLst>
          </p:nvPr>
        </p:nvGraphicFramePr>
        <p:xfrm>
          <a:off x="1063811" y="1293408"/>
          <a:ext cx="8127999" cy="1472565"/>
        </p:xfrm>
        <a:graphic>
          <a:graphicData uri="http://schemas.openxmlformats.org/drawingml/2006/table">
            <a:tbl>
              <a:tblPr firstRow="1">
                <a:tableStyleId>{69012ECD-51FC-41F1-AA8D-1B2483CD663E}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31357754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359556462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214237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/>
                        </a:rPr>
                        <a:t>Группа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Arial Rounded MT Bold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/>
                        </a:rPr>
                        <a:t>Фамилия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Arial Rounded MT Bold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Rounded MT Bold"/>
                        </a:rPr>
                        <a:t>StudentID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Arial Rounded MT Bold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0103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0" dirty="0" smtClean="0">
                          <a:solidFill>
                            <a:schemeClr val="tx1"/>
                          </a:solidFill>
                          <a:latin typeface="Arial Rounded MT Bold" panose="020F0704030504030204" pitchFamily="34" charset="0"/>
                        </a:rPr>
                        <a:t>ИУ5-21</a:t>
                      </a:r>
                      <a:endParaRPr lang="ru-RU" sz="280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0" dirty="0" smtClean="0">
                          <a:solidFill>
                            <a:schemeClr val="tx1"/>
                          </a:solidFill>
                          <a:latin typeface="Arial Rounded MT Bold" panose="020F0704030504030204" pitchFamily="34" charset="0"/>
                        </a:rPr>
                        <a:t>Иванов</a:t>
                      </a:r>
                      <a:endParaRPr lang="ru-RU" sz="280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0" dirty="0" smtClean="0">
                          <a:solidFill>
                            <a:schemeClr val="tx1"/>
                          </a:solidFill>
                        </a:rPr>
                        <a:t>721</a:t>
                      </a:r>
                      <a:endParaRPr lang="ru-RU" sz="2800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84357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0" dirty="0" smtClean="0">
                          <a:solidFill>
                            <a:schemeClr val="tx1"/>
                          </a:solidFill>
                          <a:latin typeface="Arial Rounded MT Bold" panose="020F0704030504030204" pitchFamily="34" charset="0"/>
                        </a:rPr>
                        <a:t>ИУ5-21</a:t>
                      </a:r>
                      <a:endParaRPr lang="ru-RU" sz="280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0" dirty="0" smtClean="0">
                          <a:solidFill>
                            <a:schemeClr val="tx1"/>
                          </a:solidFill>
                          <a:latin typeface="Arial Rounded MT Bold" panose="020F0704030504030204" pitchFamily="34" charset="0"/>
                        </a:rPr>
                        <a:t>Петров</a:t>
                      </a:r>
                      <a:endParaRPr lang="ru-RU" sz="280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0" dirty="0" smtClean="0">
                          <a:solidFill>
                            <a:schemeClr val="tx1"/>
                          </a:solidFill>
                        </a:rPr>
                        <a:t>526</a:t>
                      </a:r>
                      <a:endParaRPr lang="ru-RU" sz="2800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911690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511909" y="770188"/>
            <a:ext cx="2679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 Rounded MT Bold" panose="020F0704030504030204" pitchFamily="34" charset="0"/>
              </a:rPr>
              <a:t>Таблица </a:t>
            </a:r>
            <a:r>
              <a:rPr lang="en-US" sz="2800" dirty="0" smtClean="0">
                <a:latin typeface="Arial Rounded MT Bold" panose="020F0704030504030204" pitchFamily="34" charset="0"/>
              </a:rPr>
              <a:t>Students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053780" y="3594070"/>
            <a:ext cx="27975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 Rounded MT Bold" panose="020F0704030504030204" pitchFamily="34" charset="0"/>
              </a:rPr>
              <a:t>файл </a:t>
            </a:r>
            <a:r>
              <a:rPr lang="en-US" sz="2800" dirty="0" smtClean="0">
                <a:latin typeface="Arial Rounded MT Bold" panose="020F0704030504030204" pitchFamily="34" charset="0"/>
              </a:rPr>
              <a:t>Students.txt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63811" y="4117290"/>
            <a:ext cx="107875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Arial Rounded MT Bold" panose="020F0704030504030204"/>
              </a:rPr>
              <a:t>Students | </a:t>
            </a:r>
            <a:r>
              <a:rPr lang="en-US" sz="2800" dirty="0" err="1" smtClean="0">
                <a:solidFill>
                  <a:srgbClr val="000000"/>
                </a:solidFill>
                <a:latin typeface="Arial Rounded MT Bold" panose="020F0704030504030204"/>
              </a:rPr>
              <a:t>StudentID</a:t>
            </a:r>
            <a:endParaRPr lang="en-US" sz="2800" dirty="0">
              <a:solidFill>
                <a:srgbClr val="000000"/>
              </a:solidFill>
              <a:latin typeface="Arial Rounded MT Bold" panose="020F0704030504030204"/>
            </a:endParaRPr>
          </a:p>
          <a:p>
            <a:r>
              <a:rPr lang="ru-RU" sz="2800" b="1" dirty="0" smtClean="0">
                <a:solidFill>
                  <a:srgbClr val="000000"/>
                </a:solidFill>
                <a:latin typeface="Arial Rounded MT Bold"/>
              </a:rPr>
              <a:t>Группа</a:t>
            </a:r>
            <a:r>
              <a:rPr lang="en-US" sz="2800" dirty="0" smtClean="0">
                <a:solidFill>
                  <a:srgbClr val="000000"/>
                </a:solidFill>
                <a:latin typeface="Arial Rounded MT Bold" panose="020F0704030504030204"/>
              </a:rPr>
              <a:t> |String | 8 | </a:t>
            </a:r>
            <a:r>
              <a:rPr lang="ru-RU" sz="2800" b="1" dirty="0" smtClean="0">
                <a:solidFill>
                  <a:srgbClr val="000000"/>
                </a:solidFill>
                <a:latin typeface="Arial Rounded MT Bold"/>
              </a:rPr>
              <a:t>Фамилия</a:t>
            </a:r>
            <a:r>
              <a:rPr lang="en-US" sz="2800" dirty="0" smtClean="0">
                <a:solidFill>
                  <a:srgbClr val="000000"/>
                </a:solidFill>
                <a:latin typeface="Arial Rounded MT Bold" panose="020F0704030504030204"/>
              </a:rPr>
              <a:t> | String | 16 | </a:t>
            </a:r>
            <a:r>
              <a:rPr lang="en-US" sz="2800" b="1" dirty="0" err="1" smtClean="0">
                <a:solidFill>
                  <a:srgbClr val="000000"/>
                </a:solidFill>
                <a:latin typeface="Arial Rounded MT Bold" panose="020F0704030504030204"/>
              </a:rPr>
              <a:t>StudentID</a:t>
            </a:r>
            <a:r>
              <a:rPr lang="en-US" sz="2800" dirty="0" smtClean="0">
                <a:solidFill>
                  <a:srgbClr val="000000"/>
                </a:solidFill>
                <a:latin typeface="Arial Rounded MT Bold" panose="020F0704030504030204"/>
              </a:rPr>
              <a:t> | Int32 | 8</a:t>
            </a:r>
            <a:endParaRPr lang="en-US" sz="2800" dirty="0">
              <a:solidFill>
                <a:srgbClr val="000000"/>
              </a:solidFill>
              <a:latin typeface="Arial Rounded MT Bold" panose="020F0704030504030204"/>
            </a:endParaRPr>
          </a:p>
          <a:p>
            <a:r>
              <a:rPr lang="ru-RU" sz="2800" dirty="0" smtClean="0">
                <a:latin typeface="Arial Rounded MT Bold" panose="020F0704030504030204" pitchFamily="34" charset="0"/>
              </a:rPr>
              <a:t>ИУ5-21</a:t>
            </a:r>
            <a:r>
              <a:rPr lang="en-US" sz="2800" dirty="0" smtClean="0">
                <a:solidFill>
                  <a:srgbClr val="000000"/>
                </a:solidFill>
                <a:latin typeface="Arial Rounded MT Bold" panose="020F0704030504030204"/>
              </a:rPr>
              <a:t> | </a:t>
            </a:r>
            <a:r>
              <a:rPr lang="ru-RU" sz="2800" dirty="0" smtClean="0">
                <a:latin typeface="Arial Rounded MT Bold" panose="020F0704030504030204" pitchFamily="34" charset="0"/>
              </a:rPr>
              <a:t>Иванов</a:t>
            </a:r>
            <a:r>
              <a:rPr lang="en-US" sz="2800" dirty="0" smtClean="0">
                <a:solidFill>
                  <a:srgbClr val="000000"/>
                </a:solidFill>
                <a:latin typeface="Arial Rounded MT Bold" panose="020F0704030504030204"/>
              </a:rPr>
              <a:t> | 721</a:t>
            </a:r>
            <a:endParaRPr lang="en-US" sz="2800" dirty="0">
              <a:solidFill>
                <a:srgbClr val="000000"/>
              </a:solidFill>
              <a:latin typeface="Arial Rounded MT Bold" panose="020F0704030504030204"/>
            </a:endParaRPr>
          </a:p>
          <a:p>
            <a:r>
              <a:rPr lang="ru-RU" sz="2800" dirty="0" smtClean="0">
                <a:latin typeface="Arial Rounded MT Bold" panose="020F0704030504030204" pitchFamily="34" charset="0"/>
              </a:rPr>
              <a:t>ИУ5-21</a:t>
            </a:r>
            <a:r>
              <a:rPr lang="en-US" sz="2800" dirty="0" smtClean="0">
                <a:solidFill>
                  <a:srgbClr val="000000"/>
                </a:solidFill>
                <a:latin typeface="Arial Rounded MT Bold" panose="020F0704030504030204"/>
              </a:rPr>
              <a:t> | </a:t>
            </a:r>
            <a:r>
              <a:rPr lang="ru-RU" sz="2800" dirty="0" smtClean="0">
                <a:latin typeface="Arial Rounded MT Bold" panose="020F0704030504030204" pitchFamily="34" charset="0"/>
              </a:rPr>
              <a:t>Петров</a:t>
            </a:r>
            <a:r>
              <a:rPr lang="en-US" sz="2800" dirty="0" smtClean="0">
                <a:solidFill>
                  <a:srgbClr val="000000"/>
                </a:solidFill>
                <a:latin typeface="Arial Rounded MT Bold" panose="020F0704030504030204"/>
              </a:rPr>
              <a:t> | 526</a:t>
            </a:r>
            <a:endParaRPr lang="en-US" sz="2800" b="0" i="0" dirty="0">
              <a:solidFill>
                <a:srgbClr val="000000"/>
              </a:solidFill>
              <a:effectLst/>
              <a:latin typeface="Arial Rounded MT Bold" panose="020F07040305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0871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23152" y="3304384"/>
            <a:ext cx="27975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 Rounded MT Bold" panose="020F0704030504030204" pitchFamily="34" charset="0"/>
              </a:rPr>
              <a:t>файл </a:t>
            </a:r>
            <a:r>
              <a:rPr lang="en-US" sz="2800" dirty="0" smtClean="0">
                <a:latin typeface="Arial Rounded MT Bold" panose="020F0704030504030204" pitchFamily="34" charset="0"/>
              </a:rPr>
              <a:t>Students.txt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23152" y="4655172"/>
            <a:ext cx="107875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Arial Rounded MT Bold" panose="020F0704030504030204"/>
              </a:rPr>
              <a:t>Students | </a:t>
            </a:r>
            <a:r>
              <a:rPr lang="en-US" sz="2800" dirty="0" err="1" smtClean="0">
                <a:solidFill>
                  <a:srgbClr val="000000"/>
                </a:solidFill>
                <a:latin typeface="Arial Rounded MT Bold" panose="020F0704030504030204"/>
              </a:rPr>
              <a:t>StudentID</a:t>
            </a:r>
            <a:endParaRPr lang="en-US" sz="2800" dirty="0">
              <a:solidFill>
                <a:srgbClr val="000000"/>
              </a:solidFill>
              <a:latin typeface="Arial Rounded MT Bold" panose="020F0704030504030204"/>
            </a:endParaRPr>
          </a:p>
          <a:p>
            <a:r>
              <a:rPr lang="ru-RU" sz="2800" b="1" dirty="0" smtClean="0">
                <a:solidFill>
                  <a:srgbClr val="000000"/>
                </a:solidFill>
                <a:latin typeface="Arial Rounded MT Bold"/>
              </a:rPr>
              <a:t>Группа</a:t>
            </a:r>
            <a:r>
              <a:rPr lang="en-US" sz="2800" dirty="0" smtClean="0">
                <a:solidFill>
                  <a:srgbClr val="000000"/>
                </a:solidFill>
                <a:latin typeface="Arial Rounded MT Bold" panose="020F0704030504030204"/>
              </a:rPr>
              <a:t> |String | 8 | </a:t>
            </a:r>
            <a:r>
              <a:rPr lang="ru-RU" sz="2800" b="1" dirty="0" smtClean="0">
                <a:solidFill>
                  <a:srgbClr val="000000"/>
                </a:solidFill>
                <a:latin typeface="Arial Rounded MT Bold"/>
              </a:rPr>
              <a:t>Фамилия</a:t>
            </a:r>
            <a:r>
              <a:rPr lang="en-US" sz="2800" dirty="0" smtClean="0">
                <a:solidFill>
                  <a:srgbClr val="000000"/>
                </a:solidFill>
                <a:latin typeface="Arial Rounded MT Bold" panose="020F0704030504030204"/>
              </a:rPr>
              <a:t> | String | 16 | </a:t>
            </a:r>
            <a:r>
              <a:rPr lang="en-US" sz="2800" b="1" dirty="0" err="1" smtClean="0">
                <a:solidFill>
                  <a:srgbClr val="000000"/>
                </a:solidFill>
                <a:latin typeface="Arial Rounded MT Bold" panose="020F0704030504030204"/>
              </a:rPr>
              <a:t>StudentID</a:t>
            </a:r>
            <a:r>
              <a:rPr lang="en-US" sz="2800" dirty="0" smtClean="0">
                <a:solidFill>
                  <a:srgbClr val="000000"/>
                </a:solidFill>
                <a:latin typeface="Arial Rounded MT Bold" panose="020F0704030504030204"/>
              </a:rPr>
              <a:t> | Int32 | 8</a:t>
            </a:r>
            <a:endParaRPr lang="en-US" sz="2800" dirty="0">
              <a:solidFill>
                <a:srgbClr val="000000"/>
              </a:solidFill>
              <a:latin typeface="Arial Rounded MT Bold" panose="020F0704030504030204"/>
            </a:endParaRPr>
          </a:p>
          <a:p>
            <a:r>
              <a:rPr lang="ru-RU" sz="2800" dirty="0" smtClean="0">
                <a:latin typeface="Arial Rounded MT Bold" panose="020F0704030504030204" pitchFamily="34" charset="0"/>
              </a:rPr>
              <a:t>ИУ5-21</a:t>
            </a:r>
            <a:r>
              <a:rPr lang="en-US" sz="2800" dirty="0" smtClean="0">
                <a:solidFill>
                  <a:srgbClr val="000000"/>
                </a:solidFill>
                <a:latin typeface="Arial Rounded MT Bold" panose="020F0704030504030204"/>
              </a:rPr>
              <a:t> | </a:t>
            </a:r>
            <a:r>
              <a:rPr lang="ru-RU" sz="2800" dirty="0" smtClean="0">
                <a:latin typeface="Arial Rounded MT Bold" panose="020F0704030504030204" pitchFamily="34" charset="0"/>
              </a:rPr>
              <a:t>Иванов</a:t>
            </a:r>
            <a:r>
              <a:rPr lang="en-US" sz="2800" dirty="0" smtClean="0">
                <a:solidFill>
                  <a:srgbClr val="000000"/>
                </a:solidFill>
                <a:latin typeface="Arial Rounded MT Bold" panose="020F0704030504030204"/>
              </a:rPr>
              <a:t> | 721</a:t>
            </a:r>
            <a:endParaRPr lang="en-US" sz="2800" dirty="0">
              <a:solidFill>
                <a:srgbClr val="000000"/>
              </a:solidFill>
              <a:latin typeface="Arial Rounded MT Bold" panose="020F0704030504030204"/>
            </a:endParaRPr>
          </a:p>
          <a:p>
            <a:r>
              <a:rPr lang="ru-RU" sz="2800" dirty="0" smtClean="0">
                <a:latin typeface="Arial Rounded MT Bold" panose="020F0704030504030204" pitchFamily="34" charset="0"/>
              </a:rPr>
              <a:t>ИУ5-21</a:t>
            </a:r>
            <a:r>
              <a:rPr lang="en-US" sz="2800" dirty="0" smtClean="0">
                <a:solidFill>
                  <a:srgbClr val="000000"/>
                </a:solidFill>
                <a:latin typeface="Arial Rounded MT Bold" panose="020F0704030504030204"/>
              </a:rPr>
              <a:t> | </a:t>
            </a:r>
            <a:r>
              <a:rPr lang="ru-RU" sz="2800" dirty="0" smtClean="0">
                <a:latin typeface="Arial Rounded MT Bold" panose="020F0704030504030204" pitchFamily="34" charset="0"/>
              </a:rPr>
              <a:t>Петров</a:t>
            </a:r>
            <a:r>
              <a:rPr lang="en-US" sz="2800" dirty="0" smtClean="0">
                <a:solidFill>
                  <a:srgbClr val="000000"/>
                </a:solidFill>
                <a:latin typeface="Arial Rounded MT Bold" panose="020F0704030504030204"/>
              </a:rPr>
              <a:t> | 526</a:t>
            </a:r>
            <a:endParaRPr lang="en-US" sz="2800" b="0" i="0" dirty="0">
              <a:solidFill>
                <a:srgbClr val="000000"/>
              </a:solidFill>
              <a:effectLst/>
              <a:latin typeface="Arial Rounded MT Bold" panose="020F0704030504030204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65545" y="559837"/>
            <a:ext cx="4142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 Rounded MT Bold" panose="020F0704030504030204" pitchFamily="34" charset="0"/>
              </a:rPr>
              <a:t>1. Название таблицы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165545" y="1029896"/>
            <a:ext cx="4142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 Rounded MT Bold" panose="020F0704030504030204" pitchFamily="34" charset="0"/>
              </a:rPr>
              <a:t>2. Ключевой столбец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165545" y="1546412"/>
            <a:ext cx="3508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 Rounded MT Bold" panose="020F0704030504030204" pitchFamily="34" charset="0"/>
              </a:rPr>
              <a:t>3. Схема таблицы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65545" y="2011531"/>
            <a:ext cx="3508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 Rounded MT Bold" panose="020F0704030504030204" pitchFamily="34" charset="0"/>
              </a:rPr>
              <a:t>4. Данные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165545" y="2458655"/>
            <a:ext cx="3508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 Rounded MT Bold" panose="020F0704030504030204" pitchFamily="34" charset="0"/>
              </a:rPr>
              <a:t>5</a:t>
            </a:r>
            <a:r>
              <a:rPr lang="ru-RU" sz="2800" b="1" dirty="0" smtClean="0">
                <a:latin typeface="Arial Rounded MT Bold" panose="020F0704030504030204" pitchFamily="34" charset="0"/>
              </a:rPr>
              <a:t>. Имя файла</a:t>
            </a:r>
          </a:p>
        </p:txBody>
      </p:sp>
      <p:cxnSp>
        <p:nvCxnSpPr>
          <p:cNvPr id="17" name="Соединительная линия уступом 16"/>
          <p:cNvCxnSpPr/>
          <p:nvPr/>
        </p:nvCxnSpPr>
        <p:spPr>
          <a:xfrm rot="10800000" flipV="1">
            <a:off x="1434354" y="821445"/>
            <a:ext cx="5378825" cy="3176813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1434353" y="3998259"/>
            <a:ext cx="0" cy="656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/>
          <p:nvPr/>
        </p:nvCxnSpPr>
        <p:spPr>
          <a:xfrm rot="10800000" flipV="1">
            <a:off x="3227295" y="1291503"/>
            <a:ext cx="3585887" cy="3035211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3227294" y="4315686"/>
            <a:ext cx="0" cy="3394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Соединительная линия уступом 35"/>
          <p:cNvCxnSpPr/>
          <p:nvPr/>
        </p:nvCxnSpPr>
        <p:spPr>
          <a:xfrm rot="10800000" flipV="1">
            <a:off x="3227294" y="1291504"/>
            <a:ext cx="3585887" cy="3035211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Соединительная линия уступом 37"/>
          <p:cNvCxnSpPr/>
          <p:nvPr/>
        </p:nvCxnSpPr>
        <p:spPr>
          <a:xfrm>
            <a:off x="6813180" y="1761953"/>
            <a:ext cx="4495157" cy="3063874"/>
          </a:xfrm>
          <a:prstGeom prst="bentConnector3">
            <a:avLst>
              <a:gd name="adj1" fmla="val -22991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Соединительная линия уступом 44"/>
          <p:cNvCxnSpPr/>
          <p:nvPr/>
        </p:nvCxnSpPr>
        <p:spPr>
          <a:xfrm rot="5400000">
            <a:off x="10923623" y="4958251"/>
            <a:ext cx="517138" cy="252290"/>
          </a:xfrm>
          <a:prstGeom prst="bentConnector3">
            <a:avLst>
              <a:gd name="adj1" fmla="val 98539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Соединительная линия уступом 46"/>
          <p:cNvCxnSpPr/>
          <p:nvPr/>
        </p:nvCxnSpPr>
        <p:spPr>
          <a:xfrm>
            <a:off x="6813180" y="2273370"/>
            <a:ext cx="5056091" cy="2027469"/>
          </a:xfrm>
          <a:prstGeom prst="bentConnector3">
            <a:avLst>
              <a:gd name="adj1" fmla="val -922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Соединительная линия уступом 50"/>
          <p:cNvCxnSpPr/>
          <p:nvPr/>
        </p:nvCxnSpPr>
        <p:spPr>
          <a:xfrm rot="5400000">
            <a:off x="10687778" y="4749907"/>
            <a:ext cx="1615715" cy="747272"/>
          </a:xfrm>
          <a:prstGeom prst="bentConnector3">
            <a:avLst>
              <a:gd name="adj1" fmla="val 98826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Правая фигурная скобка 64"/>
          <p:cNvSpPr/>
          <p:nvPr/>
        </p:nvSpPr>
        <p:spPr>
          <a:xfrm>
            <a:off x="10255624" y="5563113"/>
            <a:ext cx="418159" cy="907941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7" name="Соединительная линия уступом 66"/>
          <p:cNvCxnSpPr/>
          <p:nvPr/>
        </p:nvCxnSpPr>
        <p:spPr>
          <a:xfrm rot="10800000" flipV="1">
            <a:off x="2592739" y="2726857"/>
            <a:ext cx="4220440" cy="430288"/>
          </a:xfrm>
          <a:prstGeom prst="bentConnector3">
            <a:avLst>
              <a:gd name="adj1" fmla="val 100129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748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2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6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3259" y="222417"/>
            <a:ext cx="2191871" cy="779018"/>
          </a:xfrm>
        </p:spPr>
        <p:txBody>
          <a:bodyPr/>
          <a:lstStyle/>
          <a:p>
            <a:r>
              <a:rPr lang="en-US" b="1" dirty="0" smtClean="0">
                <a:latin typeface="Arial Rounded MT Bold" panose="020F0704030504030204"/>
              </a:rPr>
              <a:t>CLASS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2694" y="222417"/>
            <a:ext cx="94191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Arial Rounded MT Bold" panose="020F0704030504030204" pitchFamily="34" charset="0"/>
              </a:rPr>
              <a:t>class  </a:t>
            </a:r>
            <a:r>
              <a:rPr lang="ru-RU" sz="2400" i="1" dirty="0" err="1" smtClean="0">
                <a:latin typeface="Arial Rounded MT Bold" panose="020F0704030504030204" pitchFamily="34" charset="0"/>
              </a:rPr>
              <a:t>имя_класса</a:t>
            </a:r>
            <a:r>
              <a:rPr lang="en-US" sz="2400" i="1" dirty="0" smtClean="0">
                <a:latin typeface="Arial Rounded MT Bold" panose="020F0704030504030204" pitchFamily="34" charset="0"/>
              </a:rPr>
              <a:t> </a:t>
            </a:r>
            <a:r>
              <a:rPr lang="en-US" sz="2400" b="1" dirty="0" smtClean="0">
                <a:latin typeface="Arial Rounded MT Bold" panose="020F0704030504030204" pitchFamily="34" charset="0"/>
              </a:rPr>
              <a:t>{</a:t>
            </a:r>
          </a:p>
          <a:p>
            <a:r>
              <a:rPr lang="en-US" sz="2400" b="1" i="1" dirty="0" smtClean="0">
                <a:latin typeface="Arial Rounded MT Bold" panose="020F0704030504030204" pitchFamily="34" charset="0"/>
              </a:rPr>
              <a:t>		</a:t>
            </a:r>
            <a:r>
              <a:rPr lang="ru-RU" sz="2400" i="1" dirty="0" smtClean="0">
                <a:latin typeface="Arial Rounded MT Bold" panose="020F0704030504030204" pitchFamily="34" charset="0"/>
              </a:rPr>
              <a:t>закрытые функции и переменные класса</a:t>
            </a:r>
          </a:p>
          <a:p>
            <a:r>
              <a:rPr lang="en-US" sz="2400" b="1" i="1" dirty="0" smtClean="0">
                <a:latin typeface="Arial Rounded MT Bold" panose="020F0704030504030204" pitchFamily="34" charset="0"/>
              </a:rPr>
              <a:t>public:</a:t>
            </a:r>
          </a:p>
          <a:p>
            <a:r>
              <a:rPr lang="en-US" sz="2400" b="1" dirty="0" smtClean="0">
                <a:latin typeface="Arial Rounded MT Bold" panose="020F0704030504030204" pitchFamily="34" charset="0"/>
              </a:rPr>
              <a:t>		 </a:t>
            </a:r>
            <a:r>
              <a:rPr lang="ru-RU" sz="2400" i="1" dirty="0" smtClean="0">
                <a:latin typeface="Arial Rounded MT Bold" panose="020F0704030504030204" pitchFamily="34" charset="0"/>
              </a:rPr>
              <a:t>открытые </a:t>
            </a:r>
            <a:r>
              <a:rPr lang="ru-RU" sz="2400" i="1" dirty="0">
                <a:latin typeface="Arial Rounded MT Bold" panose="020F0704030504030204" pitchFamily="34" charset="0"/>
              </a:rPr>
              <a:t>функции и переменные </a:t>
            </a:r>
            <a:r>
              <a:rPr lang="ru-RU" sz="2400" i="1" dirty="0" smtClean="0">
                <a:latin typeface="Arial Rounded MT Bold" panose="020F0704030504030204" pitchFamily="34" charset="0"/>
              </a:rPr>
              <a:t>класса</a:t>
            </a:r>
          </a:p>
          <a:p>
            <a:r>
              <a:rPr lang="en-US" sz="2400" b="1" dirty="0" smtClean="0">
                <a:latin typeface="Arial Rounded MT Bold" panose="020F0704030504030204" pitchFamily="34" charset="0"/>
              </a:rPr>
              <a:t>} </a:t>
            </a:r>
            <a:r>
              <a:rPr lang="ru-RU" sz="2400" i="1" dirty="0" err="1" smtClean="0">
                <a:latin typeface="Arial Rounded MT Bold" panose="020F0704030504030204" pitchFamily="34" charset="0"/>
              </a:rPr>
              <a:t>список_объектов</a:t>
            </a:r>
            <a:r>
              <a:rPr lang="en-US" sz="2400" i="1" dirty="0" smtClean="0">
                <a:latin typeface="Arial Rounded MT Bold" panose="020F0704030504030204" pitchFamily="34" charset="0"/>
              </a:rPr>
              <a:t> </a:t>
            </a:r>
            <a:r>
              <a:rPr lang="en-US" sz="2400" b="1" dirty="0" smtClean="0">
                <a:latin typeface="Arial Rounded MT Bold" panose="020F0704030504030204" pitchFamily="34" charset="0"/>
              </a:rPr>
              <a:t>;</a:t>
            </a:r>
            <a:endParaRPr lang="ru-RU" sz="2400" b="1" dirty="0" smtClean="0">
              <a:latin typeface="Arial Rounded MT Bold" panose="020F07040305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2694" y="2469934"/>
            <a:ext cx="6817659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err="1"/>
              <a:t>class</a:t>
            </a:r>
            <a:r>
              <a:rPr lang="ru-RU" sz="2600" dirty="0"/>
              <a:t> </a:t>
            </a:r>
            <a:r>
              <a:rPr lang="ru-RU" sz="2600" dirty="0" err="1" smtClean="0"/>
              <a:t>DBTableTxt</a:t>
            </a:r>
            <a:r>
              <a:rPr lang="en-US" sz="2600" dirty="0" smtClean="0">
                <a:latin typeface="Arial Rounded MT Bold" panose="020F0704030504030204"/>
              </a:rPr>
              <a:t>  </a:t>
            </a:r>
            <a:r>
              <a:rPr lang="ru-RU" sz="2600" dirty="0" smtClean="0"/>
              <a:t>  </a:t>
            </a:r>
            <a:r>
              <a:rPr lang="ru-RU" sz="2600" dirty="0"/>
              <a:t>{</a:t>
            </a:r>
          </a:p>
          <a:p>
            <a:r>
              <a:rPr lang="ru-RU" sz="2600" dirty="0"/>
              <a:t>	</a:t>
            </a:r>
            <a:r>
              <a:rPr lang="ru-RU" sz="2600" dirty="0" err="1" smtClean="0"/>
              <a:t>string</a:t>
            </a:r>
            <a:r>
              <a:rPr lang="ru-RU" sz="2600" dirty="0" smtClean="0"/>
              <a:t> </a:t>
            </a:r>
            <a:r>
              <a:rPr lang="ru-RU" sz="2600" dirty="0" err="1"/>
              <a:t>tableName</a:t>
            </a:r>
            <a:r>
              <a:rPr lang="ru-RU" sz="2600" dirty="0"/>
              <a:t>;</a:t>
            </a:r>
          </a:p>
          <a:p>
            <a:r>
              <a:rPr lang="ru-RU" sz="2600" dirty="0"/>
              <a:t>	</a:t>
            </a:r>
            <a:r>
              <a:rPr lang="ru-RU" sz="2600" dirty="0" err="1" smtClean="0"/>
              <a:t>string</a:t>
            </a:r>
            <a:r>
              <a:rPr lang="ru-RU" sz="2600" dirty="0" smtClean="0"/>
              <a:t> </a:t>
            </a:r>
            <a:r>
              <a:rPr lang="ru-RU" sz="2600" dirty="0" err="1"/>
              <a:t>primaryKey</a:t>
            </a:r>
            <a:r>
              <a:rPr lang="ru-RU" sz="2600" dirty="0"/>
              <a:t>; 	</a:t>
            </a:r>
          </a:p>
          <a:p>
            <a:r>
              <a:rPr lang="ru-RU" sz="2600" dirty="0"/>
              <a:t>	</a:t>
            </a:r>
            <a:r>
              <a:rPr lang="ru-RU" sz="2600" dirty="0" err="1" smtClean="0"/>
              <a:t>string</a:t>
            </a:r>
            <a:r>
              <a:rPr lang="ru-RU" sz="2600" dirty="0" smtClean="0"/>
              <a:t> </a:t>
            </a:r>
            <a:r>
              <a:rPr lang="ru-RU" sz="2600" dirty="0" err="1"/>
              <a:t>fileName</a:t>
            </a:r>
            <a:r>
              <a:rPr lang="ru-RU" sz="2600" dirty="0"/>
              <a:t>;</a:t>
            </a:r>
          </a:p>
          <a:p>
            <a:r>
              <a:rPr lang="ru-RU" sz="2600" dirty="0"/>
              <a:t>	</a:t>
            </a:r>
            <a:r>
              <a:rPr lang="ru-RU" sz="2600" dirty="0" err="1" smtClean="0"/>
              <a:t>Header</a:t>
            </a:r>
            <a:r>
              <a:rPr lang="ru-RU" sz="2600" dirty="0" smtClean="0"/>
              <a:t> </a:t>
            </a:r>
            <a:r>
              <a:rPr lang="ru-RU" sz="2600" dirty="0" err="1"/>
              <a:t>columnHeaders</a:t>
            </a:r>
            <a:r>
              <a:rPr lang="ru-RU" sz="2600" dirty="0"/>
              <a:t>;</a:t>
            </a:r>
          </a:p>
          <a:p>
            <a:r>
              <a:rPr lang="ru-RU" sz="2600" dirty="0"/>
              <a:t>	</a:t>
            </a:r>
            <a:r>
              <a:rPr lang="ru-RU" sz="2600" dirty="0" err="1" smtClean="0"/>
              <a:t>vector</a:t>
            </a:r>
            <a:r>
              <a:rPr lang="ru-RU" sz="2600" dirty="0" smtClean="0"/>
              <a:t>&lt;</a:t>
            </a:r>
            <a:r>
              <a:rPr lang="ru-RU" sz="2600" dirty="0" err="1" smtClean="0"/>
              <a:t>Row</a:t>
            </a:r>
            <a:r>
              <a:rPr lang="ru-RU" sz="2600" dirty="0"/>
              <a:t>&gt; </a:t>
            </a:r>
            <a:r>
              <a:rPr lang="ru-RU" sz="2600" dirty="0" err="1"/>
              <a:t>data</a:t>
            </a:r>
            <a:r>
              <a:rPr lang="ru-RU" sz="2600" dirty="0"/>
              <a:t>;</a:t>
            </a:r>
          </a:p>
          <a:p>
            <a:r>
              <a:rPr lang="ru-RU" sz="2600" dirty="0"/>
              <a:t>  </a:t>
            </a:r>
            <a:r>
              <a:rPr lang="en-US" sz="2600" dirty="0" smtClean="0"/>
              <a:t>    </a:t>
            </a:r>
            <a:r>
              <a:rPr lang="ru-RU" sz="2600" dirty="0" err="1" smtClean="0"/>
              <a:t>public</a:t>
            </a:r>
            <a:r>
              <a:rPr lang="ru-RU" sz="2600" dirty="0"/>
              <a:t>:</a:t>
            </a:r>
          </a:p>
          <a:p>
            <a:r>
              <a:rPr lang="ru-RU" sz="2600" dirty="0"/>
              <a:t>	</a:t>
            </a:r>
            <a:r>
              <a:rPr lang="ru-RU" sz="2600" dirty="0" err="1" smtClean="0"/>
              <a:t>DBTableTxt</a:t>
            </a:r>
            <a:r>
              <a:rPr lang="ru-RU" sz="2600" dirty="0"/>
              <a:t>(){}</a:t>
            </a:r>
          </a:p>
          <a:p>
            <a:r>
              <a:rPr lang="ru-RU" sz="2600" dirty="0"/>
              <a:t>	</a:t>
            </a:r>
            <a:r>
              <a:rPr lang="ru-RU" sz="2600" dirty="0" smtClean="0"/>
              <a:t>~</a:t>
            </a:r>
            <a:r>
              <a:rPr lang="ru-RU" sz="2600" dirty="0" err="1"/>
              <a:t>DBTableTxt</a:t>
            </a:r>
            <a:r>
              <a:rPr lang="ru-RU" sz="2600" dirty="0"/>
              <a:t>(){}</a:t>
            </a:r>
          </a:p>
          <a:p>
            <a:r>
              <a:rPr lang="ru-RU" sz="2600" dirty="0"/>
              <a:t>	</a:t>
            </a:r>
            <a:r>
              <a:rPr lang="ru-RU" sz="2600" dirty="0" err="1" smtClean="0"/>
              <a:t>void</a:t>
            </a:r>
            <a:r>
              <a:rPr lang="ru-RU" sz="2600" dirty="0" smtClean="0"/>
              <a:t> </a:t>
            </a:r>
            <a:r>
              <a:rPr lang="ru-RU" sz="2600" dirty="0" err="1"/>
              <a:t>ReadDBTable</a:t>
            </a:r>
            <a:r>
              <a:rPr lang="ru-RU" sz="2600" dirty="0"/>
              <a:t>(</a:t>
            </a:r>
            <a:r>
              <a:rPr lang="ru-RU" sz="2600" dirty="0" err="1"/>
              <a:t>string</a:t>
            </a:r>
            <a:r>
              <a:rPr lang="ru-RU" sz="2600" dirty="0"/>
              <a:t> </a:t>
            </a:r>
            <a:r>
              <a:rPr lang="ru-RU" sz="2600" dirty="0" err="1"/>
              <a:t>tabName</a:t>
            </a:r>
            <a:r>
              <a:rPr lang="ru-RU" sz="2600" dirty="0" smtClean="0"/>
              <a:t>);</a:t>
            </a:r>
            <a:endParaRPr lang="ru-RU" sz="2600" dirty="0"/>
          </a:p>
          <a:p>
            <a:r>
              <a:rPr lang="en-US" sz="2600" dirty="0" smtClean="0">
                <a:latin typeface="Arial Rounded MT Bold" panose="020F0704030504030204"/>
              </a:rPr>
              <a:t>} ;</a:t>
            </a:r>
            <a:r>
              <a:rPr lang="ru-RU" sz="2600" dirty="0"/>
              <a:t>	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96000" y="4137252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err="1" smtClean="0">
                <a:latin typeface="Arial Rounded MT Bold" panose="020F0704030504030204"/>
              </a:rPr>
              <a:t>typedef</a:t>
            </a:r>
            <a:r>
              <a:rPr lang="en-US" sz="2400" dirty="0" smtClean="0">
                <a:latin typeface="Arial Rounded MT Bold" panose="020F0704030504030204"/>
              </a:rPr>
              <a:t> </a:t>
            </a:r>
            <a:r>
              <a:rPr lang="en-US" sz="2400" dirty="0">
                <a:latin typeface="Arial Rounded MT Bold" panose="020F0704030504030204"/>
              </a:rPr>
              <a:t>map&lt;string, </a:t>
            </a:r>
            <a:r>
              <a:rPr lang="en-US" sz="2400" dirty="0" err="1">
                <a:latin typeface="Arial Rounded MT Bold" panose="020F0704030504030204"/>
              </a:rPr>
              <a:t>ColumnDesc</a:t>
            </a:r>
            <a:r>
              <a:rPr lang="en-US" sz="2400" dirty="0">
                <a:latin typeface="Arial Rounded MT Bold" panose="020F0704030504030204"/>
              </a:rPr>
              <a:t>&gt; Header</a:t>
            </a:r>
            <a:r>
              <a:rPr lang="en-US" sz="2400" dirty="0" smtClean="0">
                <a:latin typeface="Arial Rounded MT Bold" panose="020F0704030504030204"/>
              </a:rPr>
              <a:t>;</a:t>
            </a:r>
            <a:r>
              <a:rPr lang="en-US" sz="2400" dirty="0">
                <a:latin typeface="Arial Rounded MT Bold" panose="020F0704030504030204"/>
              </a:rPr>
              <a:t> </a:t>
            </a:r>
            <a:endParaRPr lang="en-US" sz="2400" dirty="0" smtClean="0">
              <a:latin typeface="Arial Rounded MT Bold" panose="020F070403050403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09130" y="2823560"/>
            <a:ext cx="16546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// Students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09130" y="3292647"/>
            <a:ext cx="18085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// </a:t>
            </a:r>
            <a:r>
              <a:rPr lang="en-US" sz="2400" i="1" dirty="0" err="1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StudentID</a:t>
            </a:r>
            <a:endParaRPr lang="ru-RU" sz="2400" i="1" dirty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09130" y="3725788"/>
            <a:ext cx="2063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// Students.txt</a:t>
            </a:r>
            <a:endParaRPr lang="ru-RU" sz="2400" i="1" dirty="0">
              <a:solidFill>
                <a:srgbClr val="7030A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96000" y="4654717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err="1" smtClean="0">
                <a:latin typeface="Arial Rounded MT Bold" panose="020F0704030504030204"/>
              </a:rPr>
              <a:t>typedef</a:t>
            </a:r>
            <a:r>
              <a:rPr lang="en-US" sz="2400" dirty="0" smtClean="0">
                <a:latin typeface="Arial Rounded MT Bold" panose="020F0704030504030204"/>
              </a:rPr>
              <a:t> </a:t>
            </a:r>
            <a:r>
              <a:rPr lang="en-US" sz="2400" dirty="0">
                <a:latin typeface="Arial Rounded MT Bold" panose="020F0704030504030204"/>
              </a:rPr>
              <a:t>map&lt;string, void*&gt; Row</a:t>
            </a:r>
            <a:r>
              <a:rPr lang="en-US" sz="2400" dirty="0" smtClean="0">
                <a:latin typeface="Arial Rounded MT Bold" panose="020F0704030504030204"/>
              </a:rPr>
              <a:t>;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809130" y="5261068"/>
            <a:ext cx="22053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 Rounded MT Bold" panose="020F0704030504030204"/>
              </a:rPr>
              <a:t>// </a:t>
            </a: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Arial Rounded MT Bold" panose="020F0704030504030204"/>
              </a:rPr>
              <a:t>конструктор</a:t>
            </a:r>
            <a:endParaRPr lang="en-US" sz="2400" dirty="0" smtClean="0">
              <a:solidFill>
                <a:schemeClr val="bg1">
                  <a:lumMod val="50000"/>
                </a:schemeClr>
              </a:solidFill>
              <a:latin typeface="Arial Rounded MT Bold" panose="020F0704030504030204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09129" y="5636586"/>
            <a:ext cx="22053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 Rounded MT Bold" panose="020F0704030504030204"/>
              </a:rPr>
              <a:t>// </a:t>
            </a: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Arial Rounded MT Bold" panose="020F0704030504030204"/>
              </a:rPr>
              <a:t>деструктор</a:t>
            </a:r>
            <a:endParaRPr lang="en-US" sz="2400" dirty="0" smtClean="0">
              <a:solidFill>
                <a:schemeClr val="bg1">
                  <a:lumMod val="50000"/>
                </a:schemeClr>
              </a:solidFill>
              <a:latin typeface="Arial Rounded MT Bold" panose="020F0704030504030204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750746" y="6098251"/>
            <a:ext cx="5154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 Rounded MT Bold" panose="020F0704030504030204"/>
              </a:rPr>
              <a:t>// </a:t>
            </a: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Arial Rounded MT Bold" panose="020F0704030504030204"/>
              </a:rPr>
              <a:t>функция-метод класса</a:t>
            </a:r>
            <a:endParaRPr lang="en-US" sz="2400" dirty="0" smtClean="0">
              <a:solidFill>
                <a:schemeClr val="bg1">
                  <a:lumMod val="50000"/>
                </a:schemeClr>
              </a:solidFill>
              <a:latin typeface="Arial Rounded MT Bold" panose="020F07040305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0815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1" nodeType="click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E75B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mph" presetSubtype="0" fill="remove" nodeType="clickEffect">
                                  <p:stCondLst>
                                    <p:cond delay="2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nodeType="clickEffect">
                                  <p:stCondLst>
                                    <p:cond delay="2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E75B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7" dur="250" autoRev="1" fill="remov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8" dur="250" autoRev="1" fill="remov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9" dur="250" autoRev="1" fill="remov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autoRev="1" fill="remov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E75B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E75B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74" dur="250" autoRev="1" fill="remove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5" dur="250" autoRev="1" fill="remove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6" dur="250" autoRev="1" fill="remove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50" autoRev="1" fill="remove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E75B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E75B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7" presetClass="emph" presetSubtype="0" fill="remove" nodeType="clickEffect">
                                  <p:stCondLst>
                                    <p:cond delay="2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1" dur="1600" autoRev="1" fill="remove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2" dur="1600" autoRev="1" fill="remove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3" dur="1600" autoRev="1" fill="remove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1600" autoRev="1" fill="remove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E75B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E75B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8" dur="250" autoRev="1" fill="remove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9" dur="250" autoRev="1" fill="remove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0" dur="250" autoRev="1" fill="remove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250" autoRev="1" fill="remove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E75B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E75B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E75B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E75B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 uiExpand="1" build="allAtOnce"/>
      <p:bldP spid="6" grpId="0"/>
      <p:bldP spid="8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424" y="665073"/>
            <a:ext cx="75042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 smtClean="0">
                <a:latin typeface="Arial Rounded MT Bold" panose="020F0704030504030204"/>
              </a:rPr>
              <a:t>typedef</a:t>
            </a:r>
            <a:r>
              <a:rPr lang="en-US" sz="3200" dirty="0" smtClean="0">
                <a:latin typeface="Arial Rounded MT Bold" panose="020F0704030504030204"/>
              </a:rPr>
              <a:t> </a:t>
            </a:r>
            <a:r>
              <a:rPr lang="en-US" sz="3200" dirty="0">
                <a:latin typeface="Arial Rounded MT Bold" panose="020F0704030504030204"/>
              </a:rPr>
              <a:t>map&lt;string, void*&gt; Row</a:t>
            </a:r>
            <a:r>
              <a:rPr lang="en-US" sz="3200" dirty="0" smtClean="0">
                <a:latin typeface="Arial Rounded MT Bold" panose="020F0704030504030204"/>
              </a:rPr>
              <a:t>;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424" y="95210"/>
            <a:ext cx="10730948" cy="593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latin typeface="Arial Rounded MT Bold" panose="020F0704030504030204"/>
              </a:rPr>
              <a:t>typedef</a:t>
            </a:r>
            <a:r>
              <a:rPr lang="en-US" sz="3200" dirty="0">
                <a:latin typeface="Arial Rounded MT Bold" panose="020F0704030504030204"/>
              </a:rPr>
              <a:t> map&lt;string, </a:t>
            </a:r>
            <a:r>
              <a:rPr lang="en-US" sz="3200" dirty="0" err="1">
                <a:latin typeface="Arial Rounded MT Bold" panose="020F0704030504030204"/>
              </a:rPr>
              <a:t>ColumnDesc</a:t>
            </a:r>
            <a:r>
              <a:rPr lang="en-US" sz="3200" dirty="0">
                <a:latin typeface="Arial Rounded MT Bold" panose="020F0704030504030204"/>
              </a:rPr>
              <a:t>&gt; Header; 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-155766" y="1175450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 Rounded MT Bold" panose="020F0704030504030204"/>
              </a:rPr>
              <a:t>Б</a:t>
            </a:r>
            <a:r>
              <a:rPr lang="en-US" sz="2800" b="1" dirty="0" smtClean="0">
                <a:latin typeface="Arial Rounded MT Bold" panose="020F0704030504030204"/>
              </a:rPr>
              <a:t> </a:t>
            </a:r>
            <a:r>
              <a:rPr lang="ru-RU" sz="2800" b="1" dirty="0" smtClean="0">
                <a:latin typeface="Arial Rounded MT Bold" panose="020F0704030504030204"/>
              </a:rPr>
              <a:t> И </a:t>
            </a:r>
            <a:r>
              <a:rPr lang="en-US" sz="2800" b="1" dirty="0" smtClean="0">
                <a:latin typeface="Arial Rounded MT Bold" panose="020F0704030504030204"/>
              </a:rPr>
              <a:t> </a:t>
            </a:r>
            <a:r>
              <a:rPr lang="ru-RU" sz="2800" b="1" dirty="0" smtClean="0">
                <a:latin typeface="Arial Rounded MT Bold" panose="020F0704030504030204"/>
              </a:rPr>
              <a:t>Б </a:t>
            </a:r>
            <a:r>
              <a:rPr lang="en-US" sz="2800" b="1" dirty="0" smtClean="0">
                <a:latin typeface="Arial Rounded MT Bold" panose="020F0704030504030204"/>
              </a:rPr>
              <a:t> </a:t>
            </a:r>
            <a:r>
              <a:rPr lang="ru-RU" sz="2800" b="1" dirty="0" smtClean="0">
                <a:latin typeface="Arial Rounded MT Bold" panose="020F0704030504030204"/>
              </a:rPr>
              <a:t>Л </a:t>
            </a:r>
            <a:r>
              <a:rPr lang="en-US" sz="2800" b="1" dirty="0" smtClean="0">
                <a:latin typeface="Arial Rounded MT Bold" panose="020F0704030504030204"/>
              </a:rPr>
              <a:t> </a:t>
            </a:r>
            <a:r>
              <a:rPr lang="ru-RU" sz="2800" b="1" dirty="0" smtClean="0">
                <a:latin typeface="Arial Rounded MT Bold" panose="020F0704030504030204"/>
              </a:rPr>
              <a:t>И </a:t>
            </a:r>
            <a:r>
              <a:rPr lang="en-US" sz="2800" b="1" dirty="0" smtClean="0">
                <a:latin typeface="Arial Rounded MT Bold" panose="020F0704030504030204"/>
              </a:rPr>
              <a:t> </a:t>
            </a:r>
            <a:r>
              <a:rPr lang="ru-RU" sz="2800" b="1" dirty="0" smtClean="0">
                <a:latin typeface="Arial Rounded MT Bold" panose="020F0704030504030204"/>
              </a:rPr>
              <a:t>О </a:t>
            </a:r>
            <a:r>
              <a:rPr lang="en-US" sz="2800" b="1" dirty="0" smtClean="0">
                <a:latin typeface="Arial Rounded MT Bold" panose="020F0704030504030204"/>
              </a:rPr>
              <a:t> </a:t>
            </a:r>
            <a:r>
              <a:rPr lang="ru-RU" sz="2800" b="1" dirty="0" smtClean="0">
                <a:latin typeface="Arial Rounded MT Bold" panose="020F0704030504030204"/>
              </a:rPr>
              <a:t>Т</a:t>
            </a:r>
            <a:r>
              <a:rPr lang="en-US" sz="2800" b="1" dirty="0" smtClean="0">
                <a:latin typeface="Arial Rounded MT Bold" panose="020F0704030504030204"/>
              </a:rPr>
              <a:t> </a:t>
            </a:r>
            <a:r>
              <a:rPr lang="ru-RU" sz="2800" b="1" dirty="0" smtClean="0">
                <a:latin typeface="Arial Rounded MT Bold" panose="020F0704030504030204"/>
              </a:rPr>
              <a:t> Е </a:t>
            </a:r>
            <a:r>
              <a:rPr lang="en-US" sz="2800" b="1" dirty="0" smtClean="0">
                <a:latin typeface="Arial Rounded MT Bold" panose="020F0704030504030204"/>
              </a:rPr>
              <a:t> </a:t>
            </a:r>
            <a:r>
              <a:rPr lang="ru-RU" sz="2800" b="1" dirty="0" smtClean="0">
                <a:latin typeface="Arial Rounded MT Bold" panose="020F0704030504030204"/>
              </a:rPr>
              <a:t>К</a:t>
            </a:r>
            <a:r>
              <a:rPr lang="en-US" sz="2800" b="1" dirty="0" smtClean="0">
                <a:latin typeface="Arial Rounded MT Bold" panose="020F0704030504030204"/>
              </a:rPr>
              <a:t> </a:t>
            </a:r>
            <a:r>
              <a:rPr lang="ru-RU" sz="2800" b="1" dirty="0" smtClean="0">
                <a:latin typeface="Arial Rounded MT Bold" panose="020F0704030504030204"/>
              </a:rPr>
              <a:t> А</a:t>
            </a:r>
            <a:r>
              <a:rPr lang="ru-RU" sz="2800" dirty="0" smtClean="0">
                <a:latin typeface="Arial Rounded MT Bold" panose="020F0704030504030204"/>
              </a:rPr>
              <a:t>   </a:t>
            </a:r>
            <a:r>
              <a:rPr lang="ru-RU" sz="2800" b="1" dirty="0" smtClean="0">
                <a:latin typeface="Arial Rounded MT Bold" panose="020F0704030504030204"/>
              </a:rPr>
              <a:t>С</a:t>
            </a:r>
            <a:r>
              <a:rPr lang="en-US" sz="2800" b="1" dirty="0" smtClean="0">
                <a:latin typeface="Arial Rounded MT Bold" panose="020F0704030504030204"/>
              </a:rPr>
              <a:t> </a:t>
            </a:r>
            <a:r>
              <a:rPr lang="ru-RU" sz="2800" b="1" dirty="0" smtClean="0">
                <a:latin typeface="Arial Rounded MT Bold" panose="020F0704030504030204"/>
              </a:rPr>
              <a:t>Т А Н Д</a:t>
            </a:r>
            <a:r>
              <a:rPr lang="en-US" sz="2800" b="1" dirty="0" smtClean="0">
                <a:latin typeface="Arial Rounded MT Bold" panose="020F0704030504030204"/>
              </a:rPr>
              <a:t> </a:t>
            </a:r>
            <a:r>
              <a:rPr lang="ru-RU" sz="2800" b="1" dirty="0" smtClean="0">
                <a:latin typeface="Arial Rounded MT Bold" panose="020F0704030504030204"/>
              </a:rPr>
              <a:t>А</a:t>
            </a:r>
            <a:r>
              <a:rPr lang="en-US" sz="2800" b="1" dirty="0" smtClean="0">
                <a:latin typeface="Arial Rounded MT Bold" panose="020F0704030504030204"/>
              </a:rPr>
              <a:t> </a:t>
            </a:r>
            <a:r>
              <a:rPr lang="ru-RU" sz="2800" b="1" dirty="0" smtClean="0">
                <a:latin typeface="Arial Rounded MT Bold" panose="020F0704030504030204"/>
              </a:rPr>
              <a:t>Р Т Н Ы Х</a:t>
            </a:r>
            <a:r>
              <a:rPr lang="ru-RU" sz="2800" dirty="0" smtClean="0">
                <a:latin typeface="Arial Rounded MT Bold" panose="020F0704030504030204"/>
              </a:rPr>
              <a:t>  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/>
              </a:rPr>
              <a:t>Ш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/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/>
              </a:rPr>
              <a:t>А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/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/>
              </a:rPr>
              <a:t>Б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/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/>
              </a:rPr>
              <a:t> Л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/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/>
              </a:rPr>
              <a:t> О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/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/>
              </a:rPr>
              <a:t>Н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/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/>
              </a:rPr>
              <a:t>О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/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/>
              </a:rPr>
              <a:t> В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8929" y="1967443"/>
            <a:ext cx="48565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Контейнеры</a:t>
            </a:r>
            <a:r>
              <a:rPr lang="en-US" sz="3200" dirty="0" smtClean="0"/>
              <a:t> (</a:t>
            </a:r>
            <a:r>
              <a:rPr lang="en-US" sz="3200" dirty="0" smtClean="0">
                <a:latin typeface="Arial Rounded MT Bold" panose="020F0704030504030204"/>
              </a:rPr>
              <a:t>containers)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1302" y="2735028"/>
            <a:ext cx="46181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Алгоритмы</a:t>
            </a:r>
            <a:r>
              <a:rPr lang="en-US" sz="3200" dirty="0" smtClean="0"/>
              <a:t> (algorithms)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08929" y="3637847"/>
            <a:ext cx="44080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Итераторы</a:t>
            </a:r>
            <a:r>
              <a:rPr lang="en-US" sz="3200" dirty="0" smtClean="0"/>
              <a:t> (iterators)</a:t>
            </a:r>
            <a:endParaRPr lang="ru-RU" sz="32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5315988" y="2120348"/>
            <a:ext cx="550844" cy="1013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6001305" y="1744665"/>
            <a:ext cx="58842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Объекты предназначенные для хранения других объектов </a:t>
            </a:r>
            <a:endParaRPr lang="ru-RU" sz="2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332648" y="5167955"/>
            <a:ext cx="6859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Arial Rounded MT Bold" panose="020F0704030504030204"/>
              </a:rPr>
              <a:t>- vector, queue, list, …      </a:t>
            </a:r>
            <a:r>
              <a:rPr lang="ru-RU" sz="2000" dirty="0" smtClean="0">
                <a:latin typeface="Arial Rounded MT Bold" panose="020F0704030504030204"/>
              </a:rPr>
              <a:t>базовые контейнеры</a:t>
            </a:r>
            <a:endParaRPr lang="ru-RU" sz="28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332648" y="5809395"/>
            <a:ext cx="6859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Arial Rounded MT Bold" panose="020F0704030504030204"/>
              </a:rPr>
              <a:t>- map,       </a:t>
            </a:r>
            <a:r>
              <a:rPr lang="ru-RU" sz="2800" dirty="0" smtClean="0">
                <a:latin typeface="Arial Rounded MT Bold" panose="020F0704030504030204"/>
              </a:rPr>
              <a:t>                  </a:t>
            </a:r>
            <a:r>
              <a:rPr lang="ru-RU" sz="2000" dirty="0" smtClean="0">
                <a:latin typeface="Arial Rounded MT Bold" panose="020F0704030504030204"/>
              </a:rPr>
              <a:t>ассоциативные контейнеры</a:t>
            </a:r>
            <a:endParaRPr lang="ru-RU" sz="2800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997888" y="784478"/>
            <a:ext cx="516926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Rounded MT Bold" panose="020F0704030504030204"/>
              </a:rPr>
              <a:t>typedef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Rounded MT Bold" panose="020F0704030504030204"/>
              </a:rPr>
              <a:t> 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Rounded MT Bold" panose="020F0704030504030204"/>
              </a:rPr>
              <a:t>type-declaration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Rounded MT Bold" panose="020F0704030504030204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Rounded MT Bold" panose="020F0704030504030204"/>
              </a:rPr>
              <a:t>synonym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 Rounded MT Bold" panose="020F0704030504030204"/>
              </a:rPr>
              <a:t>; </a:t>
            </a: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176303" y="5047666"/>
            <a:ext cx="5023719" cy="1523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/>
              </a:rPr>
              <a:t>Р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 Rounded MT Bold" panose="020F0704030504030204"/>
              </a:rPr>
              <a:t>аспределители</a:t>
            </a:r>
            <a:r>
              <a:rPr kumimoji="0" lang="ru-RU" altLang="ru-RU" sz="2400" b="0" i="0" u="none" strike="noStrike" cap="none" normalizeH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 Rounded MT Bold" panose="020F0704030504030204"/>
              </a:rPr>
              <a:t> памяти (</a:t>
            </a:r>
            <a:r>
              <a:rPr kumimoji="0" lang="en-US" altLang="ru-RU" sz="2400" b="0" i="0" u="none" strike="noStrike" cap="none" normalizeH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 Rounded MT Bold" panose="020F0704030504030204"/>
              </a:rPr>
              <a:t>allocator)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/>
              </a:rPr>
              <a:t>Предикаторы</a:t>
            </a:r>
            <a:r>
              <a:rPr lang="ru-RU" altLang="ru-RU" sz="2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/>
              </a:rPr>
              <a:t> </a:t>
            </a:r>
            <a:r>
              <a:rPr lang="en-US" altLang="ru-RU" sz="2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/>
              </a:rPr>
              <a:t>(predicator)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/>
              </a:rPr>
              <a:t>Функции сравнения </a:t>
            </a:r>
            <a:r>
              <a:rPr kumimoji="0" lang="en-US" altLang="ru-RU" sz="2400" b="0" i="0" u="none" strike="noStrike" cap="none" normalizeH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 Rounded MT Bold" panose="020F0704030504030204"/>
              </a:rPr>
              <a:t>(comparison function)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 Rounded MT Bold" panose="020F0704030504030204"/>
              </a:rPr>
              <a:t>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001305" y="2755438"/>
            <a:ext cx="49382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 Rounded MT Bold" panose="020F0704030504030204"/>
              </a:rPr>
              <a:t>Операции над содержимым контейнеров</a:t>
            </a:r>
            <a:endParaRPr lang="ru-RU" sz="2800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5047218" y="3132599"/>
            <a:ext cx="83627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5907557" y="3770557"/>
            <a:ext cx="63414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 Rounded MT Bold" panose="020F0704030504030204"/>
              </a:rPr>
              <a:t>Объекты, по отношению к контейнерам играют роль указателей</a:t>
            </a:r>
            <a:endParaRPr lang="ru-RU" sz="2800" dirty="0"/>
          </a:p>
        </p:txBody>
      </p:sp>
      <p:cxnSp>
        <p:nvCxnSpPr>
          <p:cNvPr id="23" name="Прямая со стрелкой 22"/>
          <p:cNvCxnSpPr>
            <a:endCxn id="22" idx="1"/>
          </p:cNvCxnSpPr>
          <p:nvPr/>
        </p:nvCxnSpPr>
        <p:spPr>
          <a:xfrm>
            <a:off x="4492487" y="3986147"/>
            <a:ext cx="1415070" cy="2614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403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grpId="1" nodeType="click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5A5A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5A5A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5A5A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5A5A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5A5A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5A5A5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xit" presetSubtype="12" fill="hold" grpId="1" nodeType="click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2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5" grpId="1" build="allAtOnce"/>
      <p:bldP spid="5" grpId="2" build="allAtOnce"/>
      <p:bldP spid="7" grpId="0" build="allAtOnce"/>
      <p:bldP spid="7" grpId="1" build="allAtOnce"/>
      <p:bldP spid="7" grpId="2" build="allAtOnce"/>
      <p:bldP spid="8" grpId="0" build="allAtOnce"/>
      <p:bldP spid="8" grpId="1" build="allAtOnce"/>
      <p:bldP spid="9" grpId="0" build="allAtOnce"/>
      <p:bldP spid="10" grpId="0"/>
      <p:bldP spid="10" grpId="1"/>
      <p:bldP spid="10" grpId="2"/>
      <p:bldP spid="11" grpId="0" build="allAtOnce"/>
      <p:bldP spid="11" grpId="1" build="allAtOnce"/>
      <p:bldP spid="11" grpId="2" build="allAtOnce"/>
      <p:bldP spid="14" grpId="0" build="allAtOnce"/>
      <p:bldP spid="14" grpId="1" build="allAtOnce"/>
      <p:bldP spid="18" grpId="0" build="allAtOnce"/>
      <p:bldP spid="18" grpId="1" build="allAtOnce"/>
      <p:bldP spid="19" grpId="0" build="allAtOnce"/>
      <p:bldP spid="19" grpId="1" build="allAtOnce"/>
      <p:bldP spid="2" grpId="0"/>
      <p:bldP spid="2" grpId="1"/>
      <p:bldP spid="17" grpId="0"/>
      <p:bldP spid="17" grpId="1"/>
      <p:bldP spid="20" grpId="0"/>
      <p:bldP spid="20" grpId="1"/>
      <p:bldP spid="22" grpId="0"/>
      <p:bldP spid="22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</TotalTime>
  <Words>325</Words>
  <Application>Microsoft Office PowerPoint</Application>
  <PresentationFormat>Широкоэкранный</PresentationFormat>
  <Paragraphs>102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Arial Rounded MT Bold</vt:lpstr>
      <vt:lpstr>Arial, serif</vt:lpstr>
      <vt:lpstr>Calibri</vt:lpstr>
      <vt:lpstr>Calibri Light</vt:lpstr>
      <vt:lpstr>Тема Office</vt:lpstr>
      <vt:lpstr>LIB</vt:lpstr>
      <vt:lpstr>CLASS</vt:lpstr>
      <vt:lpstr>Презентация PowerPoint</vt:lpstr>
      <vt:lpstr>Презентация PowerPoint</vt:lpstr>
      <vt:lpstr>Презентация PowerPoint</vt:lpstr>
      <vt:lpstr>CLASS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LIB</dc:title>
  <dc:creator>Пользователь</dc:creator>
  <cp:lastModifiedBy>Правдина Анна</cp:lastModifiedBy>
  <cp:revision>56</cp:revision>
  <dcterms:created xsi:type="dcterms:W3CDTF">2018-03-01T09:24:16Z</dcterms:created>
  <dcterms:modified xsi:type="dcterms:W3CDTF">2019-02-21T06:57:31Z</dcterms:modified>
</cp:coreProperties>
</file>