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27BB-43C9-4D6B-B561-152006ADAEEB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1552-E6F9-4FE4-BC43-A546735096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27BB-43C9-4D6B-B561-152006ADAEEB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1552-E6F9-4FE4-BC43-A546735096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27BB-43C9-4D6B-B561-152006ADAEEB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1552-E6F9-4FE4-BC43-A546735096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27BB-43C9-4D6B-B561-152006ADAEEB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1552-E6F9-4FE4-BC43-A546735096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27BB-43C9-4D6B-B561-152006ADAEEB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1552-E6F9-4FE4-BC43-A546735096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27BB-43C9-4D6B-B561-152006ADAEEB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1552-E6F9-4FE4-BC43-A546735096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27BB-43C9-4D6B-B561-152006ADAEEB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1552-E6F9-4FE4-BC43-A546735096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27BB-43C9-4D6B-B561-152006ADAEEB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1552-E6F9-4FE4-BC43-A546735096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27BB-43C9-4D6B-B561-152006ADAEEB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1552-E6F9-4FE4-BC43-A546735096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27BB-43C9-4D6B-B561-152006ADAEEB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1552-E6F9-4FE4-BC43-A546735096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27BB-43C9-4D6B-B561-152006ADAEEB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C1552-E6F9-4FE4-BC43-A546735096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427BB-43C9-4D6B-B561-152006ADAEEB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C1552-E6F9-4FE4-BC43-A5467350964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3" algn="ctr" fontAlgn="base"/>
            <a:r>
              <a:rPr lang="ru-RU" sz="3600" b="1" dirty="0"/>
              <a:t>Лекция 4. Стандарт 802.11 (</a:t>
            </a:r>
            <a:r>
              <a:rPr lang="ru-RU" sz="3600" b="1" dirty="0" err="1"/>
              <a:t>WiFi</a:t>
            </a:r>
            <a:r>
              <a:rPr lang="ru-RU" sz="3600" b="1" dirty="0"/>
              <a:t>). Уровень доступа к среде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Поле управления </a:t>
            </a:r>
            <a:r>
              <a:rPr lang="ru-RU" dirty="0" smtClean="0"/>
              <a:t>кадром</a:t>
            </a:r>
          </a:p>
          <a:p>
            <a:pPr algn="ctr">
              <a:buNone/>
            </a:pPr>
            <a:endParaRPr lang="ru-RU" dirty="0"/>
          </a:p>
        </p:txBody>
      </p:sp>
      <p:pic>
        <p:nvPicPr>
          <p:cNvPr id="5" name="image13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57224" y="2285992"/>
            <a:ext cx="7572428" cy="3143272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285728"/>
          <a:ext cx="8429684" cy="6143673"/>
        </p:xfrm>
        <a:graphic>
          <a:graphicData uri="http://schemas.openxmlformats.org/drawingml/2006/table">
            <a:tbl>
              <a:tblPr/>
              <a:tblGrid>
                <a:gridCol w="1454195"/>
                <a:gridCol w="1513111"/>
                <a:gridCol w="1764851"/>
                <a:gridCol w="3697527"/>
              </a:tblGrid>
              <a:tr h="198183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Таблица 2.1. Разрешенные комбинации типа и подтипа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63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Значение типа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Описание типа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Значение подтипа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Описание подтипа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98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Управление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0000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Запрос ассоциации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</a:tr>
              <a:tr h="198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Управление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0001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Ответ на запрос ассоциации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</a:tr>
              <a:tr h="198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Управление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0010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Запрос повторной ассоциации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</a:tr>
              <a:tr h="396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Управление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0011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Ответ на запрос повторной ассоциации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</a:tr>
              <a:tr h="198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Управление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0100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Пробный запрос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</a:tr>
              <a:tr h="198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Управление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0101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Ответ на пробный запрос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</a:tr>
              <a:tr h="198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Управление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1000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Сигнальный кадр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</a:tr>
              <a:tr h="198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Управление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1001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Объявление наличия трафика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</a:tr>
              <a:tr h="198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Управление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1010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Разрыв ассоциации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</a:tr>
              <a:tr h="198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Управление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1011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Аутентификация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</a:tr>
              <a:tr h="198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Управление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1100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Отмена аутентификации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</a:tr>
              <a:tr h="198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01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Контроль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1010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PS-oпpoc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</a:tr>
              <a:tr h="198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01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Контроль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1011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Запрос передачи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</a:tr>
              <a:tr h="198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01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Контроль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1100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"Готов к передаче"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</a:tr>
              <a:tr h="198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01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Контроль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1101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Подтверждение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</a:tr>
              <a:tr h="198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01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Контроль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1110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Без состязания (СF)-конец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</a:tr>
              <a:tr h="198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01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Контроль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1111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CF-конец + CF-подтверждение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</a:tr>
              <a:tr h="198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Данные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0000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Данные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</a:tr>
              <a:tr h="198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Данные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0001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Данные + CF-подтверждение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</a:tr>
              <a:tr h="198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Данные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0010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Данные + CF-oпpoc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</a:tr>
              <a:tr h="396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Данные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0011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Данные + CF-подтверждение + CF-опрос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</a:tr>
              <a:tr h="198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Данные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0100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Нулевая функция (без данных)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</a:tr>
              <a:tr h="198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Данные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0101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Данные + CF-подтверждение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</a:tr>
              <a:tr h="198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Данные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0110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Данные + CF-oпрос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</a:tr>
              <a:tr h="3963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10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Данные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0111</a:t>
                      </a:r>
                      <a:endParaRPr lang="ru-RU" sz="7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Данные + CF-подтверждение +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CF-oпрос</a:t>
                      </a:r>
                      <a:endParaRPr lang="ru-RU" sz="7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61" marR="49161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 marL="342900" lvl="3" indent="-342900" algn="ctr">
              <a:buNone/>
            </a:pPr>
            <a:r>
              <a:rPr lang="ru-RU" sz="3600" b="1" dirty="0"/>
              <a:t>Стек протоколов IEEE 802.11</a:t>
            </a:r>
            <a:r>
              <a:rPr lang="ru-RU" sz="3600" b="1" dirty="0" smtClean="0"/>
              <a:t>.</a:t>
            </a:r>
            <a:endParaRPr lang="en-US" sz="3600" b="1" dirty="0" smtClean="0"/>
          </a:p>
          <a:p>
            <a:pPr marL="342900" lvl="3" indent="-342900" algn="ctr">
              <a:buNone/>
            </a:pPr>
            <a:endParaRPr lang="ru-RU" sz="3600" dirty="0"/>
          </a:p>
          <a:p>
            <a:pPr>
              <a:buNone/>
            </a:pPr>
            <a:endParaRPr lang="ru-RU" dirty="0"/>
          </a:p>
        </p:txBody>
      </p:sp>
      <p:pic>
        <p:nvPicPr>
          <p:cNvPr id="4" name="image2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642910" y="1357298"/>
            <a:ext cx="8286807" cy="4357718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643998" cy="5840435"/>
          </a:xfrm>
        </p:spPr>
        <p:txBody>
          <a:bodyPr/>
          <a:lstStyle/>
          <a:p>
            <a:pPr fontAlgn="base">
              <a:buNone/>
            </a:pPr>
            <a:r>
              <a:rPr lang="ru-RU" sz="3600" b="1" dirty="0"/>
              <a:t>Уровень доступа к среде </a:t>
            </a:r>
            <a:r>
              <a:rPr lang="ru-RU" sz="3600" b="1" dirty="0" smtClean="0"/>
              <a:t>стандарта 802.11</a:t>
            </a:r>
            <a:endParaRPr lang="en-US" sz="3600" b="1" dirty="0" smtClean="0"/>
          </a:p>
          <a:p>
            <a:pPr fontAlgn="base">
              <a:buNone/>
            </a:pPr>
            <a:endParaRPr lang="ru-RU" sz="3600" dirty="0"/>
          </a:p>
          <a:p>
            <a:pPr algn="ctr">
              <a:buNone/>
            </a:pPr>
            <a:r>
              <a:rPr lang="ru-RU" dirty="0"/>
              <a:t>В сетях 802.11 уровень MAC обеспечивает </a:t>
            </a:r>
            <a:r>
              <a:rPr lang="ru-RU" dirty="0" smtClean="0"/>
              <a:t>два</a:t>
            </a:r>
            <a:r>
              <a:rPr lang="en-US" dirty="0" smtClean="0"/>
              <a:t> </a:t>
            </a:r>
            <a:r>
              <a:rPr lang="ru-RU" dirty="0" smtClean="0"/>
              <a:t>режима </a:t>
            </a:r>
            <a:r>
              <a:rPr lang="ru-RU" dirty="0"/>
              <a:t>доступа к </a:t>
            </a:r>
            <a:r>
              <a:rPr lang="ru-RU" dirty="0" smtClean="0"/>
              <a:t>разделяемой:</a:t>
            </a:r>
            <a:endParaRPr lang="en-US" dirty="0" smtClean="0"/>
          </a:p>
          <a:p>
            <a:pPr algn="ctr">
              <a:buNone/>
            </a:pPr>
            <a:endParaRPr lang="ru-RU" sz="2000" dirty="0"/>
          </a:p>
          <a:p>
            <a:pPr lvl="0" fontAlgn="base"/>
            <a:r>
              <a:rPr lang="ru-RU" dirty="0"/>
              <a:t>распределенный режим</a:t>
            </a:r>
            <a:r>
              <a:rPr lang="en-US" dirty="0"/>
              <a:t> DCF (Distributed Coordination Function); </a:t>
            </a:r>
            <a:endParaRPr lang="ru-RU" sz="2000" dirty="0"/>
          </a:p>
          <a:p>
            <a:pPr lvl="0" fontAlgn="base"/>
            <a:r>
              <a:rPr lang="ru-RU" dirty="0"/>
              <a:t>централизованный режим</a:t>
            </a:r>
            <a:r>
              <a:rPr lang="en-US" dirty="0"/>
              <a:t> PCF (Point Coordination Function).</a:t>
            </a:r>
            <a:endParaRPr lang="ru-RU" sz="2000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/>
              <a:t>Распределенный режим доступа </a:t>
            </a:r>
            <a:r>
              <a:rPr lang="ru-RU" b="1" dirty="0" smtClean="0"/>
              <a:t>DCF</a:t>
            </a:r>
            <a:endParaRPr lang="en-US" b="1" dirty="0" smtClean="0"/>
          </a:p>
          <a:p>
            <a:r>
              <a:rPr lang="ru-RU" dirty="0" smtClean="0"/>
              <a:t>    </a:t>
            </a:r>
            <a:r>
              <a:rPr lang="ru-RU" sz="2800" dirty="0" smtClean="0"/>
              <a:t>Метод </a:t>
            </a:r>
            <a:r>
              <a:rPr lang="ru-RU" sz="2800" dirty="0" smtClean="0"/>
              <a:t>множественного доступа с контролем несущей и предотвращением коллизий (</a:t>
            </a:r>
            <a:r>
              <a:rPr lang="ru-RU" sz="2800" dirty="0" err="1" smtClean="0"/>
              <a:t>Carrier</a:t>
            </a:r>
            <a:r>
              <a:rPr lang="ru-RU" sz="2800" dirty="0" smtClean="0"/>
              <a:t> </a:t>
            </a:r>
            <a:r>
              <a:rPr lang="ru-RU" sz="2800" dirty="0" err="1" smtClean="0"/>
              <a:t>Sense</a:t>
            </a:r>
            <a:r>
              <a:rPr lang="ru-RU" sz="2800" dirty="0" smtClean="0"/>
              <a:t> </a:t>
            </a:r>
            <a:r>
              <a:rPr lang="ru-RU" sz="2800" dirty="0" err="1" smtClean="0"/>
              <a:t>Multiple</a:t>
            </a:r>
            <a:r>
              <a:rPr lang="ru-RU" sz="2800" dirty="0" smtClean="0"/>
              <a:t> </a:t>
            </a:r>
            <a:r>
              <a:rPr lang="ru-RU" sz="2800" dirty="0" err="1" smtClean="0"/>
              <a:t>Access</a:t>
            </a:r>
            <a:r>
              <a:rPr lang="ru-RU" sz="2800" dirty="0" smtClean="0"/>
              <a:t> </a:t>
            </a:r>
            <a:r>
              <a:rPr lang="ru-RU" sz="2800" dirty="0" err="1" smtClean="0"/>
              <a:t>with</a:t>
            </a:r>
            <a:r>
              <a:rPr lang="ru-RU" sz="2800" dirty="0" smtClean="0"/>
              <a:t> </a:t>
            </a:r>
            <a:r>
              <a:rPr lang="ru-RU" sz="2800" dirty="0" err="1" smtClean="0"/>
              <a:t>Collision</a:t>
            </a:r>
            <a:r>
              <a:rPr lang="ru-RU" sz="2800" dirty="0" smtClean="0"/>
              <a:t> </a:t>
            </a:r>
            <a:r>
              <a:rPr lang="ru-RU" sz="2800" dirty="0" err="1" smtClean="0"/>
              <a:t>Avoidance</a:t>
            </a:r>
            <a:r>
              <a:rPr lang="ru-RU" sz="2800" dirty="0" smtClean="0"/>
              <a:t> </a:t>
            </a:r>
            <a:r>
              <a:rPr lang="ru-RU" sz="2800" dirty="0" smtClean="0"/>
              <a:t>- CSMA/CA)</a:t>
            </a:r>
          </a:p>
          <a:p>
            <a:r>
              <a:rPr lang="ru-RU" sz="2800" dirty="0" smtClean="0"/>
              <a:t>     Стандарт </a:t>
            </a:r>
            <a:r>
              <a:rPr lang="ru-RU" sz="2800" dirty="0" smtClean="0"/>
              <a:t>IEEE 802.11 предусматривает два механизма контроля активности в канале (обнаружения несущей): физический и </a:t>
            </a:r>
            <a:r>
              <a:rPr lang="ru-RU" sz="2800" dirty="0" smtClean="0"/>
              <a:t>виртуальный</a:t>
            </a:r>
          </a:p>
          <a:p>
            <a:r>
              <a:rPr lang="ru-RU" sz="2800" dirty="0" smtClean="0"/>
              <a:t>     Номер </a:t>
            </a:r>
            <a:r>
              <a:rPr lang="ru-RU" sz="2800" dirty="0" smtClean="0"/>
              <a:t>слота выбирается как случайное целое число, равномерно распределенное в интервале [0, CW], где "CW" означает "</a:t>
            </a:r>
            <a:r>
              <a:rPr lang="ru-RU" sz="2800" dirty="0" err="1" smtClean="0"/>
              <a:t>Contention</a:t>
            </a:r>
            <a:r>
              <a:rPr lang="ru-RU" sz="2800" dirty="0" smtClean="0"/>
              <a:t> </a:t>
            </a:r>
            <a:r>
              <a:rPr lang="ru-RU" sz="2800" dirty="0" err="1" smtClean="0"/>
              <a:t>Window</a:t>
            </a:r>
            <a:r>
              <a:rPr lang="ru-RU" sz="2800" dirty="0" smtClean="0"/>
              <a:t>" (конкурентное окно).</a:t>
            </a:r>
          </a:p>
          <a:p>
            <a:pPr>
              <a:buNone/>
            </a:pPr>
            <a:endParaRPr lang="ru-RU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9.pn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71538" y="500042"/>
            <a:ext cx="7572428" cy="5000660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8.pn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28662" y="500042"/>
            <a:ext cx="7358114" cy="3643338"/>
          </a:xfrm>
          <a:prstGeom prst="rect">
            <a:avLst/>
          </a:prstGeom>
          <a:ln/>
        </p:spPr>
      </p:pic>
      <p:sp>
        <p:nvSpPr>
          <p:cNvPr id="5" name="Прямоугольник 4"/>
          <p:cNvSpPr/>
          <p:nvPr/>
        </p:nvSpPr>
        <p:spPr>
          <a:xfrm>
            <a:off x="1142976" y="3929066"/>
            <a:ext cx="714380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r>
              <a:rPr lang="ru-RU" sz="2400" dirty="0" smtClean="0"/>
              <a:t>служебный </a:t>
            </a:r>
            <a:r>
              <a:rPr lang="ru-RU" sz="2400" dirty="0" smtClean="0"/>
              <a:t>кадр RTS (</a:t>
            </a:r>
            <a:r>
              <a:rPr lang="ru-RU" sz="2400" dirty="0" err="1" smtClean="0"/>
              <a:t>Request</a:t>
            </a:r>
            <a:r>
              <a:rPr lang="ru-RU" sz="2400" dirty="0" smtClean="0"/>
              <a:t> </a:t>
            </a:r>
            <a:r>
              <a:rPr lang="ru-RU" sz="2400" dirty="0" err="1" smtClean="0"/>
              <a:t>To</a:t>
            </a:r>
            <a:r>
              <a:rPr lang="ru-RU" sz="2400" dirty="0" smtClean="0"/>
              <a:t> </a:t>
            </a:r>
            <a:r>
              <a:rPr lang="ru-RU" sz="2400" dirty="0" err="1" smtClean="0"/>
              <a:t>Send</a:t>
            </a:r>
            <a:r>
              <a:rPr lang="ru-RU" sz="2400" dirty="0" smtClean="0"/>
              <a:t> - запрос на </a:t>
            </a:r>
            <a:r>
              <a:rPr lang="ru-RU" sz="2400" dirty="0" smtClean="0"/>
              <a:t>передачу</a:t>
            </a:r>
          </a:p>
          <a:p>
            <a:endParaRPr lang="ru-RU" sz="2400" dirty="0" smtClean="0"/>
          </a:p>
          <a:p>
            <a:r>
              <a:rPr lang="ru-RU" sz="2400" dirty="0" smtClean="0"/>
              <a:t>служебный кадр </a:t>
            </a:r>
            <a:r>
              <a:rPr lang="ru-RU" sz="2400" dirty="0" smtClean="0"/>
              <a:t>CTS (</a:t>
            </a:r>
            <a:r>
              <a:rPr lang="ru-RU" sz="2400" dirty="0" err="1" smtClean="0"/>
              <a:t>Clear</a:t>
            </a:r>
            <a:r>
              <a:rPr lang="ru-RU" sz="2400" dirty="0" smtClean="0"/>
              <a:t> </a:t>
            </a:r>
            <a:r>
              <a:rPr lang="ru-RU" sz="2400" dirty="0" err="1" smtClean="0"/>
              <a:t>To</a:t>
            </a:r>
            <a:r>
              <a:rPr lang="ru-RU" sz="2400" dirty="0" smtClean="0"/>
              <a:t> </a:t>
            </a:r>
            <a:r>
              <a:rPr lang="ru-RU" sz="2400" dirty="0" err="1" smtClean="0"/>
              <a:t>Send</a:t>
            </a:r>
            <a:r>
              <a:rPr lang="ru-RU" sz="2400" dirty="0" smtClean="0"/>
              <a:t> - свободна для передачи)</a:t>
            </a:r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11.pn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28662" y="1071546"/>
            <a:ext cx="7358114" cy="4500594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 marL="342900" lvl="4" indent="-342900" algn="ctr">
              <a:buNone/>
            </a:pPr>
            <a:r>
              <a:rPr lang="ru-RU" sz="3200" b="1" dirty="0" smtClean="0"/>
              <a:t>Централизованный режим доступа </a:t>
            </a:r>
            <a:r>
              <a:rPr lang="ru-RU" sz="3200" b="1" dirty="0" smtClean="0"/>
              <a:t>PCF</a:t>
            </a:r>
          </a:p>
          <a:p>
            <a:pPr marL="342900" lvl="4" indent="-342900" algn="ctr">
              <a:buNone/>
            </a:pPr>
            <a:endParaRPr lang="ru-RU" sz="3200" b="1" dirty="0" smtClean="0"/>
          </a:p>
          <a:p>
            <a:pPr marL="342900" lvl="4" indent="-342900" algn="ctr">
              <a:buNone/>
            </a:pPr>
            <a:endParaRPr lang="ru-RU" sz="3200" dirty="0"/>
          </a:p>
        </p:txBody>
      </p:sp>
      <p:pic>
        <p:nvPicPr>
          <p:cNvPr id="4" name="image10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85786" y="1071547"/>
            <a:ext cx="7572428" cy="3286148"/>
          </a:xfrm>
          <a:prstGeom prst="rect">
            <a:avLst/>
          </a:prstGeom>
          <a:ln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4429132"/>
            <a:ext cx="9144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короткий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межкадровый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интервал 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Short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IFS - SIFS);</a:t>
            </a:r>
          </a:p>
          <a:p>
            <a:pPr lvl="1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межкадровый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интервал режима PCF (PIFS);</a:t>
            </a: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межкадровый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интервал режима DCF (DIFS).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 </a:t>
            </a:r>
            <a:r>
              <a:rPr lang="ru-RU" dirty="0" smtClean="0"/>
              <a:t>Формат кадра MAC IEEE 802.11 </a:t>
            </a: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image14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214414" y="1785927"/>
            <a:ext cx="7143800" cy="2451746"/>
          </a:xfrm>
          <a:prstGeom prst="rect">
            <a:avLst/>
          </a:prstGeom>
          <a:ln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354</Words>
  <Application>Microsoft Office PowerPoint</Application>
  <PresentationFormat>Экран (4:3)</PresentationFormat>
  <Paragraphs>129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Лекция 4. Стандарт 802.11 (WiFi). Уровень доступа к среде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4. Стандарт 802.11 (WiFi). Уровень доступа к среде</dc:title>
  <dc:creator>raz</dc:creator>
  <cp:lastModifiedBy>raz</cp:lastModifiedBy>
  <cp:revision>5</cp:revision>
  <dcterms:created xsi:type="dcterms:W3CDTF">2018-02-19T20:58:42Z</dcterms:created>
  <dcterms:modified xsi:type="dcterms:W3CDTF">2018-02-20T04:52:49Z</dcterms:modified>
</cp:coreProperties>
</file>