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8397-8EFD-4D70-9B47-D3AC76B351BD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6DE9-93AA-4755-A897-1AF9BC12C6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8397-8EFD-4D70-9B47-D3AC76B351BD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6DE9-93AA-4755-A897-1AF9BC12C6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8397-8EFD-4D70-9B47-D3AC76B351BD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6DE9-93AA-4755-A897-1AF9BC12C6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8397-8EFD-4D70-9B47-D3AC76B351BD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6DE9-93AA-4755-A897-1AF9BC12C6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8397-8EFD-4D70-9B47-D3AC76B351BD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6DE9-93AA-4755-A897-1AF9BC12C6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8397-8EFD-4D70-9B47-D3AC76B351BD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6DE9-93AA-4755-A897-1AF9BC12C6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8397-8EFD-4D70-9B47-D3AC76B351BD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6DE9-93AA-4755-A897-1AF9BC12C6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8397-8EFD-4D70-9B47-D3AC76B351BD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6DE9-93AA-4755-A897-1AF9BC12C6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8397-8EFD-4D70-9B47-D3AC76B351BD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6DE9-93AA-4755-A897-1AF9BC12C6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8397-8EFD-4D70-9B47-D3AC76B351BD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6DE9-93AA-4755-A897-1AF9BC12C6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8397-8EFD-4D70-9B47-D3AC76B351BD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6DE9-93AA-4755-A897-1AF9BC12C6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58397-8EFD-4D70-9B47-D3AC76B351BD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06DE9-93AA-4755-A897-1AF9BC12C60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Технологии </a:t>
            </a:r>
            <a:r>
              <a:rPr lang="en-US" b="1" dirty="0"/>
              <a:t>PON (Passive Optical Network, </a:t>
            </a:r>
            <a:r>
              <a:rPr lang="ru-RU" b="1" dirty="0"/>
              <a:t>пассивные оптические сети</a:t>
            </a:r>
            <a:r>
              <a:rPr lang="en-US" b="1" dirty="0"/>
              <a:t>)</a:t>
            </a:r>
            <a:endParaRPr lang="ru-RU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Основные </a:t>
            </a:r>
            <a:r>
              <a:rPr lang="ru-RU" sz="2800" b="1" dirty="0" smtClean="0"/>
              <a:t>технологии построения пассивных оптических сетей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128588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1. APON </a:t>
            </a:r>
            <a:r>
              <a:rPr lang="en-US" dirty="0" smtClean="0"/>
              <a:t>( ATM PON)/ BPON (Broadband PON).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2</a:t>
            </a:r>
            <a:r>
              <a:rPr lang="ru-RU" dirty="0" smtClean="0"/>
              <a:t>. EPON (GEPON)</a:t>
            </a:r>
          </a:p>
          <a:p>
            <a:pPr>
              <a:buNone/>
            </a:pPr>
            <a:r>
              <a:rPr lang="ru-RU" dirty="0" smtClean="0"/>
              <a:t>3. GPON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7170" name="Рисунок 2" descr="Что такое пассивная оптическая сеть (PON) текст, Технари, сеть, технологии, интернет, телеком, телекоммуникации, оптика, длиннопос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478" y="2500306"/>
            <a:ext cx="9108806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9"/>
            <a:ext cx="8643998" cy="1785949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/>
              <a:t>     Суть </a:t>
            </a:r>
            <a:r>
              <a:rPr lang="ru-RU" dirty="0"/>
              <a:t>технологии PON состоит в том, что </a:t>
            </a:r>
            <a:r>
              <a:rPr lang="ru-RU" dirty="0" smtClean="0"/>
              <a:t>ее распределительная </a:t>
            </a:r>
            <a:r>
              <a:rPr lang="ru-RU" dirty="0"/>
              <a:t>сеть (преимущественно древовидной топологии) строится без использования активных компонентов: разветвление оптического сигнала по </a:t>
            </a:r>
            <a:r>
              <a:rPr lang="ru-RU" dirty="0" err="1"/>
              <a:t>одноволоконной</a:t>
            </a:r>
            <a:r>
              <a:rPr lang="ru-RU" dirty="0"/>
              <a:t> оптической линии связи осуществляется с помощью пассивных </a:t>
            </a:r>
            <a:r>
              <a:rPr lang="ru-RU" dirty="0" err="1"/>
              <a:t>разветвителей</a:t>
            </a:r>
            <a:r>
              <a:rPr lang="ru-RU" dirty="0"/>
              <a:t> оптической мощности – </a:t>
            </a:r>
            <a:r>
              <a:rPr lang="ru-RU" dirty="0" err="1" smtClean="0"/>
              <a:t>сплиттеров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6" name="Рисунок 1" descr="Что такое пассивная оптическая сеть (PON) текст, Технари, сеть, технологии, интернет, телеком, телекоммуникации, оптика, длиннопос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071678"/>
            <a:ext cx="8059229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sz="3400" b="1" dirty="0"/>
              <a:t>Компоненты сети</a:t>
            </a:r>
            <a:r>
              <a:rPr lang="en-US" sz="3400" b="1" dirty="0"/>
              <a:t> </a:t>
            </a:r>
            <a:r>
              <a:rPr lang="en-US" sz="3400" b="1" dirty="0" smtClean="0"/>
              <a:t>PON</a:t>
            </a:r>
            <a:endParaRPr lang="ru-RU" sz="3400" b="1" dirty="0" smtClean="0"/>
          </a:p>
          <a:p>
            <a:pPr algn="ctr">
              <a:buNone/>
            </a:pPr>
            <a:endParaRPr lang="ru-RU" dirty="0"/>
          </a:p>
          <a:p>
            <a:pPr>
              <a:buNone/>
            </a:pPr>
            <a:r>
              <a:rPr lang="ru-RU" dirty="0"/>
              <a:t>1. </a:t>
            </a:r>
            <a:r>
              <a:rPr lang="ru-RU" dirty="0" smtClean="0"/>
              <a:t>Центральное станционное устройства </a:t>
            </a:r>
            <a:r>
              <a:rPr lang="ru-RU" dirty="0"/>
              <a:t>OLT (</a:t>
            </a:r>
            <a:r>
              <a:rPr lang="ru-RU" dirty="0" err="1"/>
              <a:t>Optical</a:t>
            </a:r>
            <a:r>
              <a:rPr lang="ru-RU" dirty="0"/>
              <a:t> </a:t>
            </a:r>
            <a:r>
              <a:rPr lang="ru-RU" dirty="0" err="1"/>
              <a:t>Line</a:t>
            </a:r>
            <a:r>
              <a:rPr lang="ru-RU" dirty="0"/>
              <a:t> </a:t>
            </a:r>
            <a:r>
              <a:rPr lang="ru-RU" dirty="0" err="1"/>
              <a:t>Terminal</a:t>
            </a:r>
            <a:r>
              <a:rPr lang="ru-RU" dirty="0" smtClean="0"/>
              <a:t>)</a:t>
            </a:r>
          </a:p>
          <a:p>
            <a:endParaRPr lang="ru-RU" dirty="0"/>
          </a:p>
          <a:p>
            <a:pPr>
              <a:buNone/>
            </a:pPr>
            <a:r>
              <a:rPr lang="ru-RU" dirty="0"/>
              <a:t>2. </a:t>
            </a:r>
            <a:r>
              <a:rPr lang="ru-RU" dirty="0" smtClean="0"/>
              <a:t>Распределительная оптическая сеть </a:t>
            </a:r>
            <a:r>
              <a:rPr lang="ru-RU" dirty="0"/>
              <a:t>ODN (</a:t>
            </a:r>
            <a:r>
              <a:rPr lang="ru-RU" dirty="0" err="1"/>
              <a:t>Optical</a:t>
            </a:r>
            <a:r>
              <a:rPr lang="ru-RU" dirty="0"/>
              <a:t> </a:t>
            </a:r>
            <a:r>
              <a:rPr lang="ru-RU" dirty="0" err="1"/>
              <a:t>Distribution</a:t>
            </a:r>
            <a:r>
              <a:rPr lang="ru-RU" dirty="0"/>
              <a:t> </a:t>
            </a:r>
            <a:r>
              <a:rPr lang="ru-RU" dirty="0" err="1"/>
              <a:t>Network</a:t>
            </a:r>
            <a:r>
              <a:rPr lang="ru-RU" dirty="0"/>
              <a:t>), </a:t>
            </a:r>
            <a:r>
              <a:rPr lang="ru-RU" dirty="0" smtClean="0"/>
              <a:t>состоящая </a:t>
            </a:r>
            <a:r>
              <a:rPr lang="ru-RU" dirty="0"/>
              <a:t>из:</a:t>
            </a:r>
          </a:p>
          <a:p>
            <a:pPr lvl="1"/>
            <a:r>
              <a:rPr lang="ru-RU" dirty="0" smtClean="0"/>
              <a:t>(</a:t>
            </a:r>
            <a:r>
              <a:rPr lang="ru-RU" dirty="0" err="1"/>
              <a:t>a</a:t>
            </a:r>
            <a:r>
              <a:rPr lang="ru-RU" dirty="0"/>
              <a:t>) Магистрального оптического фидера (волокна);</a:t>
            </a:r>
          </a:p>
          <a:p>
            <a:pPr lvl="1"/>
            <a:r>
              <a:rPr lang="ru-RU" dirty="0"/>
              <a:t>(</a:t>
            </a:r>
            <a:r>
              <a:rPr lang="ru-RU" dirty="0" err="1"/>
              <a:t>b</a:t>
            </a:r>
            <a:r>
              <a:rPr lang="ru-RU" dirty="0"/>
              <a:t>) Распределяющих оптических волокон (ветвей) дерева PON сети;</a:t>
            </a:r>
          </a:p>
          <a:p>
            <a:pPr lvl="1"/>
            <a:r>
              <a:rPr lang="ru-RU" dirty="0"/>
              <a:t>(</a:t>
            </a:r>
            <a:r>
              <a:rPr lang="ru-RU" dirty="0" err="1"/>
              <a:t>c</a:t>
            </a:r>
            <a:r>
              <a:rPr lang="ru-RU" dirty="0"/>
              <a:t>) </a:t>
            </a:r>
            <a:r>
              <a:rPr lang="ru-RU" dirty="0" err="1"/>
              <a:t>Сплиттеров</a:t>
            </a:r>
            <a:r>
              <a:rPr lang="ru-RU" dirty="0"/>
              <a:t>, разветвляющих оптический сигнал на ветви оптического дерева;</a:t>
            </a:r>
          </a:p>
          <a:p>
            <a:pPr lvl="1"/>
            <a:r>
              <a:rPr lang="ru-RU" dirty="0"/>
              <a:t>(</a:t>
            </a:r>
            <a:r>
              <a:rPr lang="ru-RU" dirty="0" err="1"/>
              <a:t>d</a:t>
            </a:r>
            <a:r>
              <a:rPr lang="ru-RU" dirty="0"/>
              <a:t>) Оконечных отводных абонентских кабелей (Drop-окончаний</a:t>
            </a:r>
            <a:r>
              <a:rPr lang="ru-RU" dirty="0" smtClean="0"/>
              <a:t>)</a:t>
            </a:r>
            <a:endParaRPr lang="ru-RU" dirty="0"/>
          </a:p>
          <a:p>
            <a:pPr>
              <a:buNone/>
            </a:pPr>
            <a:r>
              <a:rPr lang="ru-RU" dirty="0"/>
              <a:t>3. </a:t>
            </a:r>
            <a:r>
              <a:rPr lang="ru-RU" dirty="0" smtClean="0"/>
              <a:t>Оконечные абонентски</a:t>
            </a:r>
            <a:r>
              <a:rPr lang="ru-RU" dirty="0"/>
              <a:t>е</a:t>
            </a:r>
            <a:r>
              <a:rPr lang="ru-RU" dirty="0" smtClean="0"/>
              <a:t> устройства </a:t>
            </a:r>
            <a:r>
              <a:rPr lang="ru-RU" dirty="0"/>
              <a:t>ONU (</a:t>
            </a:r>
            <a:r>
              <a:rPr lang="ru-RU" dirty="0" err="1"/>
              <a:t>Optical</a:t>
            </a:r>
            <a:r>
              <a:rPr lang="ru-RU" dirty="0"/>
              <a:t> </a:t>
            </a:r>
            <a:r>
              <a:rPr lang="ru-RU" dirty="0" err="1"/>
              <a:t>Network</a:t>
            </a:r>
            <a:r>
              <a:rPr lang="ru-RU" dirty="0"/>
              <a:t> </a:t>
            </a:r>
            <a:r>
              <a:rPr lang="ru-RU" dirty="0" err="1"/>
              <a:t>Unit</a:t>
            </a:r>
            <a:r>
              <a:rPr lang="ru-RU" dirty="0"/>
              <a:t>) или ONT (</a:t>
            </a:r>
            <a:r>
              <a:rPr lang="ru-RU" dirty="0" err="1"/>
              <a:t>Optical</a:t>
            </a:r>
            <a:r>
              <a:rPr lang="ru-RU" dirty="0"/>
              <a:t> </a:t>
            </a:r>
            <a:r>
              <a:rPr lang="ru-RU" dirty="0" err="1"/>
              <a:t>Network</a:t>
            </a:r>
            <a:r>
              <a:rPr lang="ru-RU" dirty="0"/>
              <a:t> </a:t>
            </a:r>
            <a:r>
              <a:rPr lang="ru-RU" dirty="0" err="1"/>
              <a:t>Terminal</a:t>
            </a:r>
            <a:r>
              <a:rPr lang="ru-RU" dirty="0" smtClean="0"/>
              <a:t>)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/>
              <a:t>4. Системы управления сетью AMS (</a:t>
            </a:r>
            <a:r>
              <a:rPr lang="ru-RU" dirty="0" err="1"/>
              <a:t>Access</a:t>
            </a:r>
            <a:r>
              <a:rPr lang="ru-RU" dirty="0"/>
              <a:t> </a:t>
            </a:r>
            <a:r>
              <a:rPr lang="ru-RU" dirty="0" err="1"/>
              <a:t>Management</a:t>
            </a:r>
            <a:r>
              <a:rPr lang="ru-RU" dirty="0"/>
              <a:t> </a:t>
            </a:r>
            <a:r>
              <a:rPr lang="ru-RU" dirty="0" err="1"/>
              <a:t>System</a:t>
            </a:r>
            <a:r>
              <a:rPr lang="ru-RU" dirty="0"/>
              <a:t>), которая служит для управления и мониторинга оборудованием PON.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178595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Оптический терминал (</a:t>
            </a:r>
            <a:r>
              <a:rPr lang="ru-RU" dirty="0" smtClean="0"/>
              <a:t>OLT)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OLT </a:t>
            </a:r>
            <a:r>
              <a:rPr lang="ru-RU" dirty="0" smtClean="0"/>
              <a:t>(англ. </a:t>
            </a:r>
            <a:r>
              <a:rPr lang="ru-RU" dirty="0" err="1" smtClean="0"/>
              <a:t>Optical</a:t>
            </a:r>
            <a:r>
              <a:rPr lang="ru-RU" dirty="0" smtClean="0"/>
              <a:t> </a:t>
            </a:r>
            <a:r>
              <a:rPr lang="ru-RU" dirty="0" err="1" smtClean="0"/>
              <a:t>Linear</a:t>
            </a:r>
            <a:r>
              <a:rPr lang="ru-RU" dirty="0" smtClean="0"/>
              <a:t> </a:t>
            </a:r>
            <a:r>
              <a:rPr lang="ru-RU" dirty="0" err="1" smtClean="0"/>
              <a:t>Terminal</a:t>
            </a:r>
            <a:r>
              <a:rPr lang="ru-RU" dirty="0" smtClean="0"/>
              <a:t> - Оптический Линейный Терминал) устанавливается на стороне провайдера и представляет из себя </a:t>
            </a:r>
            <a:r>
              <a:rPr lang="ru-RU" dirty="0" smtClean="0"/>
              <a:t>управляемый коммутатор </a:t>
            </a:r>
            <a:r>
              <a:rPr lang="ru-RU" dirty="0" smtClean="0"/>
              <a:t>уровня L2 или </a:t>
            </a:r>
            <a:r>
              <a:rPr lang="ru-RU" dirty="0" smtClean="0"/>
              <a:t>L3</a:t>
            </a:r>
            <a:endParaRPr lang="ru-RU" dirty="0"/>
          </a:p>
        </p:txBody>
      </p:sp>
      <p:pic>
        <p:nvPicPr>
          <p:cNvPr id="1026" name="Рисунок 1" descr="Компоненты-сети-P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5562" y="2000240"/>
            <a:ext cx="7998404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7"/>
            <a:ext cx="8229600" cy="1714511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Оптические сетевые блоки (ONU)</a:t>
            </a:r>
          </a:p>
          <a:p>
            <a:pPr>
              <a:buNone/>
            </a:pPr>
            <a:r>
              <a:rPr lang="ru-RU" dirty="0" smtClean="0"/>
              <a:t>ONU (от англ. </a:t>
            </a:r>
            <a:r>
              <a:rPr lang="ru-RU" dirty="0" err="1" smtClean="0"/>
              <a:t>Optical</a:t>
            </a:r>
            <a:r>
              <a:rPr lang="ru-RU" dirty="0" smtClean="0"/>
              <a:t> </a:t>
            </a:r>
            <a:r>
              <a:rPr lang="ru-RU" dirty="0" err="1" smtClean="0"/>
              <a:t>Network</a:t>
            </a:r>
            <a:r>
              <a:rPr lang="ru-RU" dirty="0" smtClean="0"/>
              <a:t> </a:t>
            </a:r>
            <a:r>
              <a:rPr lang="ru-RU" dirty="0" err="1" smtClean="0"/>
              <a:t>Unit</a:t>
            </a:r>
            <a:r>
              <a:rPr lang="ru-RU" dirty="0" smtClean="0"/>
              <a:t>.) - Оптическая сетевая единица. Это фактически - активная часть PON, расположенная на абонентской стороне.</a:t>
            </a:r>
            <a:endParaRPr lang="ru-RU" dirty="0"/>
          </a:p>
        </p:txBody>
      </p:sp>
      <p:pic>
        <p:nvPicPr>
          <p:cNvPr id="2050" name="Рисунок 2" descr="Оптический-терминал-(OLT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071678"/>
            <a:ext cx="7617230" cy="4047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5"/>
            <a:ext cx="8229600" cy="121444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Оптический терминал (ONT)</a:t>
            </a:r>
          </a:p>
          <a:p>
            <a:pPr>
              <a:buNone/>
            </a:pPr>
            <a:r>
              <a:rPr lang="ru-RU" dirty="0" smtClean="0"/>
              <a:t>ONT (англ. </a:t>
            </a:r>
            <a:r>
              <a:rPr lang="ru-RU" dirty="0" err="1" smtClean="0"/>
              <a:t>Optical</a:t>
            </a:r>
            <a:r>
              <a:rPr lang="ru-RU" dirty="0" smtClean="0"/>
              <a:t> </a:t>
            </a:r>
            <a:r>
              <a:rPr lang="ru-RU" dirty="0" err="1" smtClean="0"/>
              <a:t>Network</a:t>
            </a:r>
            <a:r>
              <a:rPr lang="ru-RU" dirty="0" smtClean="0"/>
              <a:t> </a:t>
            </a:r>
            <a:r>
              <a:rPr lang="ru-RU" dirty="0" err="1" smtClean="0"/>
              <a:t>Terminal</a:t>
            </a:r>
            <a:r>
              <a:rPr lang="ru-RU" dirty="0" smtClean="0"/>
              <a:t> - Оптический Сетевой Терминал)</a:t>
            </a:r>
            <a:endParaRPr lang="ru-RU" dirty="0"/>
          </a:p>
        </p:txBody>
      </p:sp>
      <p:pic>
        <p:nvPicPr>
          <p:cNvPr id="3074" name="Рисунок 3" descr="Оптические-сетевые-блоки-(ONU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285992"/>
            <a:ext cx="5240338" cy="274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8643998" cy="228601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/>
              <a:t>Оптическая распределительная сеть (ODN)</a:t>
            </a:r>
          </a:p>
          <a:p>
            <a:pPr>
              <a:buNone/>
            </a:pPr>
            <a:r>
              <a:rPr lang="ru-RU" sz="2800" dirty="0" smtClean="0"/>
              <a:t>ODN - это оптическая распределительная сеть. ODN является участком сети между оптическим линейным терминалом (OLT) и оптическим сетевым модулем (ONU)</a:t>
            </a:r>
            <a:endParaRPr lang="ru-RU" sz="2800" dirty="0"/>
          </a:p>
        </p:txBody>
      </p:sp>
      <p:pic>
        <p:nvPicPr>
          <p:cNvPr id="4098" name="Рисунок 4" descr="Оптическая-распределительная-сеть-(ODN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962" y="2500306"/>
            <a:ext cx="8872194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9"/>
            <a:ext cx="8229600" cy="785817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dirty="0" smtClean="0"/>
              <a:t>Общая структура пассивной сети передачи </a:t>
            </a:r>
            <a:r>
              <a:rPr lang="ru-RU" dirty="0" smtClean="0"/>
              <a:t>данных</a:t>
            </a:r>
            <a:endParaRPr lang="ru-RU" dirty="0" smtClean="0"/>
          </a:p>
        </p:txBody>
      </p:sp>
      <p:pic>
        <p:nvPicPr>
          <p:cNvPr id="5122" name="Рисунок 3" descr="Что такое пассивная оптическая сеть (PON) текст, Технари, сеть, технологии, интернет, телеком, телекоммуникации, оптика, длиннопос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714356"/>
            <a:ext cx="6357982" cy="599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439718"/>
          </a:xfrm>
        </p:spPr>
        <p:txBody>
          <a:bodyPr>
            <a:noAutofit/>
          </a:bodyPr>
          <a:lstStyle/>
          <a:p>
            <a:r>
              <a:rPr lang="en-US" sz="2800" dirty="0" smtClean="0"/>
              <a:t>C</a:t>
            </a:r>
            <a:r>
              <a:rPr lang="ru-RU" sz="2800" dirty="0" err="1" smtClean="0"/>
              <a:t>хем</a:t>
            </a:r>
            <a:r>
              <a:rPr lang="ru-RU" sz="2800" dirty="0" err="1" smtClean="0"/>
              <a:t>ы</a:t>
            </a:r>
            <a:r>
              <a:rPr lang="ru-RU" sz="2800" dirty="0" smtClean="0"/>
              <a:t> размещения </a:t>
            </a:r>
            <a:r>
              <a:rPr lang="ru-RU" sz="2800" dirty="0" err="1" smtClean="0"/>
              <a:t>сплиттеров</a:t>
            </a:r>
            <a:endParaRPr lang="ru-RU" sz="2800" dirty="0"/>
          </a:p>
        </p:txBody>
      </p:sp>
      <p:pic>
        <p:nvPicPr>
          <p:cNvPr id="6146" name="Рисунок 4" descr="Что такое пассивная оптическая сеть (PON) текст, Технари, сеть, технологии, интернет, телеком, телекоммуникации, оптика, длиннопос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714356"/>
            <a:ext cx="6319844" cy="5958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311</Words>
  <Application>Microsoft Office PowerPoint</Application>
  <PresentationFormat>Экран (4:3)</PresentationFormat>
  <Paragraphs>28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Технологии PON (Passive Optical Network, пассивные оптические сети)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Cхемы размещения сплиттеров</vt:lpstr>
      <vt:lpstr>Основные технологии построения пассивных оптических сетей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Технологии PON (Passive Optical Network, пассивные оптические сети)</dc:title>
  <dc:creator>Artem Antonov</dc:creator>
  <cp:lastModifiedBy>Artem Antonov</cp:lastModifiedBy>
  <cp:revision>7</cp:revision>
  <dcterms:created xsi:type="dcterms:W3CDTF">2020-05-22T06:02:37Z</dcterms:created>
  <dcterms:modified xsi:type="dcterms:W3CDTF">2020-05-22T06:49:06Z</dcterms:modified>
</cp:coreProperties>
</file>