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3" r:id="rId5"/>
    <p:sldId id="265" r:id="rId6"/>
    <p:sldId id="264" r:id="rId7"/>
    <p:sldId id="267" r:id="rId8"/>
    <p:sldId id="261" r:id="rId9"/>
    <p:sldId id="262" r:id="rId10"/>
    <p:sldId id="259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9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1" autoAdjust="0"/>
    <p:restoredTop sz="78849" autoAdjust="0"/>
  </p:normalViewPr>
  <p:slideViewPr>
    <p:cSldViewPr snapToGrid="0">
      <p:cViewPr>
        <p:scale>
          <a:sx n="70" d="100"/>
          <a:sy n="70" d="100"/>
        </p:scale>
        <p:origin x="-366" y="252"/>
      </p:cViewPr>
      <p:guideLst>
        <p:guide orient="horz" pos="2228"/>
        <p:guide pos="39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A56D3-93F4-4317-9B0C-D7E51E572640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F806E-8FFB-4B60-8080-8965BDF59C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Строки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представляются в виде </a:t>
            </a:r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массива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байтов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lucida grande"/>
              </a:rPr>
              <a:t>Литерал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– это последовательность знаков, заключенная в двойные кавычки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С помощью </a:t>
            </a:r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литералов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можно инициализировать </a:t>
            </a:r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массивы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F806E-8FFB-4B60-8080-8965BDF59CF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3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F806E-8FFB-4B60-8080-8965BDF59CF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777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Строки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представляются в виде </a:t>
            </a:r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массива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байтов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latin typeface="lucida grande"/>
              </a:rPr>
              <a:t>Литерал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– это последовательность знаков, заключенная в двойные кавычки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С помощью </a:t>
            </a:r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литералов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 можно инициализировать </a:t>
            </a:r>
            <a:r>
              <a:rPr lang="ru-RU" b="0" i="1" dirty="0">
                <a:solidFill>
                  <a:srgbClr val="000000"/>
                </a:solidFill>
                <a:effectLst/>
                <a:latin typeface="lucida grande"/>
              </a:rPr>
              <a:t>массивы</a:t>
            </a:r>
            <a:r>
              <a:rPr lang="ru-RU" b="0" i="0" dirty="0">
                <a:solidFill>
                  <a:srgbClr val="000000"/>
                </a:solidFill>
                <a:effectLst/>
                <a:latin typeface="lucida grande"/>
              </a:rPr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F806E-8FFB-4B60-8080-8965BDF59CF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6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F806E-8FFB-4B60-8080-8965BDF59CF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4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FBBBB-49CE-418E-90D5-C4E6CC34B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ADA6FE-467F-47D9-9897-8EAFD7787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0F1383-A00B-4552-BEEA-0996F8A79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760A75-F211-4817-B021-7DF44ABD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4FB93F-863F-4A17-9756-BAF1AC1C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77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EF937-2690-4804-88D7-D0CA8B078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5F9D60-2F87-44B5-B44E-6F9B6CD989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91CEA6-DE96-4E1F-897E-5868BA31B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C1284D-E2D6-4519-92ED-2FE412D4B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A19CDA-71E8-4DB2-8776-E3E072AD3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208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60FA94-1775-49FC-82CB-8BAE016B0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328286-B7EF-4D13-A295-E968CA091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565DE-F139-4182-A905-858E1AE2C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FB65D3-2D3C-47F0-8A0A-8F53F4141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BA9E64-CDFF-473E-9EC2-1A58F8E8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0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918D4-4CA7-43F7-A2F4-E92FD1B9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C8AF76-88BD-4CF0-A9EC-C0FBA1BDF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7ADCD8-F203-4216-B883-FE6DA7480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AC3D95-5DC0-4851-A6ED-635352C1E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F7F97-F8C1-47FA-8653-A60BCA9FC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0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F149E-3F24-4768-B721-AFFF584D1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EA9D71-0F77-454E-B84F-B02E4E85B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71671A-B1F6-4A02-B805-5838DC1A2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EB2366-A92A-4B9C-AA82-DC0726078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F0071-160D-4D6B-840E-B59FFD2F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54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E41E3-BA1C-41EE-9891-EF3D34009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DC3081-2EF9-4B59-8606-5E5A4E453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28C039-7458-4F3E-83A3-86556885A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644922-09A2-4DAF-8E5D-0A6C4C739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1B572B-5148-4864-A9E0-62B250325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8E0FB0-B5D6-465E-A239-137F72F6E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3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5B736-9A29-4567-BAD2-82E6D19D6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50AD22-81D5-473B-BF92-37BD08709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EA4F3A-707F-4D66-A6BB-79AE8586B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521AC0-8D1A-4E69-9E1C-FF7843699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EB04D3-C9B3-4077-8B8A-B6695CF264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1CCA93-A9B7-4BF5-9CC4-2438FF06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80157C-8710-46BB-991A-79CA064CB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F4CE2D5-64B2-42FD-9B38-CC6401182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41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FD7C5-1E30-468C-8E0C-7EA34C7E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4D342DA-D70B-4C97-8AC6-A007A899C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12E112-5DA0-470A-BCEF-6C824D552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3AA1DA-E39F-494D-9B9B-8D1F1E88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15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20F00DD-66C5-4226-A6A6-9E26A26D0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70D008-0338-4D22-83B3-888D036FE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A1FCC3-6864-4A90-A45E-E01F8667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0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8FEC8-8A7A-43C9-AB1A-CD91D97D1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20236B-1B8F-40AE-96B3-1306DD39C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192789-DCC7-4DA8-B948-A4E391297D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98888B-6C60-49C3-8931-563F5369D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A11CC-B667-4649-9B3D-697A10D9A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F77DE5-E34C-46D2-B7EE-833CAA259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0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46019-8F78-471E-996E-C1356586F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50DB54C-73AF-4319-9CC9-BDE2B8A2B6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8625C6-D232-440E-91E3-21AC50A8C2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12AFF6-557F-4A18-8ABA-2DCB0A6F0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E03625-F13D-4AB2-992E-04BDF4C8D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29150A-F2D2-4D52-9181-02A8FE84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73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B71DD-7A12-4253-BF7A-FFD01EBF7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D86F71-AF02-4BB9-BFD9-B2CF19491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DA8FE3-9B60-4F1B-9263-C250ABA0C1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1BB55-CD9A-4895-844A-95E9769931A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BC22BE-B1B1-4BDC-9F76-75148573C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069F1-B4E2-4580-B231-50F7378C7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A8436-FD21-443F-B0AC-09B331FB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562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-cpp.ru/funkcii/string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ADE6E-3953-4F58-9DFD-B247E52D2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4007" y="112468"/>
            <a:ext cx="9144000" cy="935037"/>
          </a:xfrm>
        </p:spPr>
        <p:txBody>
          <a:bodyPr>
            <a:norm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lucida grande"/>
              </a:rPr>
              <a:t>Указатели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2B8A26-8E7D-4C79-8F03-36B519CBD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4952" y="1303283"/>
            <a:ext cx="2362200" cy="3937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int  x=34;</a:t>
            </a: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9C5D28EF-3211-4059-8569-FAAA649A787F}"/>
              </a:ext>
            </a:extLst>
          </p:cNvPr>
          <p:cNvSpPr txBox="1">
            <a:spLocks/>
          </p:cNvSpPr>
          <p:nvPr/>
        </p:nvSpPr>
        <p:spPr>
          <a:xfrm>
            <a:off x="1044952" y="1724764"/>
            <a:ext cx="2362200" cy="393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int* </a:t>
            </a:r>
            <a:r>
              <a:rPr lang="en-US" dirty="0" err="1"/>
              <a:t>xptr</a:t>
            </a:r>
            <a:r>
              <a:rPr lang="en-US" dirty="0"/>
              <a:t>;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id="{C0F2565E-7BA2-42B2-8ED6-0456E295B279}"/>
              </a:ext>
            </a:extLst>
          </p:cNvPr>
          <p:cNvSpPr txBox="1">
            <a:spLocks/>
          </p:cNvSpPr>
          <p:nvPr/>
        </p:nvSpPr>
        <p:spPr>
          <a:xfrm>
            <a:off x="1044952" y="2094651"/>
            <a:ext cx="2362200" cy="393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/>
              <a:t>xptr</a:t>
            </a:r>
            <a:r>
              <a:rPr lang="en-US" dirty="0"/>
              <a:t> = &amp;x;</a:t>
            </a: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16E32BAA-F408-40EC-A621-5F5545A2EA24}"/>
              </a:ext>
            </a:extLst>
          </p:cNvPr>
          <p:cNvSpPr txBox="1">
            <a:spLocks/>
          </p:cNvSpPr>
          <p:nvPr/>
        </p:nvSpPr>
        <p:spPr>
          <a:xfrm>
            <a:off x="1044952" y="2495384"/>
            <a:ext cx="2362200" cy="427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int y = x; </a:t>
            </a:r>
          </a:p>
        </p:txBody>
      </p:sp>
      <p:sp>
        <p:nvSpPr>
          <p:cNvPr id="24" name="Подзаголовок 2">
            <a:extLst>
              <a:ext uri="{FF2B5EF4-FFF2-40B4-BE49-F238E27FC236}">
                <a16:creationId xmlns:a16="http://schemas.microsoft.com/office/drawing/2014/main" id="{3E996011-13E2-4E2E-BB38-325D25C1409B}"/>
              </a:ext>
            </a:extLst>
          </p:cNvPr>
          <p:cNvSpPr txBox="1">
            <a:spLocks/>
          </p:cNvSpPr>
          <p:nvPr/>
        </p:nvSpPr>
        <p:spPr>
          <a:xfrm>
            <a:off x="1044952" y="2896965"/>
            <a:ext cx="23622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y = *</a:t>
            </a:r>
            <a:r>
              <a:rPr lang="en-US" dirty="0" err="1"/>
              <a:t>xptr</a:t>
            </a:r>
            <a:r>
              <a:rPr lang="en-US" dirty="0"/>
              <a:t>; </a:t>
            </a:r>
          </a:p>
        </p:txBody>
      </p:sp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id="{24B3E9C8-EACA-4EF2-8292-D51036907A6F}"/>
              </a:ext>
            </a:extLst>
          </p:cNvPr>
          <p:cNvSpPr txBox="1">
            <a:spLocks/>
          </p:cNvSpPr>
          <p:nvPr/>
        </p:nvSpPr>
        <p:spPr>
          <a:xfrm>
            <a:off x="1044952" y="3383703"/>
            <a:ext cx="2362200" cy="4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*</a:t>
            </a:r>
            <a:r>
              <a:rPr lang="en-US" dirty="0" err="1"/>
              <a:t>xptr</a:t>
            </a:r>
            <a:r>
              <a:rPr lang="en-US" dirty="0"/>
              <a:t> = 10; </a:t>
            </a:r>
            <a:endParaRPr lang="ru-RU" dirty="0"/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DBE5B730-0EAD-4CB3-BB81-15D65D457FC4}"/>
              </a:ext>
            </a:extLst>
          </p:cNvPr>
          <p:cNvSpPr txBox="1">
            <a:spLocks/>
          </p:cNvSpPr>
          <p:nvPr/>
        </p:nvSpPr>
        <p:spPr>
          <a:xfrm>
            <a:off x="1044952" y="4014636"/>
            <a:ext cx="2362200" cy="4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char* cp; </a:t>
            </a:r>
          </a:p>
          <a:p>
            <a:pPr algn="l"/>
            <a:endParaRPr lang="ru-RU" dirty="0"/>
          </a:p>
        </p:txBody>
      </p:sp>
      <p:sp>
        <p:nvSpPr>
          <p:cNvPr id="28" name="Подзаголовок 2">
            <a:extLst>
              <a:ext uri="{FF2B5EF4-FFF2-40B4-BE49-F238E27FC236}">
                <a16:creationId xmlns:a16="http://schemas.microsoft.com/office/drawing/2014/main" id="{1E5809FB-3212-4A91-966F-0726D9941B4D}"/>
              </a:ext>
            </a:extLst>
          </p:cNvPr>
          <p:cNvSpPr txBox="1">
            <a:spLocks/>
          </p:cNvSpPr>
          <p:nvPr/>
        </p:nvSpPr>
        <p:spPr>
          <a:xfrm>
            <a:off x="6132513" y="1184465"/>
            <a:ext cx="2362200" cy="177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29" name="Подзаголовок 2">
            <a:extLst>
              <a:ext uri="{FF2B5EF4-FFF2-40B4-BE49-F238E27FC236}">
                <a16:creationId xmlns:a16="http://schemas.microsoft.com/office/drawing/2014/main" id="{3517CFF2-F005-4F23-846A-B72C2E80742F}"/>
              </a:ext>
            </a:extLst>
          </p:cNvPr>
          <p:cNvSpPr txBox="1">
            <a:spLocks/>
          </p:cNvSpPr>
          <p:nvPr/>
        </p:nvSpPr>
        <p:spPr>
          <a:xfrm>
            <a:off x="6080234" y="3163614"/>
            <a:ext cx="5207876" cy="177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if (</a:t>
            </a:r>
            <a:r>
              <a:rPr lang="en-US" dirty="0" err="1"/>
              <a:t>xptr</a:t>
            </a:r>
            <a:r>
              <a:rPr lang="en-US" dirty="0"/>
              <a:t> == </a:t>
            </a:r>
            <a:r>
              <a:rPr lang="en-US" dirty="0" err="1"/>
              <a:t>yptr</a:t>
            </a:r>
            <a:r>
              <a:rPr lang="en-US" dirty="0"/>
              <a:t>) </a:t>
            </a:r>
          </a:p>
          <a:p>
            <a:pPr algn="l"/>
            <a:r>
              <a:rPr lang="en-US" dirty="0"/>
              <a:t> 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ru-RU" dirty="0"/>
              <a:t>Указатели равны" &lt;&lt; </a:t>
            </a:r>
            <a:r>
              <a:rPr lang="en-US" dirty="0" err="1"/>
              <a:t>endl</a:t>
            </a:r>
            <a:r>
              <a:rPr lang="en-US" dirty="0"/>
              <a:t>; else </a:t>
            </a:r>
          </a:p>
          <a:p>
            <a:pPr algn="l"/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ru-RU" dirty="0"/>
              <a:t>Указатели не равны"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sp>
        <p:nvSpPr>
          <p:cNvPr id="30" name="Подзаголовок 2">
            <a:extLst>
              <a:ext uri="{FF2B5EF4-FFF2-40B4-BE49-F238E27FC236}">
                <a16:creationId xmlns:a16="http://schemas.microsoft.com/office/drawing/2014/main" id="{15487762-5B09-450E-99D4-8EB65C4D46C1}"/>
              </a:ext>
            </a:extLst>
          </p:cNvPr>
          <p:cNvSpPr txBox="1">
            <a:spLocks/>
          </p:cNvSpPr>
          <p:nvPr/>
        </p:nvSpPr>
        <p:spPr>
          <a:xfrm>
            <a:off x="6080234" y="4969888"/>
            <a:ext cx="5207876" cy="17799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if (*</a:t>
            </a:r>
            <a:r>
              <a:rPr lang="en-US" dirty="0" err="1"/>
              <a:t>xptr</a:t>
            </a:r>
            <a:r>
              <a:rPr lang="en-US" dirty="0"/>
              <a:t> == *</a:t>
            </a:r>
            <a:r>
              <a:rPr lang="en-US" dirty="0" err="1"/>
              <a:t>yptr</a:t>
            </a:r>
            <a:r>
              <a:rPr lang="en-US" dirty="0"/>
              <a:t>) </a:t>
            </a:r>
          </a:p>
          <a:p>
            <a:pPr algn="l"/>
            <a:r>
              <a:rPr lang="en-US" dirty="0"/>
              <a:t> 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ru-RU" dirty="0"/>
              <a:t>Значения равны"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  <a:p>
            <a:pPr algn="l"/>
            <a:r>
              <a:rPr lang="en-US" dirty="0"/>
              <a:t> else </a:t>
            </a:r>
          </a:p>
          <a:p>
            <a:pPr algn="l"/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ru-RU" dirty="0"/>
              <a:t>Значения не равны" &lt;&lt; </a:t>
            </a:r>
            <a:r>
              <a:rPr lang="en-US" dirty="0" err="1"/>
              <a:t>endl</a:t>
            </a:r>
            <a:r>
              <a:rPr lang="en-US" dirty="0"/>
              <a:t>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42B760-891B-4E2F-98EC-36E565D099CA}"/>
              </a:ext>
            </a:extLst>
          </p:cNvPr>
          <p:cNvSpPr txBox="1"/>
          <p:nvPr/>
        </p:nvSpPr>
        <p:spPr>
          <a:xfrm>
            <a:off x="6132512" y="1315467"/>
            <a:ext cx="51555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int x = 10;</a:t>
            </a:r>
          </a:p>
          <a:p>
            <a:r>
              <a:rPr lang="fr-FR" sz="2400" dirty="0"/>
              <a:t>int y = 10; </a:t>
            </a:r>
          </a:p>
          <a:p>
            <a:r>
              <a:rPr lang="fr-FR" sz="2400" dirty="0"/>
              <a:t>int* xptr = &amp;x; </a:t>
            </a:r>
            <a:endParaRPr lang="ru-RU" sz="2400" dirty="0"/>
          </a:p>
          <a:p>
            <a:r>
              <a:rPr lang="fr-FR" sz="2400" dirty="0"/>
              <a:t>int* yptr = &amp;y;</a:t>
            </a:r>
            <a:endParaRPr lang="ru-RU" sz="2400" dirty="0"/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30F6FEC6-FB15-406C-8FEA-872B71222ACF}"/>
              </a:ext>
            </a:extLst>
          </p:cNvPr>
          <p:cNvSpPr txBox="1">
            <a:spLocks/>
          </p:cNvSpPr>
          <p:nvPr/>
        </p:nvSpPr>
        <p:spPr>
          <a:xfrm>
            <a:off x="1044952" y="4463899"/>
            <a:ext cx="2362200" cy="4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double* </a:t>
            </a:r>
            <a:r>
              <a:rPr lang="en-US" dirty="0" err="1"/>
              <a:t>dp</a:t>
            </a:r>
            <a:r>
              <a:rPr lang="en-US" dirty="0"/>
              <a:t>; 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60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1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3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7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9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1" presetID="3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2" fill="hold" grpId="1" nodeType="click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grpId="1" nodeType="click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36F6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16" grpId="0"/>
      <p:bldP spid="16" grpId="1"/>
      <p:bldP spid="18" grpId="0"/>
      <p:bldP spid="18" grpId="1"/>
      <p:bldP spid="20" grpId="0"/>
      <p:bldP spid="20" grpId="1"/>
      <p:bldP spid="24" grpId="0"/>
      <p:bldP spid="24" grpId="1"/>
      <p:bldP spid="25" grpId="0"/>
      <p:bldP spid="25" grpId="1"/>
      <p:bldP spid="27" grpId="0"/>
      <p:bldP spid="27" grpId="1"/>
      <p:bldP spid="29" grpId="0" uiExpand="1"/>
      <p:bldP spid="29" grpId="1"/>
      <p:bldP spid="30" grpId="0" uiExpand="1"/>
      <p:bldP spid="30" grpId="1"/>
      <p:bldP spid="6" grpId="0"/>
      <p:bldP spid="14" grpId="0"/>
      <p:bldP spid="1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0AF37-461F-436A-A852-148DE3CF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218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lucida grande"/>
              </a:rPr>
              <a:t>Указатели на функцию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4FC7E5-0663-4382-B141-326FC12C6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7990"/>
            <a:ext cx="3261449" cy="1045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foo(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bar(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x);</a:t>
            </a:r>
            <a:endParaRPr lang="ru-RU" sz="20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D68FE19-4815-4F5C-961C-65B63B66E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821415"/>
            <a:ext cx="3922869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 . . 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(*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functptr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)(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x);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3CBCEFB-1DBF-48A9-BC7C-5A2989183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44813"/>
            <a:ext cx="3730752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</a:rPr>
              <a:t>functptr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</a:rPr>
              <a:t> = &amp;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</a:rPr>
              <a:t>foo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</a:rPr>
              <a:t>; 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55D0B89-14E0-4BC1-95F1-089B1E21F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323193"/>
            <a:ext cx="1698157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</a:rPr>
              <a:t>functptr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</a:rPr>
              <a:t>(2); 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D6D7DD1-8C09-41A1-99EF-0707E405F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" y="4875144"/>
            <a:ext cx="2275238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</a:rPr>
              <a:t>functptr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</a:rPr>
              <a:t> = &amp;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</a:rPr>
              <a:t>bar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</a:rPr>
              <a:t>; 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2CE837E6-DF90-4150-A0B7-7FA1E1BC1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" y="5453524"/>
            <a:ext cx="1698157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</a:rPr>
              <a:t>functptr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</a:rPr>
              <a:t>(4);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F8BF17B5-4DA2-4437-8512-190C404C74DE}"/>
              </a:ext>
            </a:extLst>
          </p:cNvPr>
          <p:cNvSpPr txBox="1">
            <a:spLocks/>
          </p:cNvSpPr>
          <p:nvPr/>
        </p:nvSpPr>
        <p:spPr>
          <a:xfrm>
            <a:off x="457200" y="1014163"/>
            <a:ext cx="4104076" cy="181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foo(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{return x*100;}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bar(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x)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{return -x;}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589C91-9459-4461-A13B-1AE112A7ECBA}"/>
              </a:ext>
            </a:extLst>
          </p:cNvPr>
          <p:cNvSpPr txBox="1"/>
          <p:nvPr/>
        </p:nvSpPr>
        <p:spPr>
          <a:xfrm>
            <a:off x="5143499" y="851713"/>
            <a:ext cx="308610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#include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</a:rPr>
              <a:t>&lt;iostream&gt;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using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namespace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std;</a:t>
            </a:r>
          </a:p>
          <a:p>
            <a:endParaRPr lang="ru-RU" sz="20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typedef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void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(*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</a:rPr>
              <a:t>PF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)(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);</a:t>
            </a:r>
          </a:p>
          <a:p>
            <a:endParaRPr lang="ru-RU" sz="20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void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f1(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</a:rPr>
              <a:t>PF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>
                <a:solidFill>
                  <a:srgbClr val="808080"/>
                </a:solidFill>
                <a:highlight>
                  <a:srgbClr val="FFFFFF"/>
                </a:highlight>
              </a:rPr>
              <a:t>pf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) </a:t>
            </a:r>
          </a:p>
          <a:p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</a:rPr>
              <a:t>{</a:t>
            </a:r>
          </a:p>
          <a:p>
            <a:r>
              <a:rPr lang="en-US" sz="2000" dirty="0">
                <a:solidFill>
                  <a:srgbClr val="808080"/>
                </a:solidFill>
                <a:highlight>
                  <a:srgbClr val="FFFFFF"/>
                </a:highlight>
              </a:rPr>
              <a:t>       pf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(5); </a:t>
            </a:r>
          </a:p>
          <a:p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</a:rPr>
              <a:t>}</a:t>
            </a:r>
          </a:p>
          <a:p>
            <a:endParaRPr lang="ru-RU" sz="20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void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f(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</a:t>
            </a:r>
            <a:r>
              <a:rPr lang="en-US" sz="2000" dirty="0" err="1">
                <a:solidFill>
                  <a:srgbClr val="808080"/>
                </a:solidFill>
                <a:highlight>
                  <a:srgbClr val="FFFFFF"/>
                </a:highlight>
              </a:rPr>
              <a:t>i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)</a:t>
            </a:r>
          </a:p>
          <a:p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</a:rPr>
              <a:t>{</a:t>
            </a:r>
          </a:p>
          <a:p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      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</a:rPr>
              <a:t>cout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&lt;&lt; </a:t>
            </a:r>
            <a:r>
              <a:rPr lang="en-US" sz="2000" dirty="0" err="1">
                <a:solidFill>
                  <a:srgbClr val="808080"/>
                </a:solidFill>
                <a:highlight>
                  <a:srgbClr val="FFFFFF"/>
                </a:highlight>
              </a:rPr>
              <a:t>i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 &lt;&lt;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</a:rPr>
              <a:t>endl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</a:rPr>
              <a:t>}</a:t>
            </a:r>
          </a:p>
          <a:p>
            <a:endParaRPr lang="ru-RU" sz="2000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</a:rPr>
              <a:t>void</a:t>
            </a:r>
            <a:r>
              <a:rPr lang="en-US" sz="2000" b="1" dirty="0">
                <a:solidFill>
                  <a:srgbClr val="000000"/>
                </a:solidFill>
                <a:highlight>
                  <a:srgbClr val="FFFFFF"/>
                </a:highlight>
              </a:rPr>
              <a:t> main() </a:t>
            </a:r>
          </a:p>
          <a:p>
            <a:r>
              <a:rPr lang="ru-RU" sz="2000" b="1" dirty="0">
                <a:solidFill>
                  <a:srgbClr val="000000"/>
                </a:solidFill>
                <a:highlight>
                  <a:srgbClr val="FFFFFF"/>
                </a:highlight>
              </a:rPr>
              <a:t>{</a:t>
            </a:r>
          </a:p>
          <a:p>
            <a:r>
              <a:rPr lang="en-US" sz="2000" b="1" dirty="0">
                <a:solidFill>
                  <a:srgbClr val="000000"/>
                </a:solidFill>
                <a:highlight>
                  <a:srgbClr val="FFFFFF"/>
                </a:highlight>
              </a:rPr>
              <a:t>        f1(f);</a:t>
            </a:r>
          </a:p>
          <a:p>
            <a:r>
              <a:rPr lang="ru-RU" sz="2000" b="1" dirty="0">
                <a:solidFill>
                  <a:srgbClr val="000000"/>
                </a:solidFill>
                <a:highlight>
                  <a:srgbClr val="FFFFFF"/>
                </a:highlight>
              </a:rPr>
              <a:t>}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15EA97D-4660-4042-BCFE-AB10A3F05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14" y="2698633"/>
            <a:ext cx="3516086" cy="124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9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3" grpId="2" build="p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4" grpId="0" uiExpand="1" build="p"/>
      <p:bldP spid="14" grpId="1" build="allAtOnce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9127DCC-83BC-412E-AF00-6E7DD704F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921302"/>
              </p:ext>
            </p:extLst>
          </p:nvPr>
        </p:nvGraphicFramePr>
        <p:xfrm>
          <a:off x="2032000" y="719666"/>
          <a:ext cx="558800" cy="3913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8800">
                  <a:extLst>
                    <a:ext uri="{9D8B030D-6E8A-4147-A177-3AD203B41FA5}">
                      <a16:colId xmlns:a16="http://schemas.microsoft.com/office/drawing/2014/main" val="1691607262"/>
                    </a:ext>
                  </a:extLst>
                </a:gridCol>
              </a:tblGrid>
              <a:tr h="19566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757593"/>
                  </a:ext>
                </a:extLst>
              </a:tr>
              <a:tr h="19566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419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02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1BE1C-8752-43B8-B264-F687C9E34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lucida grande"/>
              </a:rPr>
              <a:t>Строки и литералы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41D2E6-686E-4499-A99A-CACB56EBD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5221"/>
            <a:ext cx="2398776" cy="32560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str[0] = 'H';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str[1] = 'e';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str [2] = 'l';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str [3] = 'l';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str [4] = 'o';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str [5] = '\0';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EA187-96D9-4096-BB5B-8C0233DE40CA}"/>
              </a:ext>
            </a:extLst>
          </p:cNvPr>
          <p:cNvSpPr txBox="1"/>
          <p:nvPr/>
        </p:nvSpPr>
        <p:spPr>
          <a:xfrm>
            <a:off x="4632960" y="2066544"/>
            <a:ext cx="2846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"Это строка"</a:t>
            </a:r>
          </a:p>
          <a:p>
            <a:r>
              <a:rPr lang="ru-RU" sz="2800" dirty="0"/>
              <a:t>"0123456789"</a:t>
            </a:r>
          </a:p>
          <a:p>
            <a:r>
              <a:rPr lang="ru-RU" sz="2800" dirty="0"/>
              <a:t>"*"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A7159BF-6BB4-4875-8553-58CA1F2CEDB5}"/>
              </a:ext>
            </a:extLst>
          </p:cNvPr>
          <p:cNvCxnSpPr/>
          <p:nvPr/>
        </p:nvCxnSpPr>
        <p:spPr>
          <a:xfrm>
            <a:off x="5212080" y="1152144"/>
            <a:ext cx="256032" cy="822960"/>
          </a:xfrm>
          <a:prstGeom prst="straightConnector1">
            <a:avLst/>
          </a:prstGeom>
          <a:ln w="25400">
            <a:headEnd type="none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E9A7CEE-8CC2-43DE-9D04-8DD530636840}"/>
              </a:ext>
            </a:extLst>
          </p:cNvPr>
          <p:cNvSpPr txBox="1"/>
          <p:nvPr/>
        </p:nvSpPr>
        <p:spPr>
          <a:xfrm>
            <a:off x="4632960" y="3429000"/>
            <a:ext cx="5175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char </a:t>
            </a:r>
            <a:r>
              <a:rPr lang="en-US" sz="2800" dirty="0" err="1"/>
              <a:t>alldigits</a:t>
            </a:r>
            <a:r>
              <a:rPr lang="ru-RU" sz="2800" dirty="0"/>
              <a:t> </a:t>
            </a:r>
            <a:r>
              <a:rPr lang="en-US" sz="2800" dirty="0"/>
              <a:t>[</a:t>
            </a:r>
            <a:r>
              <a:rPr lang="ru-RU" sz="2800" dirty="0"/>
              <a:t> </a:t>
            </a:r>
            <a:r>
              <a:rPr lang="en-US" sz="2800" dirty="0"/>
              <a:t>] </a:t>
            </a:r>
            <a:r>
              <a:rPr lang="ru-RU" sz="2800" dirty="0"/>
              <a:t> </a:t>
            </a:r>
            <a:r>
              <a:rPr lang="en-US" sz="2800" dirty="0"/>
              <a:t>= "0123456789";</a:t>
            </a:r>
            <a:endParaRPr lang="ru-RU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F382BD-5D8E-4137-8D78-F011C01BB7A8}"/>
              </a:ext>
            </a:extLst>
          </p:cNvPr>
          <p:cNvSpPr txBox="1"/>
          <p:nvPr/>
        </p:nvSpPr>
        <p:spPr>
          <a:xfrm>
            <a:off x="4632960" y="4533185"/>
            <a:ext cx="7217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/>
              <a:t>char</a:t>
            </a:r>
            <a:r>
              <a:rPr lang="ru-RU" sz="2800" dirty="0"/>
              <a:t>* </a:t>
            </a:r>
            <a:r>
              <a:rPr lang="ru-RU" sz="2800" dirty="0" err="1"/>
              <a:t>message</a:t>
            </a:r>
            <a:r>
              <a:rPr lang="ru-RU" sz="2800" dirty="0"/>
              <a:t> = "Сообщение программы";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D7485D-F231-4371-8373-09AFF528A10E}"/>
              </a:ext>
            </a:extLst>
          </p:cNvPr>
          <p:cNvSpPr txBox="1"/>
          <p:nvPr/>
        </p:nvSpPr>
        <p:spPr>
          <a:xfrm>
            <a:off x="838200" y="1534406"/>
            <a:ext cx="2398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/>
              <a:t>char str [20]; </a:t>
            </a:r>
          </a:p>
        </p:txBody>
      </p:sp>
      <p:graphicFrame>
        <p:nvGraphicFramePr>
          <p:cNvPr id="23" name="Таблица 23">
            <a:extLst>
              <a:ext uri="{FF2B5EF4-FFF2-40B4-BE49-F238E27FC236}">
                <a16:creationId xmlns:a16="http://schemas.microsoft.com/office/drawing/2014/main" id="{EC69A4E6-C086-4A6A-A4DE-536FB09F0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58049"/>
              </p:ext>
            </p:extLst>
          </p:nvPr>
        </p:nvGraphicFramePr>
        <p:xfrm>
          <a:off x="3722619" y="5656893"/>
          <a:ext cx="812800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867">
                  <a:extLst>
                    <a:ext uri="{9D8B030D-6E8A-4147-A177-3AD203B41FA5}">
                      <a16:colId xmlns:a16="http://schemas.microsoft.com/office/drawing/2014/main" val="291365547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23153124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73604470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7301854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23274386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624290186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347177837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754466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649727487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46293181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419987819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0000030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82024220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79170927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582553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0x001f53a4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'0'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'1'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'2'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'3'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'4'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'5'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'6'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'7'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'8'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'9'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'\0'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583890"/>
                  </a:ext>
                </a:extLst>
              </a:tr>
            </a:tbl>
          </a:graphicData>
        </a:graphic>
      </p:graphicFrame>
      <p:graphicFrame>
        <p:nvGraphicFramePr>
          <p:cNvPr id="24" name="Таблица 24">
            <a:extLst>
              <a:ext uri="{FF2B5EF4-FFF2-40B4-BE49-F238E27FC236}">
                <a16:creationId xmlns:a16="http://schemas.microsoft.com/office/drawing/2014/main" id="{BEFF1790-949F-4916-8635-9161833EC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154706"/>
              </p:ext>
            </p:extLst>
          </p:nvPr>
        </p:nvGraphicFramePr>
        <p:xfrm>
          <a:off x="3722619" y="6027733"/>
          <a:ext cx="8128005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92181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691553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84165039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3888802598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1100541587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7062340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12954110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char[]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92FB983A-3834-42F4-9BD5-7079746DD0BD}"/>
              </a:ext>
            </a:extLst>
          </p:cNvPr>
          <p:cNvSpPr txBox="1"/>
          <p:nvPr/>
        </p:nvSpPr>
        <p:spPr>
          <a:xfrm>
            <a:off x="5350251" y="6257382"/>
            <a:ext cx="1193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alldigits</a:t>
            </a:r>
            <a:r>
              <a:rPr lang="en-US" sz="1800" dirty="0"/>
              <a:t>[0] 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D423EA-2112-44EE-B37D-A8A52B3512C0}"/>
              </a:ext>
            </a:extLst>
          </p:cNvPr>
          <p:cNvSpPr txBox="1"/>
          <p:nvPr/>
        </p:nvSpPr>
        <p:spPr>
          <a:xfrm>
            <a:off x="4028943" y="6255874"/>
            <a:ext cx="1321308" cy="3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alldigits</a:t>
            </a:r>
            <a:r>
              <a:rPr lang="en-US" sz="1800" dirty="0"/>
              <a:t> </a:t>
            </a:r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56F15C-0C2B-4FC1-A3A9-B771EEEB65F3}"/>
              </a:ext>
            </a:extLst>
          </p:cNvPr>
          <p:cNvSpPr txBox="1"/>
          <p:nvPr/>
        </p:nvSpPr>
        <p:spPr>
          <a:xfrm>
            <a:off x="5946897" y="6485524"/>
            <a:ext cx="1175004" cy="370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alldigits</a:t>
            </a:r>
            <a:r>
              <a:rPr lang="en-US" sz="1800" dirty="0"/>
              <a:t>[1]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78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15" grpId="0"/>
      <p:bldP spid="17" grpId="0"/>
      <p:bldP spid="20" grpId="0"/>
      <p:bldP spid="26" grpId="0"/>
      <p:bldP spid="28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B32F0-1E25-4DD4-8CFF-07DA1C13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lucida grande"/>
              </a:rPr>
              <a:t>Адресная арифметика</a:t>
            </a:r>
            <a:br>
              <a:rPr lang="ru-RU" b="1" i="0" dirty="0">
                <a:solidFill>
                  <a:srgbClr val="000000"/>
                </a:solidFill>
                <a:effectLst/>
                <a:latin typeface="lucida grande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4D80FC-CFF6-49B2-B36B-039F019AE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48" y="1241044"/>
            <a:ext cx="5983224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str[ ] = 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"Hello"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ptr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str;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ptr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++;</a:t>
            </a: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4DBE07-354B-4D46-A60F-1BCDF2363DB8}"/>
              </a:ext>
            </a:extLst>
          </p:cNvPr>
          <p:cNvSpPr txBox="1"/>
          <p:nvPr/>
        </p:nvSpPr>
        <p:spPr>
          <a:xfrm>
            <a:off x="307848" y="2921168"/>
            <a:ext cx="37459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 = 10;</a:t>
            </a:r>
          </a:p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 pa = &amp;a;</a:t>
            </a:r>
          </a:p>
          <a:p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pa++;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5A413A-6A5D-4BF1-89A9-6B272CD09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3" y="1408280"/>
            <a:ext cx="6251364" cy="3025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81D641-8805-44C8-BDA6-E2C13C529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3" y="1432855"/>
            <a:ext cx="6251364" cy="30758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743AB3-49D9-465B-AF88-6EF039CE0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3" y="4374279"/>
            <a:ext cx="6251364" cy="152021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DDD9ABF-980E-4A59-A8BD-77824F822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2" y="4368437"/>
            <a:ext cx="6251363" cy="141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3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C9318-FD31-435E-8ECD-26D60F722EA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017520" cy="6754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0000"/>
                </a:solidFill>
                <a:latin typeface="lucida grande"/>
              </a:rPr>
              <a:t>Массивы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A1166A-BEB5-4623-BACF-A801B4290D4B}"/>
              </a:ext>
            </a:extLst>
          </p:cNvPr>
          <p:cNvSpPr txBox="1"/>
          <p:nvPr/>
        </p:nvSpPr>
        <p:spPr>
          <a:xfrm>
            <a:off x="714375" y="1206784"/>
            <a:ext cx="398825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days[12];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days[0] = 31;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январь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days[1] = 28;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февраль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days[2] = 31;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март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days[3] = 30;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апрель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days[4] = 31;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май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days[5] = 30;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июнь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days[6] = 31;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июль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days[7] = 31;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август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days[8] = 30;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сентябрь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days[9] = 31; 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октябрь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days[10] = 30;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ноябрь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days[11] = 31;    </a:t>
            </a:r>
            <a:r>
              <a:rPr lang="en-US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ru-RU" sz="18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декабрь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D5EB81-C815-4CFB-9F5E-1EEADD3AAFCE}"/>
              </a:ext>
            </a:extLst>
          </p:cNvPr>
          <p:cNvSpPr txBox="1"/>
          <p:nvPr/>
        </p:nvSpPr>
        <p:spPr>
          <a:xfrm>
            <a:off x="6959044" y="5313885"/>
            <a:ext cx="41520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12; i++) </a:t>
            </a:r>
          </a:p>
          <a:p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days[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 '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;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ru-RU" dirty="0"/>
          </a:p>
        </p:txBody>
      </p:sp>
      <p:graphicFrame>
        <p:nvGraphicFramePr>
          <p:cNvPr id="9" name="Таблица 23">
            <a:extLst>
              <a:ext uri="{FF2B5EF4-FFF2-40B4-BE49-F238E27FC236}">
                <a16:creationId xmlns:a16="http://schemas.microsoft.com/office/drawing/2014/main" id="{7F8CDDC1-F69B-428B-84BE-CBB9D2E55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891832"/>
              </p:ext>
            </p:extLst>
          </p:nvPr>
        </p:nvGraphicFramePr>
        <p:xfrm>
          <a:off x="527837" y="5258199"/>
          <a:ext cx="6050889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321">
                  <a:extLst>
                    <a:ext uri="{9D8B030D-6E8A-4147-A177-3AD203B41FA5}">
                      <a16:colId xmlns:a16="http://schemas.microsoft.com/office/drawing/2014/main" val="2913655474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231531241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1736044700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273018541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232743863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624290186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1347177837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2007544669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79170927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0x0133f7b8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583890"/>
                  </a:ext>
                </a:extLst>
              </a:tr>
            </a:tbl>
          </a:graphicData>
        </a:graphic>
      </p:graphicFrame>
      <p:graphicFrame>
        <p:nvGraphicFramePr>
          <p:cNvPr id="10" name="Таблица 24">
            <a:extLst>
              <a:ext uri="{FF2B5EF4-FFF2-40B4-BE49-F238E27FC236}">
                <a16:creationId xmlns:a16="http://schemas.microsoft.com/office/drawing/2014/main" id="{50C7EA85-E26B-44E6-A850-C3D8A327B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760977"/>
              </p:ext>
            </p:extLst>
          </p:nvPr>
        </p:nvGraphicFramePr>
        <p:xfrm>
          <a:off x="529818" y="5672185"/>
          <a:ext cx="6700190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9799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59798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int[]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11" name="Таблица 24">
            <a:extLst>
              <a:ext uri="{FF2B5EF4-FFF2-40B4-BE49-F238E27FC236}">
                <a16:creationId xmlns:a16="http://schemas.microsoft.com/office/drawing/2014/main" id="{0C9A5388-15BA-4727-9D7C-7D2EA3357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71375"/>
              </p:ext>
            </p:extLst>
          </p:nvPr>
        </p:nvGraphicFramePr>
        <p:xfrm>
          <a:off x="342945" y="6074995"/>
          <a:ext cx="6955533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078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845097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62077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days[0]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days[1]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days[2]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days[3]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days[4]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34351E3-408D-4940-8A1E-334987234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30" y="1028145"/>
            <a:ext cx="3872241" cy="41437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D3E6A0-C6E2-4D08-A966-3DF0B2867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30" y="1048992"/>
            <a:ext cx="3872240" cy="411604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E47B00E-CCBE-45E8-9168-151D8300C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29" y="863764"/>
            <a:ext cx="3864430" cy="42857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568FF0-19E6-4D89-BA4B-4EE9BA3116EB}"/>
              </a:ext>
            </a:extLst>
          </p:cNvPr>
          <p:cNvSpPr txBox="1"/>
          <p:nvPr/>
        </p:nvSpPr>
        <p:spPr>
          <a:xfrm>
            <a:off x="6959044" y="5320716"/>
            <a:ext cx="41520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12; i++) </a:t>
            </a:r>
          </a:p>
          <a:p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*(days +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 '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;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2A5846D-F456-41E6-B293-C88E7CF2E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45" y="5142524"/>
            <a:ext cx="5388384" cy="14695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F82F4F1-9597-41F2-8019-3FE4E11565E5}"/>
              </a:ext>
            </a:extLst>
          </p:cNvPr>
          <p:cNvSpPr txBox="1"/>
          <p:nvPr/>
        </p:nvSpPr>
        <p:spPr>
          <a:xfrm>
            <a:off x="714375" y="1214170"/>
            <a:ext cx="872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days[12] = { 31, 28, 31, 30, 31, 30, 31, 31, 30, 31, 30, 31 };</a:t>
            </a:r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637EA88-1E5A-480A-A2AF-A05E95D5BF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510" y="1615064"/>
            <a:ext cx="3311545" cy="368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20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8689A55-0C8E-4093-AB20-8A310C8A44F2}"/>
              </a:ext>
            </a:extLst>
          </p:cNvPr>
          <p:cNvSpPr txBox="1">
            <a:spLocks/>
          </p:cNvSpPr>
          <p:nvPr/>
        </p:nvSpPr>
        <p:spPr>
          <a:xfrm>
            <a:off x="9378042" y="194809"/>
            <a:ext cx="2813958" cy="6962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lucida grande"/>
              </a:rPr>
              <a:t>Массивы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6A6DA-2BFF-420A-8C09-E7AA2478FC59}"/>
              </a:ext>
            </a:extLst>
          </p:cNvPr>
          <p:cNvSpPr txBox="1"/>
          <p:nvPr/>
        </p:nvSpPr>
        <p:spPr>
          <a:xfrm>
            <a:off x="440871" y="521709"/>
            <a:ext cx="1796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m[3][5];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1">
                <a:extLst>
                  <a:ext uri="{FF2B5EF4-FFF2-40B4-BE49-F238E27FC236}">
                    <a16:creationId xmlns:a16="http://schemas.microsoft.com/office/drawing/2014/main" id="{18162EFE-4929-4661-A194-9EC4FA54B1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6657616"/>
                  </p:ext>
                </p:extLst>
              </p:nvPr>
            </p:nvGraphicFramePr>
            <p:xfrm>
              <a:off x="1918018" y="1645734"/>
              <a:ext cx="8498840" cy="432122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699768">
                      <a:extLst>
                        <a:ext uri="{9D8B030D-6E8A-4147-A177-3AD203B41FA5}">
                          <a16:colId xmlns:a16="http://schemas.microsoft.com/office/drawing/2014/main" val="1077122221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2066707487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2986301965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3062734777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1298656552"/>
                        </a:ext>
                      </a:extLst>
                    </a:gridCol>
                  </a:tblGrid>
                  <a:tr h="14404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00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01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02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03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04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86833220"/>
                      </a:ext>
                    </a:extLst>
                  </a:tr>
                  <a:tr h="14404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98919452"/>
                      </a:ext>
                    </a:extLst>
                  </a:tr>
                  <a:tr h="14404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24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238672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1">
                <a:extLst>
                  <a:ext uri="{FF2B5EF4-FFF2-40B4-BE49-F238E27FC236}">
                    <a16:creationId xmlns:a16="http://schemas.microsoft.com/office/drawing/2014/main" id="{18162EFE-4929-4661-A194-9EC4FA54B1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6657616"/>
                  </p:ext>
                </p:extLst>
              </p:nvPr>
            </p:nvGraphicFramePr>
            <p:xfrm>
              <a:off x="1918018" y="1645734"/>
              <a:ext cx="8498840" cy="432122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699768">
                      <a:extLst>
                        <a:ext uri="{9D8B030D-6E8A-4147-A177-3AD203B41FA5}">
                          <a16:colId xmlns:a16="http://schemas.microsoft.com/office/drawing/2014/main" val="1077122221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2066707487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2986301965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3062734777"/>
                        </a:ext>
                      </a:extLst>
                    </a:gridCol>
                    <a:gridCol w="1699768">
                      <a:extLst>
                        <a:ext uri="{9D8B030D-6E8A-4147-A177-3AD203B41FA5}">
                          <a16:colId xmlns:a16="http://schemas.microsoft.com/office/drawing/2014/main" val="1298656552"/>
                        </a:ext>
                      </a:extLst>
                    </a:gridCol>
                  </a:tblGrid>
                  <a:tr h="14404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8" t="-422" r="-400717" b="-2004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58" t="-422" r="-300717" b="-2004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358" t="-422" r="-200717" b="-2004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358" t="-422" r="-100717" b="-2004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0358" t="-422" r="-717" b="-2004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86833220"/>
                      </a:ext>
                    </a:extLst>
                  </a:tr>
                  <a:tr h="14404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8" t="-100847" r="-400717" b="-1012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58" t="-100847" r="-300717" b="-1012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358" t="-100847" r="-200717" b="-1012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358" t="-100847" r="-100717" b="-1012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0358" t="-100847" r="-717" b="-1012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98919452"/>
                      </a:ext>
                    </a:extLst>
                  </a:tr>
                  <a:tr h="14404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8" t="-200000" r="-400717" b="-8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58" t="-200000" r="-300717" b="-8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358" t="-200000" r="-200717" b="-8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358" t="-200000" r="-100717" b="-8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0358" t="-200000" r="-717" b="-8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867208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DB771186-219C-4615-A82F-BC425C419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256257"/>
              </p:ext>
            </p:extLst>
          </p:nvPr>
        </p:nvGraphicFramePr>
        <p:xfrm>
          <a:off x="1918018" y="1082967"/>
          <a:ext cx="8498840" cy="370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9768">
                  <a:extLst>
                    <a:ext uri="{9D8B030D-6E8A-4147-A177-3AD203B41FA5}">
                      <a16:colId xmlns:a16="http://schemas.microsoft.com/office/drawing/2014/main" val="1289695267"/>
                    </a:ext>
                  </a:extLst>
                </a:gridCol>
                <a:gridCol w="1699768">
                  <a:extLst>
                    <a:ext uri="{9D8B030D-6E8A-4147-A177-3AD203B41FA5}">
                      <a16:colId xmlns:a16="http://schemas.microsoft.com/office/drawing/2014/main" val="1625953935"/>
                    </a:ext>
                  </a:extLst>
                </a:gridCol>
                <a:gridCol w="1699768">
                  <a:extLst>
                    <a:ext uri="{9D8B030D-6E8A-4147-A177-3AD203B41FA5}">
                      <a16:colId xmlns:a16="http://schemas.microsoft.com/office/drawing/2014/main" val="402347554"/>
                    </a:ext>
                  </a:extLst>
                </a:gridCol>
                <a:gridCol w="1699768">
                  <a:extLst>
                    <a:ext uri="{9D8B030D-6E8A-4147-A177-3AD203B41FA5}">
                      <a16:colId xmlns:a16="http://schemas.microsoft.com/office/drawing/2014/main" val="1146824633"/>
                    </a:ext>
                  </a:extLst>
                </a:gridCol>
                <a:gridCol w="1699768">
                  <a:extLst>
                    <a:ext uri="{9D8B030D-6E8A-4147-A177-3AD203B41FA5}">
                      <a16:colId xmlns:a16="http://schemas.microsoft.com/office/drawing/2014/main" val="40577589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0</a:t>
                      </a:r>
                      <a:endParaRPr lang="ru-RU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1</a:t>
                      </a:r>
                      <a:endParaRPr lang="ru-RU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2</a:t>
                      </a:r>
                      <a:endParaRPr lang="ru-RU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3</a:t>
                      </a:r>
                      <a:endParaRPr lang="ru-RU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4</a:t>
                      </a:r>
                      <a:endParaRPr lang="ru-RU" sz="180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0264341"/>
                  </a:ext>
                </a:extLst>
              </a:tr>
            </a:tbl>
          </a:graphicData>
        </a:graphic>
      </p:graphicFrame>
      <p:graphicFrame>
        <p:nvGraphicFramePr>
          <p:cNvPr id="13" name="Таблица 13">
            <a:extLst>
              <a:ext uri="{FF2B5EF4-FFF2-40B4-BE49-F238E27FC236}">
                <a16:creationId xmlns:a16="http://schemas.microsoft.com/office/drawing/2014/main" id="{B4E3B247-F3F5-4063-968F-791E3C123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592682"/>
              </p:ext>
            </p:extLst>
          </p:nvPr>
        </p:nvGraphicFramePr>
        <p:xfrm>
          <a:off x="1025977" y="1661582"/>
          <a:ext cx="558983" cy="41905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8983">
                  <a:extLst>
                    <a:ext uri="{9D8B030D-6E8A-4147-A177-3AD203B41FA5}">
                      <a16:colId xmlns:a16="http://schemas.microsoft.com/office/drawing/2014/main" val="3911206121"/>
                    </a:ext>
                  </a:extLst>
                </a:gridCol>
              </a:tblGrid>
              <a:tr h="1384044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0</a:t>
                      </a:r>
                      <a:endParaRPr lang="ru-RU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0011086"/>
                  </a:ext>
                </a:extLst>
              </a:tr>
              <a:tr h="1403267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1</a:t>
                      </a:r>
                      <a:endParaRPr lang="ru-RU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7364346"/>
                  </a:ext>
                </a:extLst>
              </a:tr>
              <a:tr h="1403267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2</a:t>
                      </a:r>
                      <a:endParaRPr lang="ru-RU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79555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AC77791-AF71-4730-8B23-70DC3C184AB5}"/>
              </a:ext>
            </a:extLst>
          </p:cNvPr>
          <p:cNvSpPr txBox="1"/>
          <p:nvPr/>
        </p:nvSpPr>
        <p:spPr>
          <a:xfrm>
            <a:off x="10779035" y="3352284"/>
            <a:ext cx="1796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m[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][j];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0B5F1B-92B0-4129-A244-BC577BC3BDB1}"/>
              </a:ext>
            </a:extLst>
          </p:cNvPr>
          <p:cNvSpPr txBox="1"/>
          <p:nvPr/>
        </p:nvSpPr>
        <p:spPr>
          <a:xfrm>
            <a:off x="229981" y="2277695"/>
            <a:ext cx="79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4EB87F-E34D-408F-84DC-588E9DDE5AA0}"/>
              </a:ext>
            </a:extLst>
          </p:cNvPr>
          <p:cNvSpPr txBox="1"/>
          <p:nvPr/>
        </p:nvSpPr>
        <p:spPr>
          <a:xfrm>
            <a:off x="4893421" y="617672"/>
            <a:ext cx="79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24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21870BA-F107-4A85-A52B-1C0C7AD0B89F}"/>
              </a:ext>
            </a:extLst>
          </p:cNvPr>
          <p:cNvSpPr txBox="1">
            <a:spLocks/>
          </p:cNvSpPr>
          <p:nvPr/>
        </p:nvSpPr>
        <p:spPr>
          <a:xfrm>
            <a:off x="9378042" y="194809"/>
            <a:ext cx="2813958" cy="6962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lucida grande"/>
              </a:rPr>
              <a:t>Массивы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324356-C946-40FC-BC67-082D1234BEA4}"/>
              </a:ext>
            </a:extLst>
          </p:cNvPr>
          <p:cNvSpPr txBox="1"/>
          <p:nvPr/>
        </p:nvSpPr>
        <p:spPr>
          <a:xfrm>
            <a:off x="440871" y="521709"/>
            <a:ext cx="1796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m[3][5];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FBFD29-282D-4F0D-B0F6-39E7E0EA6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65" y="1442516"/>
            <a:ext cx="3476625" cy="4808098"/>
          </a:xfrm>
          <a:prstGeom prst="rect">
            <a:avLst/>
          </a:prstGeom>
        </p:spPr>
      </p:pic>
      <p:graphicFrame>
        <p:nvGraphicFramePr>
          <p:cNvPr id="11" name="Таблица 24">
            <a:extLst>
              <a:ext uri="{FF2B5EF4-FFF2-40B4-BE49-F238E27FC236}">
                <a16:creationId xmlns:a16="http://schemas.microsoft.com/office/drawing/2014/main" id="{F575AA73-0CF7-4E46-97AA-476448B98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964484"/>
              </p:ext>
            </p:extLst>
          </p:nvPr>
        </p:nvGraphicFramePr>
        <p:xfrm>
          <a:off x="4432347" y="2030913"/>
          <a:ext cx="7318780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73596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784788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595769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97258960"/>
                    </a:ext>
                  </a:extLst>
                </a:gridCol>
                <a:gridCol w="496785">
                  <a:extLst>
                    <a:ext uri="{9D8B030D-6E8A-4147-A177-3AD203B41FA5}">
                      <a16:colId xmlns:a16="http://schemas.microsoft.com/office/drawing/2014/main" val="564758182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1605031487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062486294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457048402"/>
                    </a:ext>
                  </a:extLst>
                </a:gridCol>
                <a:gridCol w="496785">
                  <a:extLst>
                    <a:ext uri="{9D8B030D-6E8A-4147-A177-3AD203B41FA5}">
                      <a16:colId xmlns:a16="http://schemas.microsoft.com/office/drawing/2014/main" val="613160063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804917351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583474302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840019704"/>
                    </a:ext>
                  </a:extLst>
                </a:gridCol>
                <a:gridCol w="496785">
                  <a:extLst>
                    <a:ext uri="{9D8B030D-6E8A-4147-A177-3AD203B41FA5}">
                      <a16:colId xmlns:a16="http://schemas.microsoft.com/office/drawing/2014/main" val="4007878681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1649509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int[][]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12" name="Таблица 24">
            <a:extLst>
              <a:ext uri="{FF2B5EF4-FFF2-40B4-BE49-F238E27FC236}">
                <a16:creationId xmlns:a16="http://schemas.microsoft.com/office/drawing/2014/main" id="{490544A5-901E-4B6D-B832-4DA1FD906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080380"/>
              </p:ext>
            </p:extLst>
          </p:nvPr>
        </p:nvGraphicFramePr>
        <p:xfrm>
          <a:off x="4245474" y="2433723"/>
          <a:ext cx="7140424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37290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686911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782139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761745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714042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714042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714042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714042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714042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m[0][0]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m[0][1]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m[0][2]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m[0][3]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m[0][4]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m[0][5]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m[1][0]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m[1][1]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13" name="Таблица 23">
            <a:extLst>
              <a:ext uri="{FF2B5EF4-FFF2-40B4-BE49-F238E27FC236}">
                <a16:creationId xmlns:a16="http://schemas.microsoft.com/office/drawing/2014/main" id="{5B78DC9F-CF1B-4EB3-94D6-A6E782B27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216213"/>
              </p:ext>
            </p:extLst>
          </p:nvPr>
        </p:nvGraphicFramePr>
        <p:xfrm>
          <a:off x="4430365" y="1616927"/>
          <a:ext cx="732076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710">
                  <a:extLst>
                    <a:ext uri="{9D8B030D-6E8A-4147-A177-3AD203B41FA5}">
                      <a16:colId xmlns:a16="http://schemas.microsoft.com/office/drawing/2014/main" val="2913655474"/>
                    </a:ext>
                  </a:extLst>
                </a:gridCol>
                <a:gridCol w="849480">
                  <a:extLst>
                    <a:ext uri="{9D8B030D-6E8A-4147-A177-3AD203B41FA5}">
                      <a16:colId xmlns:a16="http://schemas.microsoft.com/office/drawing/2014/main" val="3231531241"/>
                    </a:ext>
                  </a:extLst>
                </a:gridCol>
                <a:gridCol w="474129">
                  <a:extLst>
                    <a:ext uri="{9D8B030D-6E8A-4147-A177-3AD203B41FA5}">
                      <a16:colId xmlns:a16="http://schemas.microsoft.com/office/drawing/2014/main" val="1736044700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273018541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3609989424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3565523231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2110334983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3615433379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2866442919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815593439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1600734195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1931945460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2642526913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740478783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0x0133f7b8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583890"/>
                  </a:ext>
                </a:extLst>
              </a:tr>
            </a:tbl>
          </a:graphicData>
        </a:graphic>
      </p:graphicFrame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7EA7B8B-146D-4863-87FD-B821185540BB}"/>
              </a:ext>
            </a:extLst>
          </p:cNvPr>
          <p:cNvCxnSpPr>
            <a:cxnSpLocks/>
          </p:cNvCxnSpPr>
          <p:nvPr/>
        </p:nvCxnSpPr>
        <p:spPr>
          <a:xfrm flipV="1">
            <a:off x="6096000" y="1997927"/>
            <a:ext cx="419098" cy="435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B30D0F44-6C65-470B-9326-6BC82E01A16E}"/>
              </a:ext>
            </a:extLst>
          </p:cNvPr>
          <p:cNvCxnSpPr>
            <a:cxnSpLocks/>
          </p:cNvCxnSpPr>
          <p:nvPr/>
        </p:nvCxnSpPr>
        <p:spPr>
          <a:xfrm flipV="1">
            <a:off x="6727371" y="2016750"/>
            <a:ext cx="246787" cy="416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FCBDED5-6E56-420C-84F6-70BA670393C0}"/>
              </a:ext>
            </a:extLst>
          </p:cNvPr>
          <p:cNvCxnSpPr>
            <a:cxnSpLocks/>
          </p:cNvCxnSpPr>
          <p:nvPr/>
        </p:nvCxnSpPr>
        <p:spPr>
          <a:xfrm flipV="1">
            <a:off x="7396843" y="2012090"/>
            <a:ext cx="111034" cy="421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403741D5-CBD6-44A0-8163-D61694FA92D3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8064453" y="1997927"/>
            <a:ext cx="26292" cy="435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A2E9105-F321-45B2-83ED-1E08192F11BD}"/>
              </a:ext>
            </a:extLst>
          </p:cNvPr>
          <p:cNvCxnSpPr>
            <a:cxnSpLocks/>
          </p:cNvCxnSpPr>
          <p:nvPr/>
        </p:nvCxnSpPr>
        <p:spPr>
          <a:xfrm flipH="1" flipV="1">
            <a:off x="8488073" y="1995558"/>
            <a:ext cx="215057" cy="438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6AABF5A-C686-41ED-B970-A0410C20627F}"/>
              </a:ext>
            </a:extLst>
          </p:cNvPr>
          <p:cNvCxnSpPr>
            <a:cxnSpLocks/>
          </p:cNvCxnSpPr>
          <p:nvPr/>
        </p:nvCxnSpPr>
        <p:spPr>
          <a:xfrm flipH="1" flipV="1">
            <a:off x="9057232" y="2029897"/>
            <a:ext cx="320811" cy="403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98F0FB8-5392-4F2D-AEB7-A59440284E10}"/>
              </a:ext>
            </a:extLst>
          </p:cNvPr>
          <p:cNvCxnSpPr>
            <a:cxnSpLocks/>
          </p:cNvCxnSpPr>
          <p:nvPr/>
        </p:nvCxnSpPr>
        <p:spPr>
          <a:xfrm flipH="1" flipV="1">
            <a:off x="9587051" y="2029897"/>
            <a:ext cx="422363" cy="436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5FDDA2C0-722D-4EF5-BDFB-04E1F5D67121}"/>
              </a:ext>
            </a:extLst>
          </p:cNvPr>
          <p:cNvCxnSpPr>
            <a:cxnSpLocks/>
          </p:cNvCxnSpPr>
          <p:nvPr/>
        </p:nvCxnSpPr>
        <p:spPr>
          <a:xfrm flipH="1" flipV="1">
            <a:off x="10063720" y="2029897"/>
            <a:ext cx="598837" cy="403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DB515E78-23A9-4124-913D-1A93147EF1F7}"/>
              </a:ext>
            </a:extLst>
          </p:cNvPr>
          <p:cNvCxnSpPr>
            <a:cxnSpLocks/>
          </p:cNvCxnSpPr>
          <p:nvPr/>
        </p:nvCxnSpPr>
        <p:spPr>
          <a:xfrm flipH="1" flipV="1">
            <a:off x="10593979" y="2008205"/>
            <a:ext cx="857793" cy="4255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666A969-F515-45BF-8793-25D9985FCF66}"/>
              </a:ext>
            </a:extLst>
          </p:cNvPr>
          <p:cNvSpPr txBox="1"/>
          <p:nvPr/>
        </p:nvSpPr>
        <p:spPr>
          <a:xfrm>
            <a:off x="11180367" y="2415916"/>
            <a:ext cx="885825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00" dirty="0">
                <a:solidFill>
                  <a:schemeClr val="tx1"/>
                </a:solidFill>
              </a:rPr>
              <a:t>m[1][2]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D58FB8F-2081-45A2-9516-8C2323D19319}"/>
              </a:ext>
            </a:extLst>
          </p:cNvPr>
          <p:cNvSpPr txBox="1"/>
          <p:nvPr/>
        </p:nvSpPr>
        <p:spPr>
          <a:xfrm>
            <a:off x="4353197" y="3240359"/>
            <a:ext cx="6309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a[2][3] = { { 1, 2, 3 }, { 4, 5, 6 } };</a:t>
            </a:r>
            <a:endParaRPr lang="ru-RU" dirty="0"/>
          </a:p>
        </p:txBody>
      </p:sp>
      <p:graphicFrame>
        <p:nvGraphicFramePr>
          <p:cNvPr id="36" name="Таблица 24">
            <a:extLst>
              <a:ext uri="{FF2B5EF4-FFF2-40B4-BE49-F238E27FC236}">
                <a16:creationId xmlns:a16="http://schemas.microsoft.com/office/drawing/2014/main" id="{F60B1721-E596-49DD-AEC7-850F96DBC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455968"/>
              </p:ext>
            </p:extLst>
          </p:nvPr>
        </p:nvGraphicFramePr>
        <p:xfrm>
          <a:off x="4407357" y="4743633"/>
          <a:ext cx="7318780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73596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784788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595769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97258960"/>
                    </a:ext>
                  </a:extLst>
                </a:gridCol>
                <a:gridCol w="496785">
                  <a:extLst>
                    <a:ext uri="{9D8B030D-6E8A-4147-A177-3AD203B41FA5}">
                      <a16:colId xmlns:a16="http://schemas.microsoft.com/office/drawing/2014/main" val="564758182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1605031487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062486294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457048402"/>
                    </a:ext>
                  </a:extLst>
                </a:gridCol>
                <a:gridCol w="496785">
                  <a:extLst>
                    <a:ext uri="{9D8B030D-6E8A-4147-A177-3AD203B41FA5}">
                      <a16:colId xmlns:a16="http://schemas.microsoft.com/office/drawing/2014/main" val="613160063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804917351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583474302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2840019704"/>
                    </a:ext>
                  </a:extLst>
                </a:gridCol>
                <a:gridCol w="496785">
                  <a:extLst>
                    <a:ext uri="{9D8B030D-6E8A-4147-A177-3AD203B41FA5}">
                      <a16:colId xmlns:a16="http://schemas.microsoft.com/office/drawing/2014/main" val="4007878681"/>
                    </a:ext>
                  </a:extLst>
                </a:gridCol>
                <a:gridCol w="496784">
                  <a:extLst>
                    <a:ext uri="{9D8B030D-6E8A-4147-A177-3AD203B41FA5}">
                      <a16:colId xmlns:a16="http://schemas.microsoft.com/office/drawing/2014/main" val="1649509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int[][]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int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37" name="Таблица 24">
            <a:extLst>
              <a:ext uri="{FF2B5EF4-FFF2-40B4-BE49-F238E27FC236}">
                <a16:creationId xmlns:a16="http://schemas.microsoft.com/office/drawing/2014/main" id="{B5D440A8-5D13-4BB5-ABAD-621AF4691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839725"/>
              </p:ext>
            </p:extLst>
          </p:nvPr>
        </p:nvGraphicFramePr>
        <p:xfrm>
          <a:off x="4220484" y="5146443"/>
          <a:ext cx="6955533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078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669124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796750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a[0][0]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a[0][1]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a[0][2]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a[1][0]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a[1][1]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a[1][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38" name="Таблица 23">
            <a:extLst>
              <a:ext uri="{FF2B5EF4-FFF2-40B4-BE49-F238E27FC236}">
                <a16:creationId xmlns:a16="http://schemas.microsoft.com/office/drawing/2014/main" id="{33E08D34-239F-4D91-839F-0F85070C7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388526"/>
              </p:ext>
            </p:extLst>
          </p:nvPr>
        </p:nvGraphicFramePr>
        <p:xfrm>
          <a:off x="4405375" y="4329647"/>
          <a:ext cx="732076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710">
                  <a:extLst>
                    <a:ext uri="{9D8B030D-6E8A-4147-A177-3AD203B41FA5}">
                      <a16:colId xmlns:a16="http://schemas.microsoft.com/office/drawing/2014/main" val="2913655474"/>
                    </a:ext>
                  </a:extLst>
                </a:gridCol>
                <a:gridCol w="849480">
                  <a:extLst>
                    <a:ext uri="{9D8B030D-6E8A-4147-A177-3AD203B41FA5}">
                      <a16:colId xmlns:a16="http://schemas.microsoft.com/office/drawing/2014/main" val="3231531241"/>
                    </a:ext>
                  </a:extLst>
                </a:gridCol>
                <a:gridCol w="474129">
                  <a:extLst>
                    <a:ext uri="{9D8B030D-6E8A-4147-A177-3AD203B41FA5}">
                      <a16:colId xmlns:a16="http://schemas.microsoft.com/office/drawing/2014/main" val="1736044700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273018541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3609989424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3565523231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2110334983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3615433379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2866442919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815593439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1600734195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1931945460"/>
                    </a:ext>
                  </a:extLst>
                </a:gridCol>
                <a:gridCol w="495494">
                  <a:extLst>
                    <a:ext uri="{9D8B030D-6E8A-4147-A177-3AD203B41FA5}">
                      <a16:colId xmlns:a16="http://schemas.microsoft.com/office/drawing/2014/main" val="2642526913"/>
                    </a:ext>
                  </a:extLst>
                </a:gridCol>
                <a:gridCol w="495495">
                  <a:extLst>
                    <a:ext uri="{9D8B030D-6E8A-4147-A177-3AD203B41FA5}">
                      <a16:colId xmlns:a16="http://schemas.microsoft.com/office/drawing/2014/main" val="740478783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0x0133f7b8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583890"/>
                  </a:ext>
                </a:extLst>
              </a:tr>
            </a:tbl>
          </a:graphicData>
        </a:graphic>
      </p:graphicFrame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11361FB-A078-4BDB-914C-C20A28EE2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50" y="3609691"/>
            <a:ext cx="3891513" cy="326513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F4A9ADB-A4C7-4C33-85AF-2CB8D118745D}"/>
              </a:ext>
            </a:extLst>
          </p:cNvPr>
          <p:cNvSpPr txBox="1"/>
          <p:nvPr/>
        </p:nvSpPr>
        <p:spPr>
          <a:xfrm>
            <a:off x="4405375" y="3585659"/>
            <a:ext cx="6309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a[2][3] = { 1, 2, 3, 4, 5, 6 };</a:t>
            </a:r>
            <a:endParaRPr lang="ru-RU" dirty="0"/>
          </a:p>
        </p:txBody>
      </p:sp>
      <p:graphicFrame>
        <p:nvGraphicFramePr>
          <p:cNvPr id="24" name="Таблица 24">
            <a:extLst>
              <a:ext uri="{FF2B5EF4-FFF2-40B4-BE49-F238E27FC236}">
                <a16:creationId xmlns:a16="http://schemas.microsoft.com/office/drawing/2014/main" id="{54F20619-C78D-465A-BD7B-2E80BCF7A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389971"/>
              </p:ext>
            </p:extLst>
          </p:nvPr>
        </p:nvGraphicFramePr>
        <p:xfrm>
          <a:off x="4430365" y="1080277"/>
          <a:ext cx="6955533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078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669124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796750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350947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1040159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m[0]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m[1]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7E4E6FE6-88DB-4555-A87D-8EC26C3D13E0}"/>
              </a:ext>
            </a:extLst>
          </p:cNvPr>
          <p:cNvCxnSpPr/>
          <p:nvPr/>
        </p:nvCxnSpPr>
        <p:spPr>
          <a:xfrm>
            <a:off x="6096000" y="1340717"/>
            <a:ext cx="209549" cy="634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4FB4A088-43DD-4F43-9A49-4EE22C3CBFCB}"/>
              </a:ext>
            </a:extLst>
          </p:cNvPr>
          <p:cNvCxnSpPr>
            <a:cxnSpLocks/>
          </p:cNvCxnSpPr>
          <p:nvPr/>
        </p:nvCxnSpPr>
        <p:spPr>
          <a:xfrm flipH="1">
            <a:off x="8754295" y="1354885"/>
            <a:ext cx="1095102" cy="634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Таблица 24">
            <a:extLst>
              <a:ext uri="{FF2B5EF4-FFF2-40B4-BE49-F238E27FC236}">
                <a16:creationId xmlns:a16="http://schemas.microsoft.com/office/drawing/2014/main" id="{ED7298E5-97F7-45CE-9032-1EDB8B7E2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672723"/>
              </p:ext>
            </p:extLst>
          </p:nvPr>
        </p:nvGraphicFramePr>
        <p:xfrm>
          <a:off x="4496239" y="5528946"/>
          <a:ext cx="6955533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078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669124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796750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a[0]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a[1]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1F3E22C4-E82D-4A35-B980-636FCE5C3127}"/>
              </a:ext>
            </a:extLst>
          </p:cNvPr>
          <p:cNvCxnSpPr/>
          <p:nvPr/>
        </p:nvCxnSpPr>
        <p:spPr>
          <a:xfrm flipV="1">
            <a:off x="6148386" y="4665291"/>
            <a:ext cx="104775" cy="838606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E3661D20-6895-4149-A460-E495C56877DE}"/>
              </a:ext>
            </a:extLst>
          </p:cNvPr>
          <p:cNvCxnSpPr/>
          <p:nvPr/>
        </p:nvCxnSpPr>
        <p:spPr>
          <a:xfrm flipV="1">
            <a:off x="7645862" y="4700458"/>
            <a:ext cx="104775" cy="838606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E86E831E-0601-47CE-9722-62EB8DE52EE6}"/>
              </a:ext>
            </a:extLst>
          </p:cNvPr>
          <p:cNvCxnSpPr>
            <a:cxnSpLocks/>
          </p:cNvCxnSpPr>
          <p:nvPr/>
        </p:nvCxnSpPr>
        <p:spPr>
          <a:xfrm flipV="1">
            <a:off x="5241889" y="4736087"/>
            <a:ext cx="1011272" cy="469398"/>
          </a:xfrm>
          <a:prstGeom prst="straightConnector1">
            <a:avLst/>
          </a:prstGeom>
          <a:ln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6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-0.07383 -0.2199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3" grpId="0"/>
      <p:bldP spid="35" grpId="0"/>
      <p:bldP spid="35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4413DAB-ABE1-4BB0-A83F-AF98BD0DF7D6}"/>
              </a:ext>
            </a:extLst>
          </p:cNvPr>
          <p:cNvSpPr txBox="1">
            <a:spLocks/>
          </p:cNvSpPr>
          <p:nvPr/>
        </p:nvSpPr>
        <p:spPr>
          <a:xfrm>
            <a:off x="9378042" y="194809"/>
            <a:ext cx="2813958" cy="6962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lucida grande"/>
              </a:rPr>
              <a:t>Массивы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BB3C5B-BEF9-49BC-8DE4-1E1F298C1084}"/>
              </a:ext>
            </a:extLst>
          </p:cNvPr>
          <p:cNvSpPr txBox="1"/>
          <p:nvPr/>
        </p:nvSpPr>
        <p:spPr>
          <a:xfrm>
            <a:off x="365760" y="891041"/>
            <a:ext cx="615696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 = 3;</a:t>
            </a:r>
          </a:p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5;</a:t>
            </a:r>
          </a:p>
          <a:p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m[n][k];</a:t>
            </a:r>
          </a:p>
          <a:p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n; i++)</a:t>
            </a:r>
          </a:p>
          <a:p>
            <a:r>
              <a:rPr lang="ru-RU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0; j &lt; k;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j++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m[i][j] = rand()% 10;</a:t>
            </a:r>
          </a:p>
          <a:p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n; i++)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ru-RU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j = 0; j &lt; k;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j++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m[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][j]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 ‘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'\n'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32A8AE-25BC-439C-9840-276F72F66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497" y="489852"/>
            <a:ext cx="3898583" cy="63681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0C07D0-C123-4291-8EF6-66A100803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830" y="3016700"/>
            <a:ext cx="3480200" cy="26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3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E9A7CEE-8CC2-43DE-9D04-8DD530636840}"/>
              </a:ext>
            </a:extLst>
          </p:cNvPr>
          <p:cNvSpPr txBox="1"/>
          <p:nvPr/>
        </p:nvSpPr>
        <p:spPr>
          <a:xfrm>
            <a:off x="271272" y="1494259"/>
            <a:ext cx="5175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str[] = 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"Hello"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ru-RU" sz="2000" dirty="0"/>
          </a:p>
        </p:txBody>
      </p:sp>
      <p:graphicFrame>
        <p:nvGraphicFramePr>
          <p:cNvPr id="23" name="Таблица 23">
            <a:extLst>
              <a:ext uri="{FF2B5EF4-FFF2-40B4-BE49-F238E27FC236}">
                <a16:creationId xmlns:a16="http://schemas.microsoft.com/office/drawing/2014/main" id="{EC69A4E6-C086-4A6A-A4DE-536FB09F0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480223"/>
              </p:ext>
            </p:extLst>
          </p:nvPr>
        </p:nvGraphicFramePr>
        <p:xfrm>
          <a:off x="495179" y="4919170"/>
          <a:ext cx="6050889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321">
                  <a:extLst>
                    <a:ext uri="{9D8B030D-6E8A-4147-A177-3AD203B41FA5}">
                      <a16:colId xmlns:a16="http://schemas.microsoft.com/office/drawing/2014/main" val="2913655474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231531241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1736044700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273018541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232743863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624290186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1347177837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2007544669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79170927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0x0133f7c8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'H'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'e'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'l'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'l'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'o'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583890"/>
                  </a:ext>
                </a:extLst>
              </a:tr>
            </a:tbl>
          </a:graphicData>
        </a:graphic>
      </p:graphicFrame>
      <p:graphicFrame>
        <p:nvGraphicFramePr>
          <p:cNvPr id="24" name="Таблица 24">
            <a:extLst>
              <a:ext uri="{FF2B5EF4-FFF2-40B4-BE49-F238E27FC236}">
                <a16:creationId xmlns:a16="http://schemas.microsoft.com/office/drawing/2014/main" id="{BEFF1790-949F-4916-8635-9161833EC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077266"/>
              </p:ext>
            </p:extLst>
          </p:nvPr>
        </p:nvGraphicFramePr>
        <p:xfrm>
          <a:off x="497160" y="5333156"/>
          <a:ext cx="6700190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9799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59798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char[]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7EF5444E-8BAC-4D16-8840-5F7FC7A8A859}"/>
              </a:ext>
            </a:extLst>
          </p:cNvPr>
          <p:cNvSpPr txBox="1"/>
          <p:nvPr/>
        </p:nvSpPr>
        <p:spPr>
          <a:xfrm>
            <a:off x="271272" y="4080021"/>
            <a:ext cx="6089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mas[] = </a:t>
            </a:r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</a:t>
            </a:r>
            <a:r>
              <a:rPr lang="ru-RU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</a:t>
            </a:r>
            <a:r>
              <a:rPr lang="en-US" sz="20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};</a:t>
            </a:r>
            <a:endParaRPr lang="ru-RU" sz="2000" dirty="0"/>
          </a:p>
        </p:txBody>
      </p:sp>
      <p:graphicFrame>
        <p:nvGraphicFramePr>
          <p:cNvPr id="19" name="Таблица 24">
            <a:extLst>
              <a:ext uri="{FF2B5EF4-FFF2-40B4-BE49-F238E27FC236}">
                <a16:creationId xmlns:a16="http://schemas.microsoft.com/office/drawing/2014/main" id="{8314EF8E-E838-4DE4-BF78-973A7518B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730287"/>
              </p:ext>
            </p:extLst>
          </p:nvPr>
        </p:nvGraphicFramePr>
        <p:xfrm>
          <a:off x="310287" y="5735966"/>
          <a:ext cx="6955533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078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845097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62077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mas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mas[0]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mas[1]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mas[2]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mas[3]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mas[4]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21" name="Таблица 23">
            <a:extLst>
              <a:ext uri="{FF2B5EF4-FFF2-40B4-BE49-F238E27FC236}">
                <a16:creationId xmlns:a16="http://schemas.microsoft.com/office/drawing/2014/main" id="{08B1076F-D638-4894-9C4E-BD65E2105F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368001"/>
              </p:ext>
            </p:extLst>
          </p:nvPr>
        </p:nvGraphicFramePr>
        <p:xfrm>
          <a:off x="495179" y="2225479"/>
          <a:ext cx="672321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321">
                  <a:extLst>
                    <a:ext uri="{9D8B030D-6E8A-4147-A177-3AD203B41FA5}">
                      <a16:colId xmlns:a16="http://schemas.microsoft.com/office/drawing/2014/main" val="2913655474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231531241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1736044700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273018541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232743863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624290186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1347177837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2007544669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79170927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582553592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0x0133f7b8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'H'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'e'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'l'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'l'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'o'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'\0'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583890"/>
                  </a:ext>
                </a:extLst>
              </a:tr>
            </a:tbl>
          </a:graphicData>
        </a:graphic>
      </p:graphicFrame>
      <p:graphicFrame>
        <p:nvGraphicFramePr>
          <p:cNvPr id="22" name="Таблица 24">
            <a:extLst>
              <a:ext uri="{FF2B5EF4-FFF2-40B4-BE49-F238E27FC236}">
                <a16:creationId xmlns:a16="http://schemas.microsoft.com/office/drawing/2014/main" id="{11B9669D-20CB-406B-867C-B3E2EFE3D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843639"/>
              </p:ext>
            </p:extLst>
          </p:nvPr>
        </p:nvGraphicFramePr>
        <p:xfrm>
          <a:off x="497160" y="2639465"/>
          <a:ext cx="6700190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9799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59798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70019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char[]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char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BE1A1DF7-7B14-46CD-A0FE-E49C43DBE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602403"/>
              </p:ext>
            </p:extLst>
          </p:nvPr>
        </p:nvGraphicFramePr>
        <p:xfrm>
          <a:off x="310287" y="3042275"/>
          <a:ext cx="6955533" cy="3708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0788">
                  <a:extLst>
                    <a:ext uri="{9D8B030D-6E8A-4147-A177-3AD203B41FA5}">
                      <a16:colId xmlns:a16="http://schemas.microsoft.com/office/drawing/2014/main" val="2185763557"/>
                    </a:ext>
                  </a:extLst>
                </a:gridCol>
                <a:gridCol w="845097">
                  <a:extLst>
                    <a:ext uri="{9D8B030D-6E8A-4147-A177-3AD203B41FA5}">
                      <a16:colId xmlns:a16="http://schemas.microsoft.com/office/drawing/2014/main" val="4140940168"/>
                    </a:ext>
                  </a:extLst>
                </a:gridCol>
                <a:gridCol w="620777">
                  <a:extLst>
                    <a:ext uri="{9D8B030D-6E8A-4147-A177-3AD203B41FA5}">
                      <a16:colId xmlns:a16="http://schemas.microsoft.com/office/drawing/2014/main" val="120258395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851144854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3427789420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44810280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1423809821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061026207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2283133"/>
                    </a:ext>
                  </a:extLst>
                </a:gridCol>
                <a:gridCol w="695553">
                  <a:extLst>
                    <a:ext uri="{9D8B030D-6E8A-4147-A177-3AD203B41FA5}">
                      <a16:colId xmlns:a16="http://schemas.microsoft.com/office/drawing/2014/main" val="4208734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str[0]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str[1]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str[2]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str[3]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str[4]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str[5]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250108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E05564-D196-4D20-95D2-2339886DF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593" y="2876415"/>
            <a:ext cx="5295407" cy="196611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226AE1-009F-4105-A770-D2BA2EBB7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593" y="2887438"/>
            <a:ext cx="5295407" cy="36770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EAF7F4-04BE-4BA1-A39C-C210C811B981}"/>
              </a:ext>
            </a:extLst>
          </p:cNvPr>
          <p:cNvSpPr txBox="1"/>
          <p:nvPr/>
        </p:nvSpPr>
        <p:spPr>
          <a:xfrm>
            <a:off x="5874042" y="317386"/>
            <a:ext cx="62130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str[] =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"Hello"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pt-BR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pt-BR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mas[] = { </a:t>
            </a:r>
            <a:r>
              <a:rPr lang="pt-BR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'H'</a:t>
            </a:r>
            <a:r>
              <a:rPr lang="pt-BR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pt-BR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'e'</a:t>
            </a:r>
            <a:r>
              <a:rPr lang="pt-BR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pt-BR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'l'</a:t>
            </a:r>
            <a:r>
              <a:rPr lang="pt-BR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pt-BR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'l'</a:t>
            </a:r>
            <a:r>
              <a:rPr lang="pt-BR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pt-BR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'o'</a:t>
            </a:r>
            <a:r>
              <a:rPr lang="pt-BR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};</a:t>
            </a:r>
          </a:p>
          <a:p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str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'\n'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mas;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86BC7C-81D0-42A7-9101-863F5C587D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296" y="928375"/>
            <a:ext cx="2376432" cy="19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2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31811A-1297-4E02-9762-5C606C82B369}"/>
              </a:ext>
            </a:extLst>
          </p:cNvPr>
          <p:cNvSpPr txBox="1"/>
          <p:nvPr/>
        </p:nvSpPr>
        <p:spPr>
          <a:xfrm>
            <a:off x="353568" y="381798"/>
            <a:ext cx="5778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char *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strcpy</a:t>
            </a:r>
            <a:r>
              <a:rPr lang="en-US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(char *str1, const char *str2)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CFE98-D48D-4B15-90AE-02A44D2083E1}"/>
              </a:ext>
            </a:extLst>
          </p:cNvPr>
          <p:cNvSpPr txBox="1"/>
          <p:nvPr/>
        </p:nvSpPr>
        <p:spPr>
          <a:xfrm>
            <a:off x="573024" y="1951459"/>
            <a:ext cx="3243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str[10];</a:t>
            </a:r>
          </a:p>
          <a:p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strcpy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(str, </a:t>
            </a:r>
            <a:r>
              <a:rPr lang="en-US" dirty="0">
                <a:solidFill>
                  <a:srgbClr val="A31515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0" i="0" dirty="0">
              <a:solidFill>
                <a:srgbClr val="22222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129501-4356-4C7D-A694-ECCF0CC9F1F9}"/>
              </a:ext>
            </a:extLst>
          </p:cNvPr>
          <p:cNvSpPr txBox="1"/>
          <p:nvPr/>
        </p:nvSpPr>
        <p:spPr>
          <a:xfrm>
            <a:off x="5667211" y="343539"/>
            <a:ext cx="1109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u="sng" dirty="0" err="1">
                <a:solidFill>
                  <a:srgbClr val="008000"/>
                </a:solidFill>
                <a:effectLst/>
                <a:latin typeface="Verdana" panose="020B0604030504040204" pitchFamily="34" charset="0"/>
                <a:hlinkClick r:id="rId3"/>
              </a:rPr>
              <a:t>string.h</a:t>
            </a:r>
            <a:endParaRPr lang="en-US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D15013-52F7-4101-B22D-0FC8C2CE511A}"/>
              </a:ext>
            </a:extLst>
          </p:cNvPr>
          <p:cNvSpPr txBox="1"/>
          <p:nvPr/>
        </p:nvSpPr>
        <p:spPr>
          <a:xfrm>
            <a:off x="573024" y="751130"/>
            <a:ext cx="115092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Функция </a:t>
            </a:r>
            <a:r>
              <a:rPr lang="en-US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strcpy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используется для копирования содержимого 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str2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 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str1.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Аргумент 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str2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должен быть указателем на строку, оканчивающуюся нулем. Функция </a:t>
            </a:r>
            <a:r>
              <a:rPr lang="en-US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strcpy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возвращает указатель на 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str1. </a:t>
            </a:r>
            <a:r>
              <a:rPr lang="ru-RU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Если строки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str1 </a:t>
            </a:r>
            <a:r>
              <a:rPr lang="ru-RU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и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str2 </a:t>
            </a:r>
            <a:r>
              <a:rPr lang="ru-RU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перекрываются, то поведение функции </a:t>
            </a:r>
            <a:r>
              <a:rPr lang="en-US" sz="15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strcpy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 </a:t>
            </a:r>
            <a:r>
              <a:rPr lang="ru-RU" sz="15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не определено.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C3C5E-AFA2-413A-8735-CEE9F63BE027}"/>
              </a:ext>
            </a:extLst>
          </p:cNvPr>
          <p:cNvSpPr txBox="1"/>
          <p:nvPr/>
        </p:nvSpPr>
        <p:spPr>
          <a:xfrm>
            <a:off x="353568" y="968598"/>
            <a:ext cx="3592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size_t</a:t>
            </a:r>
            <a:r>
              <a:rPr lang="en-US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strlen</a:t>
            </a:r>
            <a:r>
              <a:rPr lang="en-US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(const char *str)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735B32-080C-443E-9C2A-166D66EB91F0}"/>
              </a:ext>
            </a:extLst>
          </p:cNvPr>
          <p:cNvSpPr txBox="1"/>
          <p:nvPr/>
        </p:nvSpPr>
        <p:spPr>
          <a:xfrm>
            <a:off x="573024" y="2118181"/>
            <a:ext cx="6172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s[10];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strcpy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(s,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strlen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(s); </a:t>
            </a:r>
            <a:endParaRPr lang="en-US" b="0" i="0" dirty="0">
              <a:solidFill>
                <a:srgbClr val="22222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B4C98-53D5-45F1-8061-A561611891BA}"/>
              </a:ext>
            </a:extLst>
          </p:cNvPr>
          <p:cNvSpPr txBox="1"/>
          <p:nvPr/>
        </p:nvSpPr>
        <p:spPr>
          <a:xfrm>
            <a:off x="573024" y="1430476"/>
            <a:ext cx="112978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Функция </a:t>
            </a:r>
            <a:r>
              <a:rPr lang="en-US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strlen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возвращает длину строки, оканчивающейся нулевым символом, на которую указывает </a:t>
            </a:r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str.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При определении длины строки нулевой символ не учитывается.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1D9330-AE76-48E5-9096-ED0E11FF8431}"/>
              </a:ext>
            </a:extLst>
          </p:cNvPr>
          <p:cNvSpPr txBox="1"/>
          <p:nvPr/>
        </p:nvSpPr>
        <p:spPr>
          <a:xfrm>
            <a:off x="341812" y="1679466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fontAlgn="base">
              <a:defRPr b="1" i="0">
                <a:solidFill>
                  <a:srgbClr val="000000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ru-RU" dirty="0" err="1"/>
              <a:t>int</a:t>
            </a:r>
            <a:r>
              <a:rPr lang="ru-RU" dirty="0"/>
              <a:t> </a:t>
            </a:r>
            <a:r>
              <a:rPr lang="ru-RU" dirty="0" err="1"/>
              <a:t>strcmp</a:t>
            </a:r>
            <a:r>
              <a:rPr lang="ru-RU" dirty="0"/>
              <a:t>(</a:t>
            </a:r>
            <a:r>
              <a:rPr lang="ru-RU" dirty="0" err="1"/>
              <a:t>const</a:t>
            </a:r>
            <a:r>
              <a:rPr lang="ru-RU" dirty="0"/>
              <a:t> </a:t>
            </a:r>
            <a:r>
              <a:rPr lang="ru-RU" dirty="0" err="1"/>
              <a:t>char</a:t>
            </a:r>
            <a:r>
              <a:rPr lang="ru-RU" dirty="0"/>
              <a:t> *str1, </a:t>
            </a:r>
            <a:r>
              <a:rPr lang="ru-RU" dirty="0" err="1"/>
              <a:t>const</a:t>
            </a:r>
            <a:r>
              <a:rPr lang="ru-RU" dirty="0"/>
              <a:t> </a:t>
            </a:r>
            <a:r>
              <a:rPr lang="ru-RU" dirty="0" err="1"/>
              <a:t>char</a:t>
            </a:r>
            <a:r>
              <a:rPr lang="ru-RU" dirty="0"/>
              <a:t> *str2)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9BD8B7-B456-4F0B-87C0-D286376F48E6}"/>
              </a:ext>
            </a:extLst>
          </p:cNvPr>
          <p:cNvSpPr txBox="1"/>
          <p:nvPr/>
        </p:nvSpPr>
        <p:spPr>
          <a:xfrm>
            <a:off x="561267" y="2261686"/>
            <a:ext cx="1150924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Функция </a:t>
            </a:r>
            <a:r>
              <a:rPr lang="ru-RU" i="1" dirty="0" err="1">
                <a:solidFill>
                  <a:srgbClr val="000000"/>
                </a:solidFill>
                <a:latin typeface="Verdana" panose="020B0604030504040204" pitchFamily="34" charset="0"/>
              </a:rPr>
              <a:t>strcmp</a:t>
            </a:r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() осуществляет лексикографическую проверку двух строк, оканчивающихся нулевыми символами, и возвращает целое число со следующим значением:</a:t>
            </a:r>
          </a:p>
          <a:p>
            <a:r>
              <a:rPr lang="ru-RU" sz="1400" i="1" dirty="0">
                <a:solidFill>
                  <a:srgbClr val="000000"/>
                </a:solidFill>
                <a:latin typeface="Verdana" panose="020B0604030504040204" pitchFamily="34" charset="0"/>
              </a:rPr>
              <a:t>     Число	                         Значение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Меньше 0	 str1 меньше, чем str2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      0	            str1 равна str2</a:t>
            </a:r>
          </a:p>
          <a:p>
            <a:r>
              <a:rPr lang="ru-RU" i="1" dirty="0">
                <a:solidFill>
                  <a:srgbClr val="000000"/>
                </a:solidFill>
                <a:latin typeface="Verdana" panose="020B0604030504040204" pitchFamily="34" charset="0"/>
              </a:rPr>
              <a:t>Больше 0	 str1 больше, чем str2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0BE2B9-E1DF-4084-BEB8-CAE1C11288E4}"/>
              </a:ext>
            </a:extLst>
          </p:cNvPr>
          <p:cNvSpPr txBox="1"/>
          <p:nvPr/>
        </p:nvSpPr>
        <p:spPr>
          <a:xfrm>
            <a:off x="561268" y="3969846"/>
            <a:ext cx="55712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password() 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char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s[20];</a:t>
            </a: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"Enter password: 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&gt;&gt;s;</a:t>
            </a:r>
          </a:p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(!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(s,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"pass"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ru-RU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1;</a:t>
            </a:r>
          </a:p>
          <a:p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"Invalid password.\n"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0;</a:t>
            </a:r>
          </a:p>
          <a:p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5B9886-A212-48A9-AEA9-A61D0BC598B1}"/>
              </a:ext>
            </a:extLst>
          </p:cNvPr>
          <p:cNvSpPr txBox="1"/>
          <p:nvPr/>
        </p:nvSpPr>
        <p:spPr>
          <a:xfrm>
            <a:off x="341812" y="2365784"/>
            <a:ext cx="6180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char *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strcat</a:t>
            </a:r>
            <a:r>
              <a:rPr lang="en-US" b="1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(char *str1, const char *str2)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7A229B4-13C0-49A1-9308-A824707B0A2D}"/>
              </a:ext>
            </a:extLst>
          </p:cNvPr>
          <p:cNvSpPr txBox="1"/>
          <p:nvPr/>
        </p:nvSpPr>
        <p:spPr>
          <a:xfrm>
            <a:off x="658126" y="2888154"/>
            <a:ext cx="1150924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Функция 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strcat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 соединяет в цепочку строку str1 и копию строки str2. В конце модифицированной строки str1 функция устанавливает нулевой символ. Строка str2 остается в первоначальном виде.</a:t>
            </a:r>
          </a:p>
          <a:p>
            <a:pPr algn="l" fontAlgn="base"/>
            <a:r>
              <a:rPr lang="en-US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Функция 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strcat</a:t>
            </a:r>
            <a:r>
              <a:rPr lang="ru-RU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() возвращает str1.</a:t>
            </a:r>
          </a:p>
          <a:p>
            <a:pPr algn="l" fontAlgn="base"/>
            <a:r>
              <a:rPr lang="ru-RU" sz="16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Следует иметь в виду, что функция не производит проверки границ, поэтому программист должен сам позаботиться о том, чтобы строка str1 была достаточно длинной и могла вместить помимо своего первоначального содержания еще и содержание строки str2.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9DF6F8-E2B3-4ECF-9F71-EE37CE157B06}"/>
              </a:ext>
            </a:extLst>
          </p:cNvPr>
          <p:cNvSpPr txBox="1"/>
          <p:nvPr/>
        </p:nvSpPr>
        <p:spPr>
          <a:xfrm>
            <a:off x="658126" y="4827146"/>
            <a:ext cx="37283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s1[20], s2[10];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&gt;&gt; s1;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&gt;&gt; s2;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strcat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s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&lt;&lt; s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484149B-A267-4BA4-8FC0-82EB4A3F7D0F}"/>
              </a:ext>
            </a:extLst>
          </p:cNvPr>
          <p:cNvSpPr txBox="1"/>
          <p:nvPr/>
        </p:nvSpPr>
        <p:spPr>
          <a:xfrm>
            <a:off x="8439151" y="984625"/>
            <a:ext cx="3862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typedef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unsigned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size_t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ru-RU" dirty="0"/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id="{D1570896-FE14-4B8A-ADB2-4A44F932A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514" y="167454"/>
            <a:ext cx="9661071" cy="549275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lucida grande"/>
              </a:rPr>
              <a:t>функции стандартной библиотеки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E63FAF9-4BCC-4C26-A433-75C28CD01619}"/>
              </a:ext>
            </a:extLst>
          </p:cNvPr>
          <p:cNvSpPr txBox="1"/>
          <p:nvPr/>
        </p:nvSpPr>
        <p:spPr>
          <a:xfrm>
            <a:off x="4141089" y="3118986"/>
            <a:ext cx="66847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</a:t>
            </a:r>
            <a:r>
              <a:rPr lang="ru-RU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ru-RU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"28 октября 2020 года"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ru-RU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char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</a:t>
            </a:r>
            <a:r>
              <a:rPr lang="ru-RU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time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ru-RU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"4 часа 11 минут дня"</a:t>
            </a: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strcpy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(result, date);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strcat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(result,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", 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strcat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(result, time);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B9DB02-B9E8-4F75-AAE3-102F55E45F05}"/>
              </a:ext>
            </a:extLst>
          </p:cNvPr>
          <p:cNvSpPr txBox="1"/>
          <p:nvPr/>
        </p:nvSpPr>
        <p:spPr>
          <a:xfrm>
            <a:off x="3696026" y="2607802"/>
            <a:ext cx="8294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 '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</a:t>
            </a:r>
            <a:r>
              <a:rPr lang="en-US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sizeof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(s) &lt;&lt; 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' '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&lt;&lt; </a:t>
            </a:r>
            <a:r>
              <a:rPr lang="en-US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sizeof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"hello"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34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2931 -1.8518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7" grpId="1"/>
      <p:bldP spid="9" grpId="0"/>
      <p:bldP spid="11" grpId="0"/>
      <p:bldP spid="11" grpId="1"/>
      <p:bldP spid="13" grpId="0"/>
      <p:bldP spid="15" grpId="0"/>
      <p:bldP spid="15" grpId="1"/>
      <p:bldP spid="19" grpId="0"/>
      <p:bldP spid="19" grpId="1"/>
      <p:bldP spid="23" grpId="0"/>
      <p:bldP spid="36" grpId="0"/>
      <p:bldP spid="36" grpId="1"/>
      <p:bldP spid="38" grpId="0"/>
      <p:bldP spid="38" grpId="1"/>
      <p:bldP spid="40" grpId="0"/>
      <p:bldP spid="43" grpId="0"/>
      <p:bldP spid="43" grpId="1"/>
      <p:bldP spid="45" grpId="0"/>
      <p:bldP spid="45" grpId="1"/>
      <p:bldP spid="47" grpId="0"/>
      <p:bldP spid="48" grpId="0"/>
      <p:bldP spid="48" grpId="1"/>
      <p:bldP spid="48" grpId="2"/>
      <p:bldP spid="48" grpId="3"/>
      <p:bldP spid="50" grpId="0"/>
      <p:bldP spid="50" grpId="1"/>
      <p:bldP spid="20" grpId="0"/>
      <p:bldP spid="20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1604</Words>
  <Application>Microsoft Office PowerPoint</Application>
  <PresentationFormat>Широкоэкранный</PresentationFormat>
  <Paragraphs>351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Consolas</vt:lpstr>
      <vt:lpstr>Courier New</vt:lpstr>
      <vt:lpstr>Georgia</vt:lpstr>
      <vt:lpstr>lucida grande</vt:lpstr>
      <vt:lpstr>Verdana</vt:lpstr>
      <vt:lpstr>Тема Office</vt:lpstr>
      <vt:lpstr>Указатели</vt:lpstr>
      <vt:lpstr>Строки и литералы</vt:lpstr>
      <vt:lpstr>Адресная арифметика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стандартной библиотеки</vt:lpstr>
      <vt:lpstr>Указатели на функцию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Указатели</dc:title>
  <dc:creator>Kolyan</dc:creator>
  <cp:lastModifiedBy>Kolyan</cp:lastModifiedBy>
  <cp:revision>65</cp:revision>
  <dcterms:created xsi:type="dcterms:W3CDTF">2020-10-21T10:14:58Z</dcterms:created>
  <dcterms:modified xsi:type="dcterms:W3CDTF">2020-10-28T20:08:02Z</dcterms:modified>
</cp:coreProperties>
</file>