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EBC89D7-323B-EB44-AC4B-3351E35F5A5C}" type="datetimeFigureOut">
              <a:rPr lang="en-US" smtClean="0"/>
              <a:t>21.10.13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51B100C-9C36-7C48-B68C-2F32F898505C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Диаграмма коммуникации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9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Ветвление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36" y="1526939"/>
            <a:ext cx="8727332" cy="486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9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00063"/>
            <a:ext cx="7292975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Диаграмма коммуникации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7767" y="1738313"/>
            <a:ext cx="8643833" cy="46624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Arial Narrow" charset="0"/>
              </a:rPr>
              <a:t>–</a:t>
            </a:r>
            <a:r>
              <a:rPr lang="ru-RU" dirty="0">
                <a:effectLst/>
              </a:rPr>
              <a:t>Коммуникационные диаграммы акцентируют внимание на структурных аспектах </a:t>
            </a:r>
            <a:r>
              <a:rPr lang="ru-RU" dirty="0" err="1">
                <a:effectLst/>
              </a:rPr>
              <a:t>взаимодействия</a:t>
            </a:r>
            <a:r>
              <a:rPr lang="ru-RU" dirty="0">
                <a:effectLst/>
              </a:rPr>
              <a:t>. 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 Narrow" charset="0"/>
              </a:rPr>
              <a:t> диаграмма </a:t>
            </a:r>
            <a:r>
              <a:rPr lang="ru-RU" dirty="0">
                <a:latin typeface="Arial Narrow" charset="0"/>
              </a:rPr>
              <a:t>предназначена для представления взаимодействия в контексте внутренней архитектуры системы и передаваемых сообщений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Диаграмма коммуникации имеет вид графа, вершинами которого являются части композитного класса или роли взаимодействия, изображенные в виде прямоугольников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Эти вершины соответствуют линиям жизни и изображаются в своем структурном контексте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Ребрами графа являются связи, по которым проходят маршруты коммуникации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Линии жизни могут обмениваться сообщениями, которые изображаются в виде небольших стрелок с некоторым именем, расположенных возле линий связей</a:t>
            </a:r>
          </a:p>
        </p:txBody>
      </p:sp>
    </p:spTree>
    <p:extLst>
      <p:ext uri="{BB962C8B-B14F-4D97-AF65-F5344CB8AC3E}">
        <p14:creationId xmlns:p14="http://schemas.microsoft.com/office/powerpoint/2010/main" val="418218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Изображение линий жизни на диаграмме коммуникации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8650288" cy="2159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Информация, идентифицирующая линию жизни на диаграмме коммуникации, изображается внутри прямоугольника в следующем формате (БНФ):</a:t>
            </a:r>
            <a:endParaRPr lang="ru-RU" i="1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 dirty="0">
                <a:latin typeface="Arial Narrow" charset="0"/>
              </a:rPr>
              <a:t>		&lt;идентификатор-линии-жизни&gt;::= </a:t>
            </a:r>
            <a:r>
              <a:rPr lang="ru-RU" dirty="0">
                <a:latin typeface="Arial Narrow" charset="0"/>
              </a:rPr>
              <a:t>([&lt;</a:t>
            </a:r>
            <a:r>
              <a:rPr lang="ru-RU" i="1" dirty="0">
                <a:latin typeface="Arial Narrow" charset="0"/>
              </a:rPr>
              <a:t>имя-	роли</a:t>
            </a:r>
            <a:r>
              <a:rPr lang="ru-RU" dirty="0">
                <a:latin typeface="Arial Narrow" charset="0"/>
              </a:rPr>
              <a:t>&gt; [</a:t>
            </a:r>
            <a:r>
              <a:rPr lang="ja-JP" altLang="ru-RU" dirty="0">
                <a:latin typeface="Arial Narrow" charset="0"/>
              </a:rPr>
              <a:t>‘</a:t>
            </a:r>
            <a:r>
              <a:rPr lang="ru-RU" dirty="0">
                <a:latin typeface="Arial Narrow" charset="0"/>
              </a:rPr>
              <a:t>[</a:t>
            </a:r>
            <a:r>
              <a:rPr lang="ja-JP" altLang="ru-RU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&lt;селектор&gt;</a:t>
            </a:r>
            <a:r>
              <a:rPr lang="ja-JP" altLang="ru-RU" dirty="0">
                <a:latin typeface="Arial Narrow" charset="0"/>
              </a:rPr>
              <a:t>‘</a:t>
            </a:r>
            <a:r>
              <a:rPr lang="ru-RU" dirty="0">
                <a:latin typeface="Arial Narrow" charset="0"/>
              </a:rPr>
              <a:t>]</a:t>
            </a:r>
            <a:r>
              <a:rPr lang="ja-JP" altLang="ru-RU" dirty="0">
                <a:latin typeface="Arial Narrow" charset="0"/>
              </a:rPr>
              <a:t>’</a:t>
            </a:r>
            <a:r>
              <a:rPr lang="ru-RU" dirty="0">
                <a:latin typeface="Arial Narrow" charset="0"/>
              </a:rPr>
              <a:t>] ] [:</a:t>
            </a:r>
            <a:r>
              <a:rPr lang="ru-RU" i="1" dirty="0">
                <a:latin typeface="Arial Narrow" charset="0"/>
              </a:rPr>
              <a:t>&lt;имя-класса&gt;</a:t>
            </a:r>
            <a:r>
              <a:rPr lang="ru-RU" dirty="0">
                <a:latin typeface="Arial Narrow" charset="0"/>
              </a:rPr>
              <a:t>]</a:t>
            </a:r>
          </a:p>
        </p:txBody>
      </p:sp>
      <p:pic>
        <p:nvPicPr>
          <p:cNvPr id="65540" name="Picture 4" descr="Рис_09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05263"/>
            <a:ext cx="847883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17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Связь (link) и Сообщение (</a:t>
            </a:r>
            <a:r>
              <a:rPr lang="en-US">
                <a:latin typeface="Arial Narrow" charset="0"/>
              </a:rPr>
              <a:t>message</a:t>
            </a:r>
            <a:r>
              <a:rPr lang="ru-RU">
                <a:latin typeface="Arial Narrow" charset="0"/>
              </a:rPr>
              <a:t>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7259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</a:t>
            </a:r>
            <a:r>
              <a:rPr lang="ru-RU" sz="2400" dirty="0">
                <a:latin typeface="Arial Narrow" charset="0"/>
              </a:rPr>
              <a:t>является экземпляром произвольной ассоциации, которая обеспечивает канал для направленной передачи сообщений между линиями жизни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Сообщение изображается в форме символа стрелки рядом с линией связи, которое передается в указанном стрелкой направлении по данной связи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Говорят, что стрелка сообщения специфицирует направление коммуникации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Рядом со стрелкой указывается идентификатор сообщения, записанный в специальном формате</a:t>
            </a:r>
          </a:p>
        </p:txBody>
      </p:sp>
      <p:pic>
        <p:nvPicPr>
          <p:cNvPr id="66564" name="Picture 4" descr="Рис_09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35" y="5646738"/>
            <a:ext cx="70580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7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1113" y="498475"/>
            <a:ext cx="7467600" cy="914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записи сообщений на диаграмме </a:t>
            </a:r>
            <a:r>
              <a:rPr lang="ru-RU" sz="3900">
                <a:latin typeface="Arial Narrow" charset="0"/>
              </a:rPr>
              <a:t>коммуникации</a:t>
            </a:r>
            <a:endParaRPr lang="en-US" sz="3900">
              <a:latin typeface="Arial Narrow" charset="0"/>
            </a:endParaRPr>
          </a:p>
        </p:txBody>
      </p:sp>
      <p:pic>
        <p:nvPicPr>
          <p:cNvPr id="69635" name="Picture 3" descr="CO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1" y="2189163"/>
            <a:ext cx="8556102" cy="355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50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Формат записи сообщений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485900"/>
            <a:ext cx="7848600" cy="525621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Каждое сообщение может быть помечено строкой текста, которая имеет следующий синтаксис (БНФ):</a:t>
            </a:r>
            <a:endParaRPr lang="ru-RU" i="1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>
                <a:latin typeface="Arial Narrow" charset="0"/>
              </a:rPr>
              <a:t>&lt;идентификатор-сообщения&gt;::=</a:t>
            </a:r>
            <a:r>
              <a:rPr lang="en-US">
                <a:latin typeface="Arial Narrow" charset="0"/>
              </a:rPr>
              <a:t> </a:t>
            </a:r>
            <a:r>
              <a:rPr lang="ru-RU">
                <a:latin typeface="Arial Narrow" charset="0"/>
              </a:rPr>
              <a:t>[&lt;</a:t>
            </a:r>
            <a:r>
              <a:rPr lang="ru-RU" i="1">
                <a:latin typeface="Arial Narrow" charset="0"/>
              </a:rPr>
              <a:t>предшествующие-сообщения</a:t>
            </a:r>
            <a:r>
              <a:rPr lang="ru-RU">
                <a:latin typeface="Arial Narrow" charset="0"/>
              </a:rPr>
              <a:t>&gt;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/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] &lt;</a:t>
            </a:r>
            <a:r>
              <a:rPr lang="ru-RU" i="1">
                <a:latin typeface="Arial Narrow" charset="0"/>
              </a:rPr>
              <a:t>выражение-последовательности</a:t>
            </a:r>
            <a:r>
              <a:rPr lang="ru-RU">
                <a:latin typeface="Arial Narrow" charset="0"/>
              </a:rPr>
              <a:t>&gt;</a:t>
            </a:r>
            <a:r>
              <a:rPr lang="ru-RU" i="1">
                <a:latin typeface="Arial Narrow" charset="0"/>
              </a:rPr>
              <a:t> 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 b="1">
                <a:latin typeface="Arial Narrow" charset="0"/>
              </a:rPr>
              <a:t>: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 [</a:t>
            </a:r>
            <a:r>
              <a:rPr lang="ru-RU" i="1">
                <a:latin typeface="Arial Narrow" charset="0"/>
              </a:rPr>
              <a:t>&lt;атрибут&gt;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=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] </a:t>
            </a:r>
            <a:r>
              <a:rPr lang="ru-RU" i="1">
                <a:latin typeface="Arial Narrow" charset="0"/>
              </a:rPr>
              <a:t>&lt;имя-операции-или-сигнала&gt;</a:t>
            </a:r>
            <a:r>
              <a:rPr lang="ru-RU">
                <a:latin typeface="Arial Narrow" charset="0"/>
              </a:rPr>
              <a:t> [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(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[</a:t>
            </a:r>
            <a:r>
              <a:rPr lang="ru-RU" i="1">
                <a:latin typeface="Arial Narrow" charset="0"/>
              </a:rPr>
              <a:t>&lt;аргумент&gt;</a:t>
            </a:r>
            <a:r>
              <a:rPr lang="ru-RU">
                <a:latin typeface="Arial Narrow" charset="0"/>
              </a:rPr>
              <a:t> [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,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&lt;аргумент&gt;</a:t>
            </a:r>
            <a:r>
              <a:rPr lang="ru-RU">
                <a:latin typeface="Arial Narrow" charset="0"/>
              </a:rPr>
              <a:t>]* 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)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] [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: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&lt;возвращаемое-значение&gt;</a:t>
            </a:r>
            <a:r>
              <a:rPr lang="ru-RU">
                <a:latin typeface="Arial Narrow" charset="0"/>
              </a:rPr>
              <a:t>],</a:t>
            </a:r>
            <a:endParaRPr lang="ru-RU" i="1">
              <a:latin typeface="Arial Narrow" charset="0"/>
            </a:endParaRPr>
          </a:p>
          <a:p>
            <a:pPr eaLnBrk="1" hangingPunct="1"/>
            <a:r>
              <a:rPr lang="ru-RU" i="1">
                <a:latin typeface="Arial Narrow" charset="0"/>
              </a:rPr>
              <a:t>где &lt;аргумент&gt; ::= </a:t>
            </a:r>
            <a:r>
              <a:rPr lang="ru-RU">
                <a:latin typeface="Arial Narrow" charset="0"/>
              </a:rPr>
              <a:t>([&lt;</a:t>
            </a:r>
            <a:r>
              <a:rPr lang="ru-RU" i="1">
                <a:latin typeface="Arial Narrow" charset="0"/>
              </a:rPr>
              <a:t>имя-параметра&gt;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=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]</a:t>
            </a:r>
            <a:r>
              <a:rPr lang="ru-RU" i="1">
                <a:latin typeface="Arial Narrow" charset="0"/>
              </a:rPr>
              <a:t> &lt;значение-аргумента&gt;</a:t>
            </a:r>
            <a:r>
              <a:rPr lang="ru-RU">
                <a:latin typeface="Arial Narrow" charset="0"/>
              </a:rPr>
              <a:t>) | (</a:t>
            </a:r>
            <a:r>
              <a:rPr lang="ru-RU" i="1">
                <a:latin typeface="Arial Narrow" charset="0"/>
              </a:rPr>
              <a:t>&lt;атрибут&gt;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=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&lt;имя-out-параметра&gt; </a:t>
            </a:r>
            <a:r>
              <a:rPr lang="ru-RU">
                <a:latin typeface="Arial Narrow" charset="0"/>
              </a:rPr>
              <a:t>[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: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 </a:t>
            </a:r>
            <a:r>
              <a:rPr lang="ru-RU" i="1">
                <a:latin typeface="Arial Narrow" charset="0"/>
              </a:rPr>
              <a:t>&lt;значение-аргумента&gt;</a:t>
            </a:r>
            <a:r>
              <a:rPr lang="ru-RU">
                <a:latin typeface="Arial Narrow" charset="0"/>
              </a:rPr>
              <a:t>]</a:t>
            </a:r>
            <a:r>
              <a:rPr lang="ru-RU" i="1">
                <a:latin typeface="Arial Narrow" charset="0"/>
              </a:rPr>
              <a:t>|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 -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 </a:t>
            </a:r>
            <a:endParaRPr lang="en-US">
              <a:latin typeface="Arial Narrow" charset="0"/>
            </a:endParaRPr>
          </a:p>
          <a:p>
            <a:pPr eaLnBrk="1" hangingPunct="1"/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предшествующие-сообщения</a:t>
            </a:r>
            <a:r>
              <a:rPr lang="ru-RU">
                <a:latin typeface="Arial Narrow" charset="0"/>
              </a:rPr>
              <a:t>&gt; — разделенные запятыми номера сообщений, после которых следует наклонная черта (</a:t>
            </a:r>
            <a:r>
              <a:rPr lang="ja-JP" altLang="ru-RU">
                <a:latin typeface="Arial Narrow" charset="0"/>
              </a:rPr>
              <a:t>“</a:t>
            </a:r>
            <a:r>
              <a:rPr lang="ru-RU">
                <a:latin typeface="Arial Narrow" charset="0"/>
              </a:rPr>
              <a:t>слеш</a:t>
            </a:r>
            <a:r>
              <a:rPr lang="ja-JP" altLang="ru-RU">
                <a:latin typeface="Arial Narrow" charset="0"/>
              </a:rPr>
              <a:t>”</a:t>
            </a:r>
            <a:r>
              <a:rPr lang="ru-RU">
                <a:latin typeface="Arial Narrow" charset="0"/>
              </a:rPr>
              <a:t>), например, 3, 4/</a:t>
            </a:r>
          </a:p>
        </p:txBody>
      </p:sp>
    </p:spTree>
    <p:extLst>
      <p:ext uri="{BB962C8B-B14F-4D97-AF65-F5344CB8AC3E}">
        <p14:creationId xmlns:p14="http://schemas.microsoft.com/office/powerpoint/2010/main" val="55832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Формат записи сообщений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485900"/>
            <a:ext cx="7848600" cy="525621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выражение-последовательности</a:t>
            </a:r>
            <a:r>
              <a:rPr lang="ru-RU">
                <a:latin typeface="Arial Narrow" charset="0"/>
              </a:rPr>
              <a:t>&gt; — разделенный точками список отдельных термов последовательностей, после которого следует двоеточие. Каждый из термов последовательности имеет следующий синтаксис: [&lt;</a:t>
            </a:r>
            <a:r>
              <a:rPr lang="ru-RU" i="1">
                <a:latin typeface="Arial Narrow" charset="0"/>
              </a:rPr>
              <a:t>целое-число</a:t>
            </a:r>
            <a:r>
              <a:rPr lang="ru-RU">
                <a:latin typeface="Arial Narrow" charset="0"/>
              </a:rPr>
              <a:t>&gt;|&lt;</a:t>
            </a:r>
            <a:r>
              <a:rPr lang="ru-RU" i="1">
                <a:latin typeface="Arial Narrow" charset="0"/>
              </a:rPr>
              <a:t>имя</a:t>
            </a:r>
            <a:r>
              <a:rPr lang="ru-RU">
                <a:latin typeface="Arial Narrow" charset="0"/>
              </a:rPr>
              <a:t>&gt;] [&lt;</a:t>
            </a:r>
            <a:r>
              <a:rPr lang="ru-RU" i="1">
                <a:latin typeface="Arial Narrow" charset="0"/>
              </a:rPr>
              <a:t>рекуррентность</a:t>
            </a:r>
            <a:r>
              <a:rPr lang="ru-RU">
                <a:latin typeface="Arial Narrow" charset="0"/>
              </a:rPr>
              <a:t>&gt;]. </a:t>
            </a:r>
            <a:endParaRPr lang="en-US">
              <a:latin typeface="Arial Narro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целое-число</a:t>
            </a:r>
            <a:r>
              <a:rPr lang="ru-RU">
                <a:latin typeface="Arial Narrow" charset="0"/>
              </a:rPr>
              <a:t>&gt; указывает на порядковый номер сообщения в процедурной последовательности верхнего уровня</a:t>
            </a:r>
            <a:endParaRPr lang="en-US">
              <a:latin typeface="Arial Narro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имя</a:t>
            </a:r>
            <a:r>
              <a:rPr lang="ru-RU">
                <a:latin typeface="Arial Narrow" charset="0"/>
              </a:rPr>
              <a:t>&gt; в форме буквы некоторого алфавита используется для спецификации параллельных потоков или нитей управления </a:t>
            </a:r>
            <a:endParaRPr lang="en-US">
              <a:latin typeface="Arial Narro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рекуррентность</a:t>
            </a:r>
            <a:r>
              <a:rPr lang="ru-RU">
                <a:latin typeface="Arial Narrow" charset="0"/>
              </a:rPr>
              <a:t>&gt;::=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*</a:t>
            </a:r>
            <a:r>
              <a:rPr lang="ja-JP" altLang="ru-RU">
                <a:latin typeface="Arial Narrow" charset="0"/>
              </a:rPr>
              <a:t>’‘</a:t>
            </a:r>
            <a:r>
              <a:rPr lang="ru-RU">
                <a:latin typeface="Arial Narrow" charset="0"/>
              </a:rPr>
              <a:t>[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предложение-итерация</a:t>
            </a:r>
            <a:r>
              <a:rPr lang="ru-RU">
                <a:latin typeface="Arial Narrow" charset="0"/>
              </a:rPr>
              <a:t>&gt;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]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 для записи итеративного выполнения соответствующего выражения</a:t>
            </a:r>
            <a:endParaRPr lang="en-US">
              <a:latin typeface="Arial Narro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рекуррентность</a:t>
            </a:r>
            <a:r>
              <a:rPr lang="ru-RU">
                <a:latin typeface="Arial Narrow" charset="0"/>
              </a:rPr>
              <a:t>&gt;::=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[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предложение-условие</a:t>
            </a:r>
            <a:r>
              <a:rPr lang="ru-RU">
                <a:latin typeface="Arial Narrow" charset="0"/>
              </a:rPr>
              <a:t>&gt;</a:t>
            </a:r>
            <a:r>
              <a:rPr lang="ja-JP" altLang="ru-RU">
                <a:latin typeface="Arial Narrow" charset="0"/>
              </a:rPr>
              <a:t>‘</a:t>
            </a:r>
            <a:r>
              <a:rPr lang="ru-RU">
                <a:latin typeface="Arial Narrow" charset="0"/>
              </a:rPr>
              <a:t>]</a:t>
            </a:r>
            <a:r>
              <a:rPr lang="ja-JP" altLang="ru-RU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 для записи ветвления</a:t>
            </a:r>
          </a:p>
        </p:txBody>
      </p:sp>
    </p:spTree>
    <p:extLst>
      <p:ext uri="{BB962C8B-B14F-4D97-AF65-F5344CB8AC3E}">
        <p14:creationId xmlns:p14="http://schemas.microsoft.com/office/powerpoint/2010/main" val="312802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коммуникации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81" y="1670988"/>
            <a:ext cx="8801203" cy="492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0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Итерации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79" y="1815707"/>
            <a:ext cx="8780184" cy="492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46477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17</TotalTime>
  <Words>255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Осень</vt:lpstr>
      <vt:lpstr>Диаграмма коммуникации</vt:lpstr>
      <vt:lpstr>Диаграмма коммуникации</vt:lpstr>
      <vt:lpstr>Изображение линий жизни на диаграмме коммуникации </vt:lpstr>
      <vt:lpstr>Связь (link) и Сообщение (message)</vt:lpstr>
      <vt:lpstr>Примеры записи сообщений на диаграмме коммуникации</vt:lpstr>
      <vt:lpstr>Формат записи сообщений </vt:lpstr>
      <vt:lpstr>Формат записи сообщений</vt:lpstr>
      <vt:lpstr>Диаграмма коммуникации</vt:lpstr>
      <vt:lpstr>Итерации</vt:lpstr>
      <vt:lpstr>Ветвление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Диаграмма коммуникации</dc:title>
  <dc:creator>baldin</dc:creator>
  <cp:lastModifiedBy>Александр Балдин</cp:lastModifiedBy>
  <cp:revision>4</cp:revision>
  <dcterms:created xsi:type="dcterms:W3CDTF">2013-09-26T13:54:14Z</dcterms:created>
  <dcterms:modified xsi:type="dcterms:W3CDTF">2013-10-21T19:34:42Z</dcterms:modified>
</cp:coreProperties>
</file>