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  <p:sldId id="257" r:id="rId3"/>
    <p:sldId id="258" r:id="rId4"/>
    <p:sldId id="259" r:id="rId5"/>
    <p:sldId id="262" r:id="rId6"/>
    <p:sldId id="260" r:id="rId7"/>
    <p:sldId id="261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2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3474" name="Group 2"/>
          <p:cNvGrpSpPr>
            <a:grpSpLocks/>
          </p:cNvGrpSpPr>
          <p:nvPr/>
        </p:nvGrpSpPr>
        <p:grpSpPr bwMode="auto">
          <a:xfrm>
            <a:off x="-633413" y="798513"/>
            <a:ext cx="7542213" cy="6029325"/>
            <a:chOff x="-384" y="480"/>
            <a:chExt cx="4751" cy="3798"/>
          </a:xfrm>
        </p:grpSpPr>
        <p:grpSp>
          <p:nvGrpSpPr>
            <p:cNvPr id="233475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233476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233477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3478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233479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480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481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33482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233483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233484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233485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233486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233487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88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89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0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1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2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3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4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5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6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7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8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9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0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1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2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3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4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5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6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7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8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9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0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1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2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3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4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5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6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7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8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9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0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1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2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233523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233524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5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6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7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8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9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0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1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2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3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4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5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233536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7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8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9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0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1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2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3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4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5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6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7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8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9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0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1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2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3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4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5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6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7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8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9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0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1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2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3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4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5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6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7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8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9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70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71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33572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33573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74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3575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33576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7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8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9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0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1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2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3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4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33585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233586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87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88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89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90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91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3592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233593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94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>
                    <a:gd name="T0" fmla="*/ 227 w 227"/>
                    <a:gd name="T1" fmla="*/ 134 h 222"/>
                    <a:gd name="T2" fmla="*/ 203 w 227"/>
                    <a:gd name="T3" fmla="*/ 144 h 222"/>
                    <a:gd name="T4" fmla="*/ 179 w 227"/>
                    <a:gd name="T5" fmla="*/ 138 h 222"/>
                    <a:gd name="T6" fmla="*/ 149 w 227"/>
                    <a:gd name="T7" fmla="*/ 126 h 222"/>
                    <a:gd name="T8" fmla="*/ 126 w 227"/>
                    <a:gd name="T9" fmla="*/ 102 h 222"/>
                    <a:gd name="T10" fmla="*/ 102 w 227"/>
                    <a:gd name="T11" fmla="*/ 72 h 222"/>
                    <a:gd name="T12" fmla="*/ 84 w 227"/>
                    <a:gd name="T13" fmla="*/ 48 h 222"/>
                    <a:gd name="T14" fmla="*/ 78 w 227"/>
                    <a:gd name="T15" fmla="*/ 24 h 222"/>
                    <a:gd name="T16" fmla="*/ 84 w 227"/>
                    <a:gd name="T17" fmla="*/ 0 h 222"/>
                    <a:gd name="T18" fmla="*/ 84 w 227"/>
                    <a:gd name="T19" fmla="*/ 0 h 222"/>
                    <a:gd name="T20" fmla="*/ 78 w 227"/>
                    <a:gd name="T21" fmla="*/ 0 h 222"/>
                    <a:gd name="T22" fmla="*/ 18 w 227"/>
                    <a:gd name="T23" fmla="*/ 60 h 222"/>
                    <a:gd name="T24" fmla="*/ 0 w 227"/>
                    <a:gd name="T25" fmla="*/ 90 h 222"/>
                    <a:gd name="T26" fmla="*/ 0 w 227"/>
                    <a:gd name="T27" fmla="*/ 120 h 222"/>
                    <a:gd name="T28" fmla="*/ 12 w 227"/>
                    <a:gd name="T29" fmla="*/ 156 h 222"/>
                    <a:gd name="T30" fmla="*/ 36 w 227"/>
                    <a:gd name="T31" fmla="*/ 192 h 222"/>
                    <a:gd name="T32" fmla="*/ 66 w 227"/>
                    <a:gd name="T33" fmla="*/ 216 h 222"/>
                    <a:gd name="T34" fmla="*/ 96 w 227"/>
                    <a:gd name="T35" fmla="*/ 222 h 222"/>
                    <a:gd name="T36" fmla="*/ 126 w 227"/>
                    <a:gd name="T37" fmla="*/ 222 h 222"/>
                    <a:gd name="T38" fmla="*/ 155 w 227"/>
                    <a:gd name="T39" fmla="*/ 210 h 222"/>
                    <a:gd name="T40" fmla="*/ 227 w 227"/>
                    <a:gd name="T41" fmla="*/ 138 h 222"/>
                    <a:gd name="T42" fmla="*/ 227 w 227"/>
                    <a:gd name="T43" fmla="*/ 13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5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6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>
                    <a:gd name="T0" fmla="*/ 179 w 203"/>
                    <a:gd name="T1" fmla="*/ 18 h 198"/>
                    <a:gd name="T2" fmla="*/ 197 w 203"/>
                    <a:gd name="T3" fmla="*/ 48 h 198"/>
                    <a:gd name="T4" fmla="*/ 203 w 203"/>
                    <a:gd name="T5" fmla="*/ 60 h 198"/>
                    <a:gd name="T6" fmla="*/ 197 w 203"/>
                    <a:gd name="T7" fmla="*/ 66 h 198"/>
                    <a:gd name="T8" fmla="*/ 65 w 203"/>
                    <a:gd name="T9" fmla="*/ 192 h 198"/>
                    <a:gd name="T10" fmla="*/ 59 w 203"/>
                    <a:gd name="T11" fmla="*/ 198 h 198"/>
                    <a:gd name="T12" fmla="*/ 47 w 203"/>
                    <a:gd name="T13" fmla="*/ 192 h 198"/>
                    <a:gd name="T14" fmla="*/ 17 w 203"/>
                    <a:gd name="T15" fmla="*/ 174 h 198"/>
                    <a:gd name="T16" fmla="*/ 0 w 203"/>
                    <a:gd name="T17" fmla="*/ 150 h 198"/>
                    <a:gd name="T18" fmla="*/ 0 w 203"/>
                    <a:gd name="T19" fmla="*/ 126 h 198"/>
                    <a:gd name="T20" fmla="*/ 131 w 203"/>
                    <a:gd name="T21" fmla="*/ 0 h 198"/>
                    <a:gd name="T22" fmla="*/ 155 w 203"/>
                    <a:gd name="T23" fmla="*/ 0 h 198"/>
                    <a:gd name="T24" fmla="*/ 179 w 203"/>
                    <a:gd name="T25" fmla="*/ 18 h 198"/>
                    <a:gd name="T26" fmla="*/ 179 w 203"/>
                    <a:gd name="T27" fmla="*/ 18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7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33598" name="Rectangle 12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973263"/>
          </a:xfrm>
        </p:spPr>
        <p:txBody>
          <a:bodyPr/>
          <a:lstStyle>
            <a:lvl1pPr>
              <a:defRPr sz="5100"/>
            </a:lvl1pPr>
          </a:lstStyle>
          <a:p>
            <a:pPr lvl="0"/>
            <a:r>
              <a:rPr lang="ru-RU" noProof="0" smtClean="0"/>
              <a:t>Click to edit Master title style</a:t>
            </a:r>
          </a:p>
        </p:txBody>
      </p:sp>
      <p:sp>
        <p:nvSpPr>
          <p:cNvPr id="233599" name="Rectangle 1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ru-RU" noProof="0" smtClean="0"/>
              <a:t>Click to edit Master subtitle style</a:t>
            </a:r>
          </a:p>
        </p:txBody>
      </p:sp>
      <p:sp>
        <p:nvSpPr>
          <p:cNvPr id="233600" name="Rectangle 12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5EBC89D7-323B-EB44-AC4B-3351E35F5A5C}" type="datetimeFigureOut">
              <a:rPr lang="en-US" smtClean="0"/>
              <a:t>21.10.13</a:t>
            </a:fld>
            <a:endParaRPr lang="en-US"/>
          </a:p>
        </p:txBody>
      </p:sp>
      <p:sp>
        <p:nvSpPr>
          <p:cNvPr id="233601" name="Rectangle 12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endParaRPr lang="en-US"/>
          </a:p>
        </p:txBody>
      </p:sp>
      <p:sp>
        <p:nvSpPr>
          <p:cNvPr id="233602" name="Rectangle 13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E51B100C-9C36-7C48-B68C-2F32F89850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BC89D7-323B-EB44-AC4B-3351E35F5A5C}" type="datetimeFigureOut">
              <a:rPr lang="en-US" smtClean="0"/>
              <a:t>21.10.13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B100C-9C36-7C48-B68C-2F32F8985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12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BC89D7-323B-EB44-AC4B-3351E35F5A5C}" type="datetimeFigureOut">
              <a:rPr lang="en-US" smtClean="0"/>
              <a:t>21.10.13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B100C-9C36-7C48-B68C-2F32F8985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506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EBC89D7-323B-EB44-AC4B-3351E35F5A5C}" type="datetimeFigureOut">
              <a:rPr lang="en-US" smtClean="0"/>
              <a:t>21.10.13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51B100C-9C36-7C48-B68C-2F32F8985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2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EBC89D7-323B-EB44-AC4B-3351E35F5A5C}" type="datetimeFigureOut">
              <a:rPr lang="en-US" smtClean="0"/>
              <a:t>21.10.13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51B100C-9C36-7C48-B68C-2F32F8985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354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BC89D7-323B-EB44-AC4B-3351E35F5A5C}" type="datetimeFigureOut">
              <a:rPr lang="en-US" smtClean="0"/>
              <a:t>21.10.13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B100C-9C36-7C48-B68C-2F32F8985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87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BC89D7-323B-EB44-AC4B-3351E35F5A5C}" type="datetimeFigureOut">
              <a:rPr lang="en-US" smtClean="0"/>
              <a:t>21.10.13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B100C-9C36-7C48-B68C-2F32F8985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09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BC89D7-323B-EB44-AC4B-3351E35F5A5C}" type="datetimeFigureOut">
              <a:rPr lang="en-US" smtClean="0"/>
              <a:t>21.10.13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B100C-9C36-7C48-B68C-2F32F8985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BC89D7-323B-EB44-AC4B-3351E35F5A5C}" type="datetimeFigureOut">
              <a:rPr lang="en-US" smtClean="0"/>
              <a:t>21.10.13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B100C-9C36-7C48-B68C-2F32F8985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04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BC89D7-323B-EB44-AC4B-3351E35F5A5C}" type="datetimeFigureOut">
              <a:rPr lang="en-US" smtClean="0"/>
              <a:t>21.10.13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B100C-9C36-7C48-B68C-2F32F8985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2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BC89D7-323B-EB44-AC4B-3351E35F5A5C}" type="datetimeFigureOut">
              <a:rPr lang="en-US" smtClean="0"/>
              <a:t>21.10.13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B100C-9C36-7C48-B68C-2F32F8985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211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BC89D7-323B-EB44-AC4B-3351E35F5A5C}" type="datetimeFigureOut">
              <a:rPr lang="en-US" smtClean="0"/>
              <a:t>21.10.13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B100C-9C36-7C48-B68C-2F32F8985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29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BC89D7-323B-EB44-AC4B-3351E35F5A5C}" type="datetimeFigureOut">
              <a:rPr lang="en-US" smtClean="0"/>
              <a:t>21.10.13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B100C-9C36-7C48-B68C-2F32F8985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420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450" name="Group 2"/>
          <p:cNvGrpSpPr>
            <a:grpSpLocks/>
          </p:cNvGrpSpPr>
          <p:nvPr/>
        </p:nvGrpSpPr>
        <p:grpSpPr bwMode="auto">
          <a:xfrm>
            <a:off x="-609600" y="762000"/>
            <a:ext cx="7542213" cy="6029325"/>
            <a:chOff x="-384" y="480"/>
            <a:chExt cx="4751" cy="3798"/>
          </a:xfrm>
        </p:grpSpPr>
        <p:grpSp>
          <p:nvGrpSpPr>
            <p:cNvPr id="232451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232452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232453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2454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232455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456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457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32458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232459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232460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232461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232462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232463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4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5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6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7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8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9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0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1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2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3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4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5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6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7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8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9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0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1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2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3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4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5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6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7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8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9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0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1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2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3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4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5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6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7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8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232499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232500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1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2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3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4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5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6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7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8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9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10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11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232512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3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4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5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6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7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8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9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0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1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2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3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4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5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6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7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8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9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0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1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2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3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4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5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6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7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8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9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0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1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2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3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4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5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6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7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32548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32549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50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2551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32552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3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4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5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6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7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8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9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60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32561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232562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563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564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5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6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7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2568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232569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2570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>
                    <a:gd name="T0" fmla="*/ 227 w 227"/>
                    <a:gd name="T1" fmla="*/ 134 h 222"/>
                    <a:gd name="T2" fmla="*/ 203 w 227"/>
                    <a:gd name="T3" fmla="*/ 144 h 222"/>
                    <a:gd name="T4" fmla="*/ 179 w 227"/>
                    <a:gd name="T5" fmla="*/ 138 h 222"/>
                    <a:gd name="T6" fmla="*/ 149 w 227"/>
                    <a:gd name="T7" fmla="*/ 126 h 222"/>
                    <a:gd name="T8" fmla="*/ 126 w 227"/>
                    <a:gd name="T9" fmla="*/ 102 h 222"/>
                    <a:gd name="T10" fmla="*/ 102 w 227"/>
                    <a:gd name="T11" fmla="*/ 72 h 222"/>
                    <a:gd name="T12" fmla="*/ 84 w 227"/>
                    <a:gd name="T13" fmla="*/ 48 h 222"/>
                    <a:gd name="T14" fmla="*/ 78 w 227"/>
                    <a:gd name="T15" fmla="*/ 24 h 222"/>
                    <a:gd name="T16" fmla="*/ 84 w 227"/>
                    <a:gd name="T17" fmla="*/ 0 h 222"/>
                    <a:gd name="T18" fmla="*/ 84 w 227"/>
                    <a:gd name="T19" fmla="*/ 0 h 222"/>
                    <a:gd name="T20" fmla="*/ 78 w 227"/>
                    <a:gd name="T21" fmla="*/ 0 h 222"/>
                    <a:gd name="T22" fmla="*/ 18 w 227"/>
                    <a:gd name="T23" fmla="*/ 60 h 222"/>
                    <a:gd name="T24" fmla="*/ 0 w 227"/>
                    <a:gd name="T25" fmla="*/ 90 h 222"/>
                    <a:gd name="T26" fmla="*/ 0 w 227"/>
                    <a:gd name="T27" fmla="*/ 120 h 222"/>
                    <a:gd name="T28" fmla="*/ 12 w 227"/>
                    <a:gd name="T29" fmla="*/ 156 h 222"/>
                    <a:gd name="T30" fmla="*/ 36 w 227"/>
                    <a:gd name="T31" fmla="*/ 192 h 222"/>
                    <a:gd name="T32" fmla="*/ 66 w 227"/>
                    <a:gd name="T33" fmla="*/ 216 h 222"/>
                    <a:gd name="T34" fmla="*/ 96 w 227"/>
                    <a:gd name="T35" fmla="*/ 222 h 222"/>
                    <a:gd name="T36" fmla="*/ 126 w 227"/>
                    <a:gd name="T37" fmla="*/ 222 h 222"/>
                    <a:gd name="T38" fmla="*/ 155 w 227"/>
                    <a:gd name="T39" fmla="*/ 210 h 222"/>
                    <a:gd name="T40" fmla="*/ 227 w 227"/>
                    <a:gd name="T41" fmla="*/ 138 h 222"/>
                    <a:gd name="T42" fmla="*/ 227 w 227"/>
                    <a:gd name="T43" fmla="*/ 13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1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2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>
                    <a:gd name="T0" fmla="*/ 179 w 203"/>
                    <a:gd name="T1" fmla="*/ 18 h 198"/>
                    <a:gd name="T2" fmla="*/ 197 w 203"/>
                    <a:gd name="T3" fmla="*/ 48 h 198"/>
                    <a:gd name="T4" fmla="*/ 203 w 203"/>
                    <a:gd name="T5" fmla="*/ 60 h 198"/>
                    <a:gd name="T6" fmla="*/ 197 w 203"/>
                    <a:gd name="T7" fmla="*/ 66 h 198"/>
                    <a:gd name="T8" fmla="*/ 65 w 203"/>
                    <a:gd name="T9" fmla="*/ 192 h 198"/>
                    <a:gd name="T10" fmla="*/ 59 w 203"/>
                    <a:gd name="T11" fmla="*/ 198 h 198"/>
                    <a:gd name="T12" fmla="*/ 47 w 203"/>
                    <a:gd name="T13" fmla="*/ 192 h 198"/>
                    <a:gd name="T14" fmla="*/ 17 w 203"/>
                    <a:gd name="T15" fmla="*/ 174 h 198"/>
                    <a:gd name="T16" fmla="*/ 0 w 203"/>
                    <a:gd name="T17" fmla="*/ 150 h 198"/>
                    <a:gd name="T18" fmla="*/ 0 w 203"/>
                    <a:gd name="T19" fmla="*/ 126 h 198"/>
                    <a:gd name="T20" fmla="*/ 131 w 203"/>
                    <a:gd name="T21" fmla="*/ 0 h 198"/>
                    <a:gd name="T22" fmla="*/ 155 w 203"/>
                    <a:gd name="T23" fmla="*/ 0 h 198"/>
                    <a:gd name="T24" fmla="*/ 179 w 203"/>
                    <a:gd name="T25" fmla="*/ 18 h 198"/>
                    <a:gd name="T26" fmla="*/ 179 w 203"/>
                    <a:gd name="T27" fmla="*/ 18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3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32574" name="Rectangle 1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5EBC89D7-323B-EB44-AC4B-3351E35F5A5C}" type="datetimeFigureOut">
              <a:rPr lang="en-US" smtClean="0"/>
              <a:t>21.10.13</a:t>
            </a:fld>
            <a:endParaRPr lang="en-US"/>
          </a:p>
        </p:txBody>
      </p:sp>
      <p:sp>
        <p:nvSpPr>
          <p:cNvPr id="232575" name="Rectangle 1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32576" name="Rectangle 1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E51B100C-9C36-7C48-B68C-2F32F898505C}" type="slidenum">
              <a:rPr lang="en-US" smtClean="0"/>
              <a:t>‹#›</a:t>
            </a:fld>
            <a:endParaRPr lang="en-US"/>
          </a:p>
        </p:txBody>
      </p:sp>
      <p:sp>
        <p:nvSpPr>
          <p:cNvPr id="232577" name="Rectangle 1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32578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charset="0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ru-RU" dirty="0" smtClean="0"/>
              <a:t>Диаграмма коммуникации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099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Ветвление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136" y="1526939"/>
            <a:ext cx="8727332" cy="4868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195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500063"/>
            <a:ext cx="7292975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Диаграмма коммуникации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347767" y="1738313"/>
            <a:ext cx="8643833" cy="466248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</a:pPr>
            <a:r>
              <a:rPr lang="ru-RU" dirty="0" smtClean="0">
                <a:latin typeface="Arial Narrow" charset="0"/>
              </a:rPr>
              <a:t>–</a:t>
            </a:r>
            <a:r>
              <a:rPr lang="ru-RU" dirty="0">
                <a:effectLst/>
              </a:rPr>
              <a:t>Коммуникационные диаграммы акцентируют внимание на структурных аспектах </a:t>
            </a:r>
            <a:r>
              <a:rPr lang="ru-RU" dirty="0" err="1">
                <a:effectLst/>
              </a:rPr>
              <a:t>взаимодействия</a:t>
            </a:r>
            <a:r>
              <a:rPr lang="ru-RU" dirty="0">
                <a:effectLst/>
              </a:rPr>
              <a:t>. </a:t>
            </a:r>
            <a:endParaRPr lang="ru-RU" dirty="0"/>
          </a:p>
          <a:p>
            <a:pPr eaLnBrk="1" hangingPunct="1">
              <a:lnSpc>
                <a:spcPct val="90000"/>
              </a:lnSpc>
            </a:pPr>
            <a:r>
              <a:rPr lang="ru-RU" dirty="0" smtClean="0">
                <a:latin typeface="Arial Narrow" charset="0"/>
              </a:rPr>
              <a:t> диаграмма </a:t>
            </a:r>
            <a:r>
              <a:rPr lang="ru-RU" dirty="0">
                <a:latin typeface="Arial Narrow" charset="0"/>
              </a:rPr>
              <a:t>предназначена для представления взаимодействия в контексте внутренней архитектуры системы и передаваемых сообщений</a:t>
            </a:r>
          </a:p>
          <a:p>
            <a:pPr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Диаграмма коммуникации имеет вид графа, вершинами которого являются части композитного класса или роли взаимодействия, изображенные в виде прямоугольников</a:t>
            </a:r>
          </a:p>
          <a:p>
            <a:pPr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Эти вершины соответствуют линиям жизни и изображаются в своем структурном контексте</a:t>
            </a:r>
          </a:p>
          <a:p>
            <a:pPr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Ребрами графа являются связи, по которым проходят маршруты коммуникации</a:t>
            </a:r>
          </a:p>
          <a:p>
            <a:pPr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Линии жизни могут обмениваться сообщениями, которые изображаются в виде небольших стрелок с некоторым именем, расположенных возле линий связей</a:t>
            </a:r>
          </a:p>
        </p:txBody>
      </p:sp>
    </p:spTree>
    <p:extLst>
      <p:ext uri="{BB962C8B-B14F-4D97-AF65-F5344CB8AC3E}">
        <p14:creationId xmlns:p14="http://schemas.microsoft.com/office/powerpoint/2010/main" val="4182183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Изображение линий жизни на диаграмме коммуникации 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5900"/>
            <a:ext cx="8650288" cy="21590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ru-RU" dirty="0">
                <a:latin typeface="Arial Narrow" charset="0"/>
              </a:rPr>
              <a:t>Информация, идентифицирующая линию жизни на диаграмме коммуникации, изображается внутри прямоугольника в следующем формате (БНФ):</a:t>
            </a:r>
            <a:endParaRPr lang="ru-RU" i="1" dirty="0">
              <a:latin typeface="Arial Narrow" charset="0"/>
            </a:endParaRPr>
          </a:p>
          <a:p>
            <a:pPr eaLnBrk="1" hangingPunct="1">
              <a:buFontTx/>
              <a:buNone/>
            </a:pPr>
            <a:r>
              <a:rPr lang="ru-RU" i="1" dirty="0">
                <a:latin typeface="Arial Narrow" charset="0"/>
              </a:rPr>
              <a:t>		&lt;идентификатор-линии-жизни&gt;::= </a:t>
            </a:r>
            <a:r>
              <a:rPr lang="ru-RU" dirty="0">
                <a:latin typeface="Arial Narrow" charset="0"/>
              </a:rPr>
              <a:t>([&lt;</a:t>
            </a:r>
            <a:r>
              <a:rPr lang="ru-RU" i="1" dirty="0">
                <a:latin typeface="Arial Narrow" charset="0"/>
              </a:rPr>
              <a:t>имя-	роли</a:t>
            </a:r>
            <a:r>
              <a:rPr lang="ru-RU" dirty="0">
                <a:latin typeface="Arial Narrow" charset="0"/>
              </a:rPr>
              <a:t>&gt; [</a:t>
            </a:r>
            <a:r>
              <a:rPr lang="ja-JP" altLang="ru-RU" dirty="0">
                <a:latin typeface="Arial Narrow" charset="0"/>
              </a:rPr>
              <a:t>‘</a:t>
            </a:r>
            <a:r>
              <a:rPr lang="ru-RU" dirty="0">
                <a:latin typeface="Arial Narrow" charset="0"/>
              </a:rPr>
              <a:t>[</a:t>
            </a:r>
            <a:r>
              <a:rPr lang="ja-JP" altLang="ru-RU" dirty="0">
                <a:latin typeface="Arial Narrow" charset="0"/>
              </a:rPr>
              <a:t>‘</a:t>
            </a:r>
            <a:r>
              <a:rPr lang="ru-RU" i="1" dirty="0">
                <a:latin typeface="Arial Narrow" charset="0"/>
              </a:rPr>
              <a:t>&lt;селектор&gt;</a:t>
            </a:r>
            <a:r>
              <a:rPr lang="ja-JP" altLang="ru-RU" dirty="0">
                <a:latin typeface="Arial Narrow" charset="0"/>
              </a:rPr>
              <a:t>‘</a:t>
            </a:r>
            <a:r>
              <a:rPr lang="ru-RU" dirty="0">
                <a:latin typeface="Arial Narrow" charset="0"/>
              </a:rPr>
              <a:t>]</a:t>
            </a:r>
            <a:r>
              <a:rPr lang="ja-JP" altLang="ru-RU" dirty="0">
                <a:latin typeface="Arial Narrow" charset="0"/>
              </a:rPr>
              <a:t>’</a:t>
            </a:r>
            <a:r>
              <a:rPr lang="ru-RU" dirty="0">
                <a:latin typeface="Arial Narrow" charset="0"/>
              </a:rPr>
              <a:t>] ] [:</a:t>
            </a:r>
            <a:r>
              <a:rPr lang="ru-RU" i="1" dirty="0">
                <a:latin typeface="Arial Narrow" charset="0"/>
              </a:rPr>
              <a:t>&lt;имя-класса&gt;</a:t>
            </a:r>
            <a:r>
              <a:rPr lang="ru-RU" dirty="0">
                <a:latin typeface="Arial Narrow" charset="0"/>
              </a:rPr>
              <a:t>]</a:t>
            </a:r>
          </a:p>
        </p:txBody>
      </p:sp>
      <p:pic>
        <p:nvPicPr>
          <p:cNvPr id="65540" name="Picture 4" descr="Рис_09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005263"/>
            <a:ext cx="8478837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1175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Связь (link) и Сообщение (</a:t>
            </a:r>
            <a:r>
              <a:rPr lang="en-US">
                <a:latin typeface="Arial Narrow" charset="0"/>
              </a:rPr>
              <a:t>message</a:t>
            </a:r>
            <a:r>
              <a:rPr lang="ru-RU">
                <a:latin typeface="Arial Narrow" charset="0"/>
              </a:rPr>
              <a:t>)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1"/>
            <a:ext cx="8229600" cy="387259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ru-RU" dirty="0">
                <a:latin typeface="Arial Narrow" charset="0"/>
              </a:rPr>
              <a:t>- </a:t>
            </a:r>
            <a:r>
              <a:rPr lang="ru-RU" sz="2400" dirty="0">
                <a:latin typeface="Arial Narrow" charset="0"/>
              </a:rPr>
              <a:t>является экземпляром произвольной ассоциации, которая обеспечивает канал для направленной передачи сообщений между линиями жизни</a:t>
            </a:r>
          </a:p>
          <a:p>
            <a:pPr eaLnBrk="1" hangingPunct="1"/>
            <a:r>
              <a:rPr lang="ru-RU" sz="2400" dirty="0">
                <a:latin typeface="Arial Narrow" charset="0"/>
              </a:rPr>
              <a:t>Сообщение изображается в форме символа стрелки рядом с линией связи, которое передается в указанном стрелкой направлении по данной связи</a:t>
            </a:r>
          </a:p>
          <a:p>
            <a:pPr eaLnBrk="1" hangingPunct="1"/>
            <a:r>
              <a:rPr lang="ru-RU" sz="2400" dirty="0">
                <a:latin typeface="Arial Narrow" charset="0"/>
              </a:rPr>
              <a:t>Говорят, что стрелка сообщения специфицирует направление коммуникации</a:t>
            </a:r>
          </a:p>
          <a:p>
            <a:pPr eaLnBrk="1" hangingPunct="1"/>
            <a:r>
              <a:rPr lang="ru-RU" sz="2400" dirty="0">
                <a:latin typeface="Arial Narrow" charset="0"/>
              </a:rPr>
              <a:t>Рядом со стрелкой указывается идентификатор сообщения, записанный в специальном формате</a:t>
            </a:r>
          </a:p>
        </p:txBody>
      </p:sp>
      <p:pic>
        <p:nvPicPr>
          <p:cNvPr id="66564" name="Picture 4" descr="Рис_09_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535" y="5646738"/>
            <a:ext cx="705802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674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281113" y="498475"/>
            <a:ext cx="7467600" cy="9144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Примеры записи сообщений на диаграмме </a:t>
            </a:r>
            <a:r>
              <a:rPr lang="ru-RU" sz="3900">
                <a:latin typeface="Arial Narrow" charset="0"/>
              </a:rPr>
              <a:t>коммуникации</a:t>
            </a:r>
            <a:endParaRPr lang="en-US" sz="3900">
              <a:latin typeface="Arial Narrow" charset="0"/>
            </a:endParaRPr>
          </a:p>
        </p:txBody>
      </p:sp>
      <p:pic>
        <p:nvPicPr>
          <p:cNvPr id="69635" name="Picture 3" descr="CO_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11" y="2189163"/>
            <a:ext cx="8556102" cy="3555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7509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Формат записи сообщений 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1187450" y="1485900"/>
            <a:ext cx="7848600" cy="5256213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ru-RU">
                <a:latin typeface="Arial Narrow" charset="0"/>
              </a:rPr>
              <a:t>Каждое сообщение может быть помечено строкой текста, которая имеет следующий синтаксис (БНФ):</a:t>
            </a:r>
            <a:endParaRPr lang="ru-RU" i="1">
              <a:latin typeface="Arial Narrow" charset="0"/>
            </a:endParaRPr>
          </a:p>
          <a:p>
            <a:pPr eaLnBrk="1" hangingPunct="1">
              <a:buFontTx/>
              <a:buNone/>
            </a:pPr>
            <a:r>
              <a:rPr lang="ru-RU" i="1">
                <a:latin typeface="Arial Narrow" charset="0"/>
              </a:rPr>
              <a:t>&lt;идентификатор-сообщения&gt;::=</a:t>
            </a:r>
            <a:r>
              <a:rPr lang="en-US">
                <a:latin typeface="Arial Narrow" charset="0"/>
              </a:rPr>
              <a:t> </a:t>
            </a:r>
            <a:r>
              <a:rPr lang="ru-RU">
                <a:latin typeface="Arial Narrow" charset="0"/>
              </a:rPr>
              <a:t>[&lt;</a:t>
            </a:r>
            <a:r>
              <a:rPr lang="ru-RU" i="1">
                <a:latin typeface="Arial Narrow" charset="0"/>
              </a:rPr>
              <a:t>предшествующие-сообщения</a:t>
            </a:r>
            <a:r>
              <a:rPr lang="ru-RU">
                <a:latin typeface="Arial Narrow" charset="0"/>
              </a:rPr>
              <a:t>&gt;</a:t>
            </a:r>
            <a:r>
              <a:rPr lang="ja-JP" altLang="ru-RU">
                <a:latin typeface="Arial Narrow" charset="0"/>
              </a:rPr>
              <a:t>’</a:t>
            </a:r>
            <a:r>
              <a:rPr lang="ru-RU">
                <a:latin typeface="Arial Narrow" charset="0"/>
              </a:rPr>
              <a:t>/</a:t>
            </a:r>
            <a:r>
              <a:rPr lang="ja-JP" altLang="ru-RU">
                <a:latin typeface="Arial Narrow" charset="0"/>
              </a:rPr>
              <a:t>’</a:t>
            </a:r>
            <a:r>
              <a:rPr lang="ru-RU">
                <a:latin typeface="Arial Narrow" charset="0"/>
              </a:rPr>
              <a:t>] &lt;</a:t>
            </a:r>
            <a:r>
              <a:rPr lang="ru-RU" i="1">
                <a:latin typeface="Arial Narrow" charset="0"/>
              </a:rPr>
              <a:t>выражение-последовательности</a:t>
            </a:r>
            <a:r>
              <a:rPr lang="ru-RU">
                <a:latin typeface="Arial Narrow" charset="0"/>
              </a:rPr>
              <a:t>&gt;</a:t>
            </a:r>
            <a:r>
              <a:rPr lang="ru-RU" i="1">
                <a:latin typeface="Arial Narrow" charset="0"/>
              </a:rPr>
              <a:t> </a:t>
            </a:r>
            <a:r>
              <a:rPr lang="ja-JP" altLang="ru-RU">
                <a:latin typeface="Arial Narrow" charset="0"/>
              </a:rPr>
              <a:t>‘</a:t>
            </a:r>
            <a:r>
              <a:rPr lang="ru-RU" b="1">
                <a:latin typeface="Arial Narrow" charset="0"/>
              </a:rPr>
              <a:t>:</a:t>
            </a:r>
            <a:r>
              <a:rPr lang="ja-JP" altLang="ru-RU">
                <a:latin typeface="Arial Narrow" charset="0"/>
              </a:rPr>
              <a:t>’</a:t>
            </a:r>
            <a:r>
              <a:rPr lang="ru-RU">
                <a:latin typeface="Arial Narrow" charset="0"/>
              </a:rPr>
              <a:t> [</a:t>
            </a:r>
            <a:r>
              <a:rPr lang="ru-RU" i="1">
                <a:latin typeface="Arial Narrow" charset="0"/>
              </a:rPr>
              <a:t>&lt;атрибут&gt;</a:t>
            </a:r>
            <a:r>
              <a:rPr lang="ja-JP" altLang="ru-RU" i="1">
                <a:latin typeface="Arial Narrow" charset="0"/>
              </a:rPr>
              <a:t>‘</a:t>
            </a:r>
            <a:r>
              <a:rPr lang="ru-RU" i="1">
                <a:latin typeface="Arial Narrow" charset="0"/>
              </a:rPr>
              <a:t>=</a:t>
            </a:r>
            <a:r>
              <a:rPr lang="ja-JP" altLang="ru-RU" i="1">
                <a:latin typeface="Arial Narrow" charset="0"/>
              </a:rPr>
              <a:t>’</a:t>
            </a:r>
            <a:r>
              <a:rPr lang="ru-RU">
                <a:latin typeface="Arial Narrow" charset="0"/>
              </a:rPr>
              <a:t>] </a:t>
            </a:r>
            <a:r>
              <a:rPr lang="ru-RU" i="1">
                <a:latin typeface="Arial Narrow" charset="0"/>
              </a:rPr>
              <a:t>&lt;имя-операции-или-сигнала&gt;</a:t>
            </a:r>
            <a:r>
              <a:rPr lang="ru-RU">
                <a:latin typeface="Arial Narrow" charset="0"/>
              </a:rPr>
              <a:t> [</a:t>
            </a:r>
            <a:r>
              <a:rPr lang="ja-JP" altLang="ru-RU">
                <a:latin typeface="Arial Narrow" charset="0"/>
              </a:rPr>
              <a:t>‘</a:t>
            </a:r>
            <a:r>
              <a:rPr lang="ru-RU">
                <a:latin typeface="Arial Narrow" charset="0"/>
              </a:rPr>
              <a:t>(</a:t>
            </a:r>
            <a:r>
              <a:rPr lang="ja-JP" altLang="ru-RU">
                <a:latin typeface="Arial Narrow" charset="0"/>
              </a:rPr>
              <a:t>‘</a:t>
            </a:r>
            <a:r>
              <a:rPr lang="ru-RU">
                <a:latin typeface="Arial Narrow" charset="0"/>
              </a:rPr>
              <a:t>[</a:t>
            </a:r>
            <a:r>
              <a:rPr lang="ru-RU" i="1">
                <a:latin typeface="Arial Narrow" charset="0"/>
              </a:rPr>
              <a:t>&lt;аргумент&gt;</a:t>
            </a:r>
            <a:r>
              <a:rPr lang="ru-RU">
                <a:latin typeface="Arial Narrow" charset="0"/>
              </a:rPr>
              <a:t> [</a:t>
            </a:r>
            <a:r>
              <a:rPr lang="ja-JP" altLang="ru-RU">
                <a:latin typeface="Arial Narrow" charset="0"/>
              </a:rPr>
              <a:t>‘</a:t>
            </a:r>
            <a:r>
              <a:rPr lang="ru-RU">
                <a:latin typeface="Arial Narrow" charset="0"/>
              </a:rPr>
              <a:t>,</a:t>
            </a:r>
            <a:r>
              <a:rPr lang="ja-JP" altLang="ru-RU">
                <a:latin typeface="Arial Narrow" charset="0"/>
              </a:rPr>
              <a:t>’</a:t>
            </a:r>
            <a:r>
              <a:rPr lang="ru-RU" i="1">
                <a:latin typeface="Arial Narrow" charset="0"/>
              </a:rPr>
              <a:t>&lt;аргумент&gt;</a:t>
            </a:r>
            <a:r>
              <a:rPr lang="ru-RU">
                <a:latin typeface="Arial Narrow" charset="0"/>
              </a:rPr>
              <a:t>]* </a:t>
            </a:r>
            <a:r>
              <a:rPr lang="ja-JP" altLang="ru-RU">
                <a:latin typeface="Arial Narrow" charset="0"/>
              </a:rPr>
              <a:t>‘</a:t>
            </a:r>
            <a:r>
              <a:rPr lang="ru-RU">
                <a:latin typeface="Arial Narrow" charset="0"/>
              </a:rPr>
              <a:t>)</a:t>
            </a:r>
            <a:r>
              <a:rPr lang="ja-JP" altLang="ru-RU">
                <a:latin typeface="Arial Narrow" charset="0"/>
              </a:rPr>
              <a:t>’</a:t>
            </a:r>
            <a:r>
              <a:rPr lang="ru-RU">
                <a:latin typeface="Arial Narrow" charset="0"/>
              </a:rPr>
              <a:t>] [</a:t>
            </a:r>
            <a:r>
              <a:rPr lang="ja-JP" altLang="ru-RU">
                <a:latin typeface="Arial Narrow" charset="0"/>
              </a:rPr>
              <a:t>‘</a:t>
            </a:r>
            <a:r>
              <a:rPr lang="ru-RU">
                <a:latin typeface="Arial Narrow" charset="0"/>
              </a:rPr>
              <a:t>:</a:t>
            </a:r>
            <a:r>
              <a:rPr lang="ja-JP" altLang="ru-RU">
                <a:latin typeface="Arial Narrow" charset="0"/>
              </a:rPr>
              <a:t>’</a:t>
            </a:r>
            <a:r>
              <a:rPr lang="ru-RU" i="1">
                <a:latin typeface="Arial Narrow" charset="0"/>
              </a:rPr>
              <a:t> &lt;возвращаемое-значение&gt;</a:t>
            </a:r>
            <a:r>
              <a:rPr lang="ru-RU">
                <a:latin typeface="Arial Narrow" charset="0"/>
              </a:rPr>
              <a:t>],</a:t>
            </a:r>
            <a:endParaRPr lang="ru-RU" i="1">
              <a:latin typeface="Arial Narrow" charset="0"/>
            </a:endParaRPr>
          </a:p>
          <a:p>
            <a:pPr eaLnBrk="1" hangingPunct="1"/>
            <a:r>
              <a:rPr lang="ru-RU" i="1">
                <a:latin typeface="Arial Narrow" charset="0"/>
              </a:rPr>
              <a:t>где &lt;аргумент&gt; ::= </a:t>
            </a:r>
            <a:r>
              <a:rPr lang="ru-RU">
                <a:latin typeface="Arial Narrow" charset="0"/>
              </a:rPr>
              <a:t>([&lt;</a:t>
            </a:r>
            <a:r>
              <a:rPr lang="ru-RU" i="1">
                <a:latin typeface="Arial Narrow" charset="0"/>
              </a:rPr>
              <a:t>имя-параметра&gt;</a:t>
            </a:r>
            <a:r>
              <a:rPr lang="ja-JP" altLang="ru-RU">
                <a:latin typeface="Arial Narrow" charset="0"/>
              </a:rPr>
              <a:t>‘</a:t>
            </a:r>
            <a:r>
              <a:rPr lang="ru-RU">
                <a:latin typeface="Arial Narrow" charset="0"/>
              </a:rPr>
              <a:t>=</a:t>
            </a:r>
            <a:r>
              <a:rPr lang="ja-JP" altLang="ru-RU">
                <a:latin typeface="Arial Narrow" charset="0"/>
              </a:rPr>
              <a:t>’</a:t>
            </a:r>
            <a:r>
              <a:rPr lang="ru-RU">
                <a:latin typeface="Arial Narrow" charset="0"/>
              </a:rPr>
              <a:t>]</a:t>
            </a:r>
            <a:r>
              <a:rPr lang="ru-RU" i="1">
                <a:latin typeface="Arial Narrow" charset="0"/>
              </a:rPr>
              <a:t> &lt;значение-аргумента&gt;</a:t>
            </a:r>
            <a:r>
              <a:rPr lang="ru-RU">
                <a:latin typeface="Arial Narrow" charset="0"/>
              </a:rPr>
              <a:t>) | (</a:t>
            </a:r>
            <a:r>
              <a:rPr lang="ru-RU" i="1">
                <a:latin typeface="Arial Narrow" charset="0"/>
              </a:rPr>
              <a:t>&lt;атрибут&gt; </a:t>
            </a:r>
            <a:r>
              <a:rPr lang="ja-JP" altLang="ru-RU" i="1">
                <a:latin typeface="Arial Narrow" charset="0"/>
              </a:rPr>
              <a:t>‘</a:t>
            </a:r>
            <a:r>
              <a:rPr lang="ru-RU" i="1">
                <a:latin typeface="Arial Narrow" charset="0"/>
              </a:rPr>
              <a:t>=</a:t>
            </a:r>
            <a:r>
              <a:rPr lang="ja-JP" altLang="ru-RU" i="1">
                <a:latin typeface="Arial Narrow" charset="0"/>
              </a:rPr>
              <a:t>’</a:t>
            </a:r>
            <a:r>
              <a:rPr lang="ru-RU" i="1">
                <a:latin typeface="Arial Narrow" charset="0"/>
              </a:rPr>
              <a:t> &lt;имя-out-параметра&gt; </a:t>
            </a:r>
            <a:r>
              <a:rPr lang="ru-RU">
                <a:latin typeface="Arial Narrow" charset="0"/>
              </a:rPr>
              <a:t>[</a:t>
            </a:r>
            <a:r>
              <a:rPr lang="ja-JP" altLang="ru-RU">
                <a:latin typeface="Arial Narrow" charset="0"/>
              </a:rPr>
              <a:t>‘</a:t>
            </a:r>
            <a:r>
              <a:rPr lang="ru-RU">
                <a:latin typeface="Arial Narrow" charset="0"/>
              </a:rPr>
              <a:t>:</a:t>
            </a:r>
            <a:r>
              <a:rPr lang="ja-JP" altLang="ru-RU">
                <a:latin typeface="Arial Narrow" charset="0"/>
              </a:rPr>
              <a:t>’</a:t>
            </a:r>
            <a:r>
              <a:rPr lang="ru-RU">
                <a:latin typeface="Arial Narrow" charset="0"/>
              </a:rPr>
              <a:t> </a:t>
            </a:r>
            <a:r>
              <a:rPr lang="ru-RU" i="1">
                <a:latin typeface="Arial Narrow" charset="0"/>
              </a:rPr>
              <a:t>&lt;значение-аргумента&gt;</a:t>
            </a:r>
            <a:r>
              <a:rPr lang="ru-RU">
                <a:latin typeface="Arial Narrow" charset="0"/>
              </a:rPr>
              <a:t>]</a:t>
            </a:r>
            <a:r>
              <a:rPr lang="ru-RU" i="1">
                <a:latin typeface="Arial Narrow" charset="0"/>
              </a:rPr>
              <a:t>|</a:t>
            </a:r>
            <a:r>
              <a:rPr lang="ja-JP" altLang="ru-RU" i="1">
                <a:latin typeface="Arial Narrow" charset="0"/>
              </a:rPr>
              <a:t>‘</a:t>
            </a:r>
            <a:r>
              <a:rPr lang="ru-RU" i="1">
                <a:latin typeface="Arial Narrow" charset="0"/>
              </a:rPr>
              <a:t> -</a:t>
            </a:r>
            <a:r>
              <a:rPr lang="ja-JP" altLang="ru-RU" i="1">
                <a:latin typeface="Arial Narrow" charset="0"/>
              </a:rPr>
              <a:t>’</a:t>
            </a:r>
            <a:r>
              <a:rPr lang="ru-RU">
                <a:latin typeface="Arial Narrow" charset="0"/>
              </a:rPr>
              <a:t> </a:t>
            </a:r>
            <a:endParaRPr lang="en-US">
              <a:latin typeface="Arial Narrow" charset="0"/>
            </a:endParaRPr>
          </a:p>
          <a:p>
            <a:pPr eaLnBrk="1" hangingPunct="1"/>
            <a:r>
              <a:rPr lang="ru-RU">
                <a:latin typeface="Arial Narrow" charset="0"/>
              </a:rPr>
              <a:t>&lt;</a:t>
            </a:r>
            <a:r>
              <a:rPr lang="ru-RU" i="1">
                <a:latin typeface="Arial Narrow" charset="0"/>
              </a:rPr>
              <a:t>предшествующие-сообщения</a:t>
            </a:r>
            <a:r>
              <a:rPr lang="ru-RU">
                <a:latin typeface="Arial Narrow" charset="0"/>
              </a:rPr>
              <a:t>&gt; — разделенные запятыми номера сообщений, после которых следует наклонная черта (</a:t>
            </a:r>
            <a:r>
              <a:rPr lang="ja-JP" altLang="ru-RU">
                <a:latin typeface="Arial Narrow" charset="0"/>
              </a:rPr>
              <a:t>“</a:t>
            </a:r>
            <a:r>
              <a:rPr lang="ru-RU">
                <a:latin typeface="Arial Narrow" charset="0"/>
              </a:rPr>
              <a:t>слеш</a:t>
            </a:r>
            <a:r>
              <a:rPr lang="ja-JP" altLang="ru-RU">
                <a:latin typeface="Arial Narrow" charset="0"/>
              </a:rPr>
              <a:t>”</a:t>
            </a:r>
            <a:r>
              <a:rPr lang="ru-RU">
                <a:latin typeface="Arial Narrow" charset="0"/>
              </a:rPr>
              <a:t>), например, 3, 4/</a:t>
            </a:r>
          </a:p>
        </p:txBody>
      </p:sp>
    </p:spTree>
    <p:extLst>
      <p:ext uri="{BB962C8B-B14F-4D97-AF65-F5344CB8AC3E}">
        <p14:creationId xmlns:p14="http://schemas.microsoft.com/office/powerpoint/2010/main" val="558328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Формат записи сообщений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1187450" y="1485900"/>
            <a:ext cx="7848600" cy="5256213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ru-RU">
                <a:latin typeface="Arial Narrow" charset="0"/>
              </a:rPr>
              <a:t>&lt;</a:t>
            </a:r>
            <a:r>
              <a:rPr lang="ru-RU" i="1">
                <a:latin typeface="Arial Narrow" charset="0"/>
              </a:rPr>
              <a:t>выражение-последовательности</a:t>
            </a:r>
            <a:r>
              <a:rPr lang="ru-RU">
                <a:latin typeface="Arial Narrow" charset="0"/>
              </a:rPr>
              <a:t>&gt; — разделенный точками список отдельных термов последовательностей, после которого следует двоеточие. Каждый из термов последовательности имеет следующий синтаксис: [&lt;</a:t>
            </a:r>
            <a:r>
              <a:rPr lang="ru-RU" i="1">
                <a:latin typeface="Arial Narrow" charset="0"/>
              </a:rPr>
              <a:t>целое-число</a:t>
            </a:r>
            <a:r>
              <a:rPr lang="ru-RU">
                <a:latin typeface="Arial Narrow" charset="0"/>
              </a:rPr>
              <a:t>&gt;|&lt;</a:t>
            </a:r>
            <a:r>
              <a:rPr lang="ru-RU" i="1">
                <a:latin typeface="Arial Narrow" charset="0"/>
              </a:rPr>
              <a:t>имя</a:t>
            </a:r>
            <a:r>
              <a:rPr lang="ru-RU">
                <a:latin typeface="Arial Narrow" charset="0"/>
              </a:rPr>
              <a:t>&gt;] [&lt;</a:t>
            </a:r>
            <a:r>
              <a:rPr lang="ru-RU" i="1">
                <a:latin typeface="Arial Narrow" charset="0"/>
              </a:rPr>
              <a:t>рекуррентность</a:t>
            </a:r>
            <a:r>
              <a:rPr lang="ru-RU">
                <a:latin typeface="Arial Narrow" charset="0"/>
              </a:rPr>
              <a:t>&gt;]. </a:t>
            </a:r>
            <a:endParaRPr lang="en-US">
              <a:latin typeface="Arial Narrow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>
                <a:latin typeface="Arial Narrow" charset="0"/>
              </a:rPr>
              <a:t>&lt;</a:t>
            </a:r>
            <a:r>
              <a:rPr lang="ru-RU" i="1">
                <a:latin typeface="Arial Narrow" charset="0"/>
              </a:rPr>
              <a:t>целое-число</a:t>
            </a:r>
            <a:r>
              <a:rPr lang="ru-RU">
                <a:latin typeface="Arial Narrow" charset="0"/>
              </a:rPr>
              <a:t>&gt; указывает на порядковый номер сообщения в процедурной последовательности верхнего уровня</a:t>
            </a:r>
            <a:endParaRPr lang="en-US">
              <a:latin typeface="Arial Narrow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>
                <a:latin typeface="Arial Narrow" charset="0"/>
              </a:rPr>
              <a:t>&lt;</a:t>
            </a:r>
            <a:r>
              <a:rPr lang="ru-RU" i="1">
                <a:latin typeface="Arial Narrow" charset="0"/>
              </a:rPr>
              <a:t>имя</a:t>
            </a:r>
            <a:r>
              <a:rPr lang="ru-RU">
                <a:latin typeface="Arial Narrow" charset="0"/>
              </a:rPr>
              <a:t>&gt; в форме буквы некоторого алфавита используется для спецификации параллельных потоков или нитей управления </a:t>
            </a:r>
            <a:endParaRPr lang="en-US">
              <a:latin typeface="Arial Narrow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>
                <a:latin typeface="Arial Narrow" charset="0"/>
              </a:rPr>
              <a:t>&lt;</a:t>
            </a:r>
            <a:r>
              <a:rPr lang="ru-RU" i="1">
                <a:latin typeface="Arial Narrow" charset="0"/>
              </a:rPr>
              <a:t>рекуррентность</a:t>
            </a:r>
            <a:r>
              <a:rPr lang="ru-RU">
                <a:latin typeface="Arial Narrow" charset="0"/>
              </a:rPr>
              <a:t>&gt;::=</a:t>
            </a:r>
            <a:r>
              <a:rPr lang="ja-JP" altLang="ru-RU">
                <a:latin typeface="Arial Narrow" charset="0"/>
              </a:rPr>
              <a:t>‘</a:t>
            </a:r>
            <a:r>
              <a:rPr lang="ru-RU">
                <a:latin typeface="Arial Narrow" charset="0"/>
              </a:rPr>
              <a:t>*</a:t>
            </a:r>
            <a:r>
              <a:rPr lang="ja-JP" altLang="ru-RU">
                <a:latin typeface="Arial Narrow" charset="0"/>
              </a:rPr>
              <a:t>’‘</a:t>
            </a:r>
            <a:r>
              <a:rPr lang="ru-RU">
                <a:latin typeface="Arial Narrow" charset="0"/>
              </a:rPr>
              <a:t>[</a:t>
            </a:r>
            <a:r>
              <a:rPr lang="ja-JP" altLang="ru-RU">
                <a:latin typeface="Arial Narrow" charset="0"/>
              </a:rPr>
              <a:t>‘</a:t>
            </a:r>
            <a:r>
              <a:rPr lang="ru-RU">
                <a:latin typeface="Arial Narrow" charset="0"/>
              </a:rPr>
              <a:t>&lt;</a:t>
            </a:r>
            <a:r>
              <a:rPr lang="ru-RU" i="1">
                <a:latin typeface="Arial Narrow" charset="0"/>
              </a:rPr>
              <a:t>предложение-итерация</a:t>
            </a:r>
            <a:r>
              <a:rPr lang="ru-RU">
                <a:latin typeface="Arial Narrow" charset="0"/>
              </a:rPr>
              <a:t>&gt;</a:t>
            </a:r>
            <a:r>
              <a:rPr lang="ja-JP" altLang="ru-RU">
                <a:latin typeface="Arial Narrow" charset="0"/>
              </a:rPr>
              <a:t>‘</a:t>
            </a:r>
            <a:r>
              <a:rPr lang="ru-RU">
                <a:latin typeface="Arial Narrow" charset="0"/>
              </a:rPr>
              <a:t>]</a:t>
            </a:r>
            <a:r>
              <a:rPr lang="ja-JP" altLang="ru-RU">
                <a:latin typeface="Arial Narrow" charset="0"/>
              </a:rPr>
              <a:t>’</a:t>
            </a:r>
            <a:r>
              <a:rPr lang="ru-RU">
                <a:latin typeface="Arial Narrow" charset="0"/>
              </a:rPr>
              <a:t> для записи итеративного выполнения соответствующего выражения</a:t>
            </a:r>
            <a:endParaRPr lang="en-US">
              <a:latin typeface="Arial Narrow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>
                <a:latin typeface="Arial Narrow" charset="0"/>
              </a:rPr>
              <a:t>&lt;</a:t>
            </a:r>
            <a:r>
              <a:rPr lang="ru-RU" i="1">
                <a:latin typeface="Arial Narrow" charset="0"/>
              </a:rPr>
              <a:t>рекуррентность</a:t>
            </a:r>
            <a:r>
              <a:rPr lang="ru-RU">
                <a:latin typeface="Arial Narrow" charset="0"/>
              </a:rPr>
              <a:t>&gt;::=</a:t>
            </a:r>
            <a:r>
              <a:rPr lang="ja-JP" altLang="ru-RU">
                <a:latin typeface="Arial Narrow" charset="0"/>
              </a:rPr>
              <a:t>‘</a:t>
            </a:r>
            <a:r>
              <a:rPr lang="ru-RU">
                <a:latin typeface="Arial Narrow" charset="0"/>
              </a:rPr>
              <a:t>[</a:t>
            </a:r>
            <a:r>
              <a:rPr lang="ja-JP" altLang="ru-RU">
                <a:latin typeface="Arial Narrow" charset="0"/>
              </a:rPr>
              <a:t>‘</a:t>
            </a:r>
            <a:r>
              <a:rPr lang="ru-RU">
                <a:latin typeface="Arial Narrow" charset="0"/>
              </a:rPr>
              <a:t>&lt;</a:t>
            </a:r>
            <a:r>
              <a:rPr lang="ru-RU" i="1">
                <a:latin typeface="Arial Narrow" charset="0"/>
              </a:rPr>
              <a:t>предложение-условие</a:t>
            </a:r>
            <a:r>
              <a:rPr lang="ru-RU">
                <a:latin typeface="Arial Narrow" charset="0"/>
              </a:rPr>
              <a:t>&gt;</a:t>
            </a:r>
            <a:r>
              <a:rPr lang="ja-JP" altLang="ru-RU">
                <a:latin typeface="Arial Narrow" charset="0"/>
              </a:rPr>
              <a:t>‘</a:t>
            </a:r>
            <a:r>
              <a:rPr lang="ru-RU">
                <a:latin typeface="Arial Narrow" charset="0"/>
              </a:rPr>
              <a:t>]</a:t>
            </a:r>
            <a:r>
              <a:rPr lang="ja-JP" altLang="ru-RU">
                <a:latin typeface="Arial Narrow" charset="0"/>
              </a:rPr>
              <a:t>’</a:t>
            </a:r>
            <a:r>
              <a:rPr lang="ru-RU">
                <a:latin typeface="Arial Narrow" charset="0"/>
              </a:rPr>
              <a:t> для записи ветвления</a:t>
            </a:r>
          </a:p>
        </p:txBody>
      </p:sp>
    </p:spTree>
    <p:extLst>
      <p:ext uri="{BB962C8B-B14F-4D97-AF65-F5344CB8AC3E}">
        <p14:creationId xmlns:p14="http://schemas.microsoft.com/office/powerpoint/2010/main" val="3128023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Диаграмма коммуникации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181" y="1670988"/>
            <a:ext cx="8801203" cy="492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405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Итерации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379" y="1815707"/>
            <a:ext cx="8780184" cy="4927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346477"/>
      </p:ext>
    </p:extLst>
  </p:cSld>
  <p:clrMapOvr>
    <a:masterClrMapping/>
  </p:clrMapOvr>
</p:sld>
</file>

<file path=ppt/theme/theme1.xml><?xml version="1.0" encoding="utf-8"?>
<a:theme xmlns:a="http://schemas.openxmlformats.org/drawingml/2006/main" name="Осень">
  <a:themeElements>
    <a:clrScheme name="Тарелка 6">
      <a:dk1>
        <a:srgbClr val="000000"/>
      </a:dk1>
      <a:lt1>
        <a:srgbClr val="DDDCC5"/>
      </a:lt1>
      <a:dk2>
        <a:srgbClr val="000000"/>
      </a:dk2>
      <a:lt2>
        <a:srgbClr val="B9B695"/>
      </a:lt2>
      <a:accent1>
        <a:srgbClr val="EAEBE9"/>
      </a:accent1>
      <a:accent2>
        <a:srgbClr val="BFBFAB"/>
      </a:accent2>
      <a:accent3>
        <a:srgbClr val="EBEBDF"/>
      </a:accent3>
      <a:accent4>
        <a:srgbClr val="000000"/>
      </a:accent4>
      <a:accent5>
        <a:srgbClr val="F3F3F2"/>
      </a:accent5>
      <a:accent6>
        <a:srgbClr val="ADAD9B"/>
      </a:accent6>
      <a:hlink>
        <a:srgbClr val="009900"/>
      </a:hlink>
      <a:folHlink>
        <a:srgbClr val="336600"/>
      </a:folHlink>
    </a:clrScheme>
    <a:fontScheme name="Тарелка">
      <a:majorFont>
        <a:latin typeface="Arial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Тарелка 1">
        <a:dk1>
          <a:srgbClr val="660000"/>
        </a:dk1>
        <a:lt1>
          <a:srgbClr val="FFFFFF"/>
        </a:lt1>
        <a:dk2>
          <a:srgbClr val="A80000"/>
        </a:dk2>
        <a:lt2>
          <a:srgbClr val="FFFF99"/>
        </a:lt2>
        <a:accent1>
          <a:srgbClr val="FF6600"/>
        </a:accent1>
        <a:accent2>
          <a:srgbClr val="6A0000"/>
        </a:accent2>
        <a:accent3>
          <a:srgbClr val="D1AAAA"/>
        </a:accent3>
        <a:accent4>
          <a:srgbClr val="DADADA"/>
        </a:accent4>
        <a:accent5>
          <a:srgbClr val="FFB8AA"/>
        </a:accent5>
        <a:accent6>
          <a:srgbClr val="5F00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2">
        <a:dk1>
          <a:srgbClr val="6A4700"/>
        </a:dk1>
        <a:lt1>
          <a:srgbClr val="FFFFFF"/>
        </a:lt1>
        <a:dk2>
          <a:srgbClr val="522900"/>
        </a:dk2>
        <a:lt2>
          <a:srgbClr val="FFFF99"/>
        </a:lt2>
        <a:accent1>
          <a:srgbClr val="CC9900"/>
        </a:accent1>
        <a:accent2>
          <a:srgbClr val="9C7300"/>
        </a:accent2>
        <a:accent3>
          <a:srgbClr val="B3ACAA"/>
        </a:accent3>
        <a:accent4>
          <a:srgbClr val="DADADA"/>
        </a:accent4>
        <a:accent5>
          <a:srgbClr val="E2CAAA"/>
        </a:accent5>
        <a:accent6>
          <a:srgbClr val="8D6800"/>
        </a:accent6>
        <a:hlink>
          <a:srgbClr val="FF99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3">
        <a:dk1>
          <a:srgbClr val="495630"/>
        </a:dk1>
        <a:lt1>
          <a:srgbClr val="FFFFCC"/>
        </a:lt1>
        <a:dk2>
          <a:srgbClr val="2D361C"/>
        </a:dk2>
        <a:lt2>
          <a:srgbClr val="BAD38D"/>
        </a:lt2>
        <a:accent1>
          <a:srgbClr val="68803E"/>
        </a:accent1>
        <a:accent2>
          <a:srgbClr val="556636"/>
        </a:accent2>
        <a:accent3>
          <a:srgbClr val="ADAEAB"/>
        </a:accent3>
        <a:accent4>
          <a:srgbClr val="DADAAE"/>
        </a:accent4>
        <a:accent5>
          <a:srgbClr val="B9C0AF"/>
        </a:accent5>
        <a:accent6>
          <a:srgbClr val="4C5C30"/>
        </a:accent6>
        <a:hlink>
          <a:srgbClr val="339933"/>
        </a:hlink>
        <a:folHlink>
          <a:srgbClr val="D9D4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4">
        <a:dk1>
          <a:srgbClr val="666A5C"/>
        </a:dk1>
        <a:lt1>
          <a:srgbClr val="FFFFFF"/>
        </a:lt1>
        <a:dk2>
          <a:srgbClr val="757868"/>
        </a:dk2>
        <a:lt2>
          <a:srgbClr val="C4C3AA"/>
        </a:lt2>
        <a:accent1>
          <a:srgbClr val="9AC2C0"/>
        </a:accent1>
        <a:accent2>
          <a:srgbClr val="4D4F45"/>
        </a:accent2>
        <a:accent3>
          <a:srgbClr val="BDBEB9"/>
        </a:accent3>
        <a:accent4>
          <a:srgbClr val="DADADA"/>
        </a:accent4>
        <a:accent5>
          <a:srgbClr val="CADDDC"/>
        </a:accent5>
        <a:accent6>
          <a:srgbClr val="45473E"/>
        </a:accent6>
        <a:hlink>
          <a:srgbClr val="009999"/>
        </a:hlink>
        <a:folHlink>
          <a:srgbClr val="BFCB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5">
        <a:dk1>
          <a:srgbClr val="006664"/>
        </a:dk1>
        <a:lt1>
          <a:srgbClr val="FFFFFF"/>
        </a:lt1>
        <a:dk2>
          <a:srgbClr val="00908D"/>
        </a:dk2>
        <a:lt2>
          <a:srgbClr val="ADE5CD"/>
        </a:lt2>
        <a:accent1>
          <a:srgbClr val="00CCFF"/>
        </a:accent1>
        <a:accent2>
          <a:srgbClr val="006666"/>
        </a:accent2>
        <a:accent3>
          <a:srgbClr val="AAC6C5"/>
        </a:accent3>
        <a:accent4>
          <a:srgbClr val="DADADA"/>
        </a:accent4>
        <a:accent5>
          <a:srgbClr val="AAE2FF"/>
        </a:accent5>
        <a:accent6>
          <a:srgbClr val="005C5C"/>
        </a:accent6>
        <a:hlink>
          <a:srgbClr val="6DD8DB"/>
        </a:hlink>
        <a:folHlink>
          <a:srgbClr val="C5E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6">
        <a:dk1>
          <a:srgbClr val="000000"/>
        </a:dk1>
        <a:lt1>
          <a:srgbClr val="DDDCC5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BEBDF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арелка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ADB8CA"/>
        </a:accent5>
        <a:accent6>
          <a:srgbClr val="555555"/>
        </a:accent6>
        <a:hlink>
          <a:srgbClr val="BBE5FF"/>
        </a:hlink>
        <a:folHlink>
          <a:srgbClr val="B6B3E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8">
        <a:dk1>
          <a:srgbClr val="000090"/>
        </a:dk1>
        <a:lt1>
          <a:srgbClr val="EAEAEA"/>
        </a:lt1>
        <a:dk2>
          <a:srgbClr val="3A3AB2"/>
        </a:dk2>
        <a:lt2>
          <a:srgbClr val="CAD4DC"/>
        </a:lt2>
        <a:accent1>
          <a:srgbClr val="3974AF"/>
        </a:accent1>
        <a:accent2>
          <a:srgbClr val="232369"/>
        </a:accent2>
        <a:accent3>
          <a:srgbClr val="AEAED5"/>
        </a:accent3>
        <a:accent4>
          <a:srgbClr val="C8C8C8"/>
        </a:accent4>
        <a:accent5>
          <a:srgbClr val="AEBCD4"/>
        </a:accent5>
        <a:accent6>
          <a:srgbClr val="1F1F5E"/>
        </a:accent6>
        <a:hlink>
          <a:srgbClr val="00CCFF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9">
        <a:dk1>
          <a:srgbClr val="9C9C9C"/>
        </a:dk1>
        <a:lt1>
          <a:srgbClr val="FFFFFF"/>
        </a:lt1>
        <a:dk2>
          <a:srgbClr val="8696CA"/>
        </a:dk2>
        <a:lt2>
          <a:srgbClr val="FFFFFF"/>
        </a:lt2>
        <a:accent1>
          <a:srgbClr val="97D1D5"/>
        </a:accent1>
        <a:accent2>
          <a:srgbClr val="666699"/>
        </a:accent2>
        <a:accent3>
          <a:srgbClr val="C3C9E1"/>
        </a:accent3>
        <a:accent4>
          <a:srgbClr val="DADADA"/>
        </a:accent4>
        <a:accent5>
          <a:srgbClr val="C9E5E7"/>
        </a:accent5>
        <a:accent6>
          <a:srgbClr val="5C5C8A"/>
        </a:accent6>
        <a:hlink>
          <a:srgbClr val="0000FF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Осень.thmx</Template>
  <TotalTime>17</TotalTime>
  <Words>255</Words>
  <Application>Microsoft Macintosh PowerPoint</Application>
  <PresentationFormat>On-screen Show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Осень</vt:lpstr>
      <vt:lpstr>Диаграмма коммуникации</vt:lpstr>
      <vt:lpstr>Диаграмма коммуникации</vt:lpstr>
      <vt:lpstr>Изображение линий жизни на диаграмме коммуникации </vt:lpstr>
      <vt:lpstr>Связь (link) и Сообщение (message)</vt:lpstr>
      <vt:lpstr>Примеры записи сообщений на диаграмме коммуникации</vt:lpstr>
      <vt:lpstr>Формат записи сообщений </vt:lpstr>
      <vt:lpstr>Формат записи сообщений</vt:lpstr>
      <vt:lpstr>Диаграмма коммуникации</vt:lpstr>
      <vt:lpstr>Итерации</vt:lpstr>
      <vt:lpstr>Ветвление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Диаграмма коммуникации</dc:title>
  <dc:creator>baldin</dc:creator>
  <cp:lastModifiedBy>Александр Балдин</cp:lastModifiedBy>
  <cp:revision>4</cp:revision>
  <dcterms:created xsi:type="dcterms:W3CDTF">2013-09-26T13:54:14Z</dcterms:created>
  <dcterms:modified xsi:type="dcterms:W3CDTF">2013-10-21T19:34:42Z</dcterms:modified>
</cp:coreProperties>
</file>