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69" r:id="rId2"/>
    <p:sldId id="256" r:id="rId3"/>
    <p:sldId id="270" r:id="rId4"/>
    <p:sldId id="258" r:id="rId5"/>
    <p:sldId id="257" r:id="rId6"/>
    <p:sldId id="271" r:id="rId7"/>
    <p:sldId id="272" r:id="rId8"/>
    <p:sldId id="273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5143500" type="screen16x9"/>
  <p:notesSz cx="6858000" cy="9144000"/>
  <p:embeddedFontLs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Tahoma" pitchFamily="34" charset="0"/>
      <p:regular r:id="rId25"/>
      <p:bold r:id="rId26"/>
    </p:embeddedFont>
    <p:embeddedFont>
      <p:font typeface="PT Sans" charset="-52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2B18D846-BD13-4583-BDF8-DE1B34B14E12}">
  <a:tblStyle styleId="{2B18D846-BD13-4583-BDF8-DE1B34B14E1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02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13392" cy="2539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304704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8748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ahoma" pitchFamily="34" charset="0"/>
                <a:cs typeface="Tahoma" pitchFamily="34" charset="0"/>
              </a:rPr>
              <a:t>Беспроводные технологии.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8748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ahoma" pitchFamily="34" charset="0"/>
                <a:cs typeface="Tahoma" pitchFamily="34" charset="0"/>
              </a:rPr>
              <a:t>	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8748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ahoma" pitchFamily="34" charset="0"/>
                <a:cs typeface="Tahoma" pitchFamily="34" charset="0"/>
              </a:rPr>
              <a:t>Беспроводные технологии — подкласс информационных технологий,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8748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ahoma" pitchFamily="34" charset="0"/>
                <a:cs typeface="Tahoma" pitchFamily="34" charset="0"/>
              </a:rPr>
              <a:t>служат для передачи информации на расстояние между двумя и более точками,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8748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ahoma" pitchFamily="34" charset="0"/>
                <a:cs typeface="Tahoma" pitchFamily="34" charset="0"/>
              </a:rPr>
              <a:t>не требуя связи их проводами.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8748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ahoma" pitchFamily="34" charset="0"/>
                <a:cs typeface="Tahoma" pitchFamily="34" charset="0"/>
              </a:rPr>
              <a:t>Для передачи информации может использоваться инфракрасное излучение,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8748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ahoma" pitchFamily="34" charset="0"/>
                <a:cs typeface="Tahoma" pitchFamily="34" charset="0"/>
              </a:rPr>
              <a:t>радиоволны, оптическое или лазерное излучение.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802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64975" y="445025"/>
            <a:ext cx="846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2G</a:t>
            </a:r>
            <a:endParaRPr>
              <a:latin typeface="PT Sans"/>
              <a:ea typeface="PT Sans"/>
              <a:cs typeface="PT Sans"/>
              <a:sym typeface="PT Sans"/>
            </a:endParaRPr>
          </a:p>
        </p:txBody>
      </p:sp>
      <p:graphicFrame>
        <p:nvGraphicFramePr>
          <p:cNvPr id="84" name="Shape 84"/>
          <p:cNvGraphicFramePr/>
          <p:nvPr/>
        </p:nvGraphicFramePr>
        <p:xfrm>
          <a:off x="952500" y="1047750"/>
          <a:ext cx="7239000" cy="2986830"/>
        </p:xfrm>
        <a:graphic>
          <a:graphicData uri="http://schemas.openxmlformats.org/drawingml/2006/table">
            <a:tbl>
              <a:tblPr>
                <a:noFill/>
                <a:tableStyleId>{2B18D846-BD13-4583-BDF8-DE1B34B14E12}</a:tableStyleId>
              </a:tblPr>
              <a:tblGrid>
                <a:gridCol w="1796650"/>
                <a:gridCol w="5442350"/>
              </a:tblGrid>
              <a:tr h="3810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Начало разработки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1980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Внедрение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1991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Ключевой признак</a:t>
                      </a: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Цифровая передача данных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Пропускная способность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~ 10 – 400 кбит/сек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Протоколы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GSM, CDMA, PDC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Расширения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GPRS, EDGE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3GPP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Phase 1, Phase 2, Releases 96, 97, 98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2650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64975" y="445025"/>
            <a:ext cx="846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3G</a:t>
            </a:r>
            <a:endParaRPr>
              <a:latin typeface="PT Sans"/>
              <a:ea typeface="PT Sans"/>
              <a:cs typeface="PT Sans"/>
              <a:sym typeface="PT Sans"/>
            </a:endParaRPr>
          </a:p>
        </p:txBody>
      </p:sp>
      <p:graphicFrame>
        <p:nvGraphicFramePr>
          <p:cNvPr id="95" name="Shape 95"/>
          <p:cNvGraphicFramePr/>
          <p:nvPr/>
        </p:nvGraphicFramePr>
        <p:xfrm>
          <a:off x="952500" y="1047750"/>
          <a:ext cx="7239000" cy="2986830"/>
        </p:xfrm>
        <a:graphic>
          <a:graphicData uri="http://schemas.openxmlformats.org/drawingml/2006/table">
            <a:tbl>
              <a:tblPr>
                <a:noFill/>
                <a:tableStyleId>{2B18D846-BD13-4583-BDF8-DE1B34B14E12}</a:tableStyleId>
              </a:tblPr>
              <a:tblGrid>
                <a:gridCol w="1796650"/>
                <a:gridCol w="5442350"/>
              </a:tblGrid>
              <a:tr h="3810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Начало разработки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1990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Внедрение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2002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Ключевой признак</a:t>
                      </a: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Совмещение временного и кодового разделения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Пропускная способность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~ 2 – 40 Мбит/сек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Протокол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UMTS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Расширения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HSPA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3GPP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Releases 99, 4, 5, 6, 7, 8, 9.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2725" y="85450"/>
            <a:ext cx="2558545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364975" y="445025"/>
            <a:ext cx="846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4G</a:t>
            </a:r>
            <a:endParaRPr>
              <a:latin typeface="PT Sans"/>
              <a:ea typeface="PT Sans"/>
              <a:cs typeface="PT Sans"/>
              <a:sym typeface="PT Sans"/>
            </a:endParaRPr>
          </a:p>
        </p:txBody>
      </p:sp>
      <p:graphicFrame>
        <p:nvGraphicFramePr>
          <p:cNvPr id="106" name="Shape 106"/>
          <p:cNvGraphicFramePr/>
          <p:nvPr/>
        </p:nvGraphicFramePr>
        <p:xfrm>
          <a:off x="952500" y="1047750"/>
          <a:ext cx="7239000" cy="2590620"/>
        </p:xfrm>
        <a:graphic>
          <a:graphicData uri="http://schemas.openxmlformats.org/drawingml/2006/table">
            <a:tbl>
              <a:tblPr>
                <a:noFill/>
                <a:tableStyleId>{2B18D846-BD13-4583-BDF8-DE1B34B14E12}</a:tableStyleId>
              </a:tblPr>
              <a:tblGrid>
                <a:gridCol w="1796650"/>
                <a:gridCol w="5442350"/>
              </a:tblGrid>
              <a:tr h="3810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Начало разработки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2000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Внедрение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2008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Ключевой признак</a:t>
                      </a: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Пакетная передача данных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Пропускная способность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~ до 300 Мбит/сек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Протокол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LTE-A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3GPP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Releases 10, 11, 12, 13, 14.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2650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64975" y="445025"/>
            <a:ext cx="846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5G</a:t>
            </a:r>
            <a:endParaRPr>
              <a:latin typeface="PT Sans"/>
              <a:ea typeface="PT Sans"/>
              <a:cs typeface="PT Sans"/>
              <a:sym typeface="PT Sans"/>
            </a:endParaRPr>
          </a:p>
        </p:txBody>
      </p:sp>
      <p:graphicFrame>
        <p:nvGraphicFramePr>
          <p:cNvPr id="117" name="Shape 117"/>
          <p:cNvGraphicFramePr/>
          <p:nvPr/>
        </p:nvGraphicFramePr>
        <p:xfrm>
          <a:off x="952500" y="1047750"/>
          <a:ext cx="7239000" cy="1798200"/>
        </p:xfrm>
        <a:graphic>
          <a:graphicData uri="http://schemas.openxmlformats.org/drawingml/2006/table">
            <a:tbl>
              <a:tblPr>
                <a:noFill/>
                <a:tableStyleId>{2B18D846-BD13-4583-BDF8-DE1B34B14E12}</a:tableStyleId>
              </a:tblPr>
              <a:tblGrid>
                <a:gridCol w="1796650"/>
                <a:gridCol w="5442350"/>
              </a:tblGrid>
              <a:tr h="3810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Начало разработки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2008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Внедрение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2018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Ключевой признак</a:t>
                      </a: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Передача данных в миллиметровом диапазоне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Пропускная способность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~ 1 Гбит/сек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428625"/>
            <a:ext cx="76200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364975" y="445025"/>
            <a:ext cx="846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По дальности действия</a:t>
            </a:r>
            <a:endParaRPr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64975" y="1212775"/>
            <a:ext cx="8467200" cy="33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ans"/>
              <a:buChar char="●"/>
            </a:pP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Беспроводные персональные сети (WPAN — Wireless Personal Area Networks). Радиус – несколько метров. Bluetooth, NFC.</a:t>
            </a:r>
            <a:endParaRPr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ans"/>
              <a:buChar char="●"/>
            </a:pP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Беспроводные локальные сети (WLAN — Wireless Local Area Networks). Радиус – несколько десятков метров. Wi-Fi, ZigBee.</a:t>
            </a:r>
            <a:endParaRPr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ans"/>
              <a:buChar char="●"/>
            </a:pP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Беспроводные глобальные сети (WWAN — Wireless Wide Area Network). Радиус – несколько километров. GSM, LTE, WiMAX.</a:t>
            </a:r>
            <a:endParaRPr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714362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ahoma" pitchFamily="34" charset="0"/>
                <a:cs typeface="Tahoma" pitchFamily="34" charset="0"/>
              </a:rPr>
              <a:t>По области применения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ahoma" pitchFamily="34" charset="0"/>
                <a:cs typeface="Tahoma" pitchFamily="34" charset="0"/>
              </a:rPr>
              <a:t>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latin typeface="Calibri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ahoma" pitchFamily="34" charset="0"/>
                <a:cs typeface="Tahoma" pitchFamily="34" charset="0"/>
              </a:rPr>
              <a:t>Корпоративные (ведомственные) беспроводные сети — создаваемые компаниями для собственных нужд.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ahoma" pitchFamily="34" charset="0"/>
                <a:cs typeface="Tahoma" pitchFamily="34" charset="0"/>
              </a:rPr>
              <a:t>Операторские беспроводные сети — создаваемые операторами связи для возмездного оказания услуг.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64975" y="445025"/>
            <a:ext cx="846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По топологии</a:t>
            </a:r>
            <a:endParaRPr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64975" y="1212775"/>
            <a:ext cx="8467200" cy="33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ans"/>
              <a:buChar char="●"/>
            </a:pP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Централизованные. GSM, LTE, WiMAX.</a:t>
            </a:r>
            <a:endParaRPr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ans"/>
              <a:buChar char="●"/>
            </a:pP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Децентрализованные. Меш-сети на основе Bluetooth и WiFi.</a:t>
            </a:r>
            <a:endParaRPr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ans"/>
              <a:buChar char="●"/>
            </a:pP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Точка-точка. Bluetooth, NFC.</a:t>
            </a:r>
            <a:endParaRPr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64975" y="445025"/>
            <a:ext cx="846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По мобильности</a:t>
            </a:r>
            <a:endParaRPr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64975" y="1212775"/>
            <a:ext cx="8467200" cy="33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ans"/>
              <a:buChar char="●"/>
            </a:pP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Не мобильные. Wi-Fi.</a:t>
            </a:r>
            <a:endParaRPr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ans"/>
              <a:buChar char="●"/>
            </a:pP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Мобильные. GSM, LTE.</a:t>
            </a:r>
            <a:endParaRPr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700" y="357172"/>
            <a:ext cx="8520600" cy="4211703"/>
          </a:xfrm>
        </p:spPr>
        <p:txBody>
          <a:bodyPr/>
          <a:lstStyle/>
          <a:p>
            <a:pPr marL="457200" lvl="2" indent="-342900" algn="ctr">
              <a:spcBef>
                <a:spcPts val="0"/>
              </a:spcBef>
              <a:buSzPts val="1800"/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</a:rPr>
              <a:t>IEEE 802.15</a:t>
            </a:r>
            <a:endParaRPr lang="en-US" sz="20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457200" lvl="2" indent="-342900" algn="ctr">
              <a:spcBef>
                <a:spcPts val="0"/>
              </a:spcBef>
              <a:buSzPts val="1800"/>
              <a:buNone/>
            </a:pPr>
            <a:endParaRPr lang="en-US" sz="20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457200" lvl="2" indent="-342900" algn="ctr">
              <a:spcBef>
                <a:spcPts val="0"/>
              </a:spcBef>
              <a:buSzPts val="1800"/>
              <a:buNone/>
            </a:pPr>
            <a:r>
              <a:rPr lang="ru-RU" sz="2000" dirty="0" err="1" smtClean="0">
                <a:solidFill>
                  <a:schemeClr val="tx1"/>
                </a:solidFill>
                <a:latin typeface="Calibri" pitchFamily="34" charset="0"/>
              </a:rPr>
              <a:t>Bluetooth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</a:rPr>
              <a:t> или </a:t>
            </a:r>
            <a:r>
              <a:rPr lang="ru-RU" sz="2000" dirty="0" err="1" smtClean="0">
                <a:solidFill>
                  <a:schemeClr val="tx1"/>
                </a:solidFill>
                <a:latin typeface="Calibri" pitchFamily="34" charset="0"/>
              </a:rPr>
              <a:t>блютус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</a:rPr>
              <a:t> (/</a:t>
            </a:r>
            <a:r>
              <a:rPr lang="ru-RU" sz="2000" dirty="0" err="1" smtClean="0">
                <a:solidFill>
                  <a:schemeClr val="tx1"/>
                </a:solidFill>
                <a:latin typeface="Calibri" pitchFamily="34" charset="0"/>
              </a:rPr>
              <a:t>bluːtuːθ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</a:rPr>
              <a:t>/, переводится как синий зуб, или </a:t>
            </a:r>
            <a:r>
              <a:rPr lang="ru-RU" sz="2000" dirty="0" err="1" smtClean="0">
                <a:solidFill>
                  <a:schemeClr val="tx1"/>
                </a:solidFill>
                <a:latin typeface="Calibri" pitchFamily="34" charset="0"/>
              </a:rPr>
              <a:t>синезубый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</a:rPr>
              <a:t>, назван в честь Харальда I </a:t>
            </a:r>
            <a:r>
              <a:rPr lang="ru-RU" sz="2000" dirty="0" err="1" smtClean="0">
                <a:solidFill>
                  <a:schemeClr val="tx1"/>
                </a:solidFill>
                <a:latin typeface="Calibri" pitchFamily="34" charset="0"/>
              </a:rPr>
              <a:t>Синезубого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</a:rPr>
              <a:t>[2][3]) — производственная спецификация беспроводных персональных сетей (англ. </a:t>
            </a:r>
            <a:r>
              <a:rPr lang="ru-RU" sz="2000" dirty="0" err="1" smtClean="0">
                <a:solidFill>
                  <a:schemeClr val="tx1"/>
                </a:solidFill>
                <a:latin typeface="Calibri" pitchFamily="34" charset="0"/>
              </a:rPr>
              <a:t>Wireless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Calibri" pitchFamily="34" charset="0"/>
              </a:rPr>
              <a:t>personal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Calibri" pitchFamily="34" charset="0"/>
              </a:rPr>
              <a:t>area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Calibri" pitchFamily="34" charset="0"/>
              </a:rPr>
              <a:t>network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</a:rPr>
              <a:t>, WPAN). </a:t>
            </a:r>
          </a:p>
          <a:p>
            <a:pPr>
              <a:buNone/>
            </a:pPr>
            <a:endParaRPr lang="ru-RU" sz="20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700" y="500048"/>
            <a:ext cx="8520600" cy="4068827"/>
          </a:xfrm>
        </p:spPr>
        <p:txBody>
          <a:bodyPr/>
          <a:lstStyle/>
          <a:p>
            <a:pPr lvl="2" algn="just" fontAlgn="base">
              <a:buNone/>
            </a:pPr>
            <a:r>
              <a:rPr lang="ru-RU" sz="2000" b="1" dirty="0" smtClean="0"/>
              <a:t>IEEE 802.15.4. </a:t>
            </a:r>
            <a:r>
              <a:rPr lang="ru-RU" sz="2000" b="1" dirty="0" err="1" smtClean="0"/>
              <a:t>ZigBee</a:t>
            </a:r>
            <a:r>
              <a:rPr lang="ru-RU" sz="2000" b="1" dirty="0" smtClean="0"/>
              <a:t> и IEEE 802.15.4</a:t>
            </a:r>
            <a:endParaRPr lang="ru-RU" sz="2000" dirty="0" smtClean="0"/>
          </a:p>
          <a:p>
            <a:pPr algn="just">
              <a:buNone/>
            </a:pPr>
            <a:r>
              <a:rPr lang="ru-RU" sz="2000" dirty="0" smtClean="0"/>
              <a:t> </a:t>
            </a:r>
          </a:p>
          <a:p>
            <a:pPr algn="just">
              <a:buNone/>
            </a:pPr>
            <a:r>
              <a:rPr lang="en-US" sz="2000" dirty="0" smtClean="0"/>
              <a:t>     </a:t>
            </a:r>
            <a:r>
              <a:rPr lang="ru-RU" sz="2000" dirty="0" err="1" smtClean="0"/>
              <a:t>ZigBee</a:t>
            </a:r>
            <a:r>
              <a:rPr lang="ru-RU" sz="2000" dirty="0" smtClean="0"/>
              <a:t> </a:t>
            </a:r>
            <a:r>
              <a:rPr lang="ru-RU" sz="2000" dirty="0" smtClean="0"/>
              <a:t>— спецификация сетевых протоколов верхнего </a:t>
            </a:r>
            <a:r>
              <a:rPr lang="ru-RU" sz="2000" dirty="0" smtClean="0"/>
              <a:t>уровня(</a:t>
            </a:r>
            <a:r>
              <a:rPr lang="ru-RU" sz="2000" dirty="0" err="1" smtClean="0"/>
              <a:t>уровня</a:t>
            </a:r>
            <a:r>
              <a:rPr lang="ru-RU" sz="2000" dirty="0" smtClean="0"/>
              <a:t> </a:t>
            </a:r>
            <a:r>
              <a:rPr lang="ru-RU" sz="2000" dirty="0" smtClean="0"/>
              <a:t>приложений API и сетевого уровня NWK), использующих сервисы нижних уровней — уровня управления доступом к среде MAC и физического уровня PHY, регламентированных стандартом IEEE 802.15.4. </a:t>
            </a:r>
            <a:r>
              <a:rPr lang="ru-RU" sz="2000" dirty="0" err="1" smtClean="0"/>
              <a:t>ZigBee</a:t>
            </a:r>
            <a:r>
              <a:rPr lang="ru-RU" sz="2000" dirty="0" smtClean="0"/>
              <a:t> и IEEE 802.15.4 описывают беспроводные персональные вычислительные сети (WPAN).</a:t>
            </a:r>
            <a:endParaRPr lang="ru-RU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700" y="214296"/>
            <a:ext cx="8520600" cy="4354579"/>
          </a:xfrm>
        </p:spPr>
        <p:txBody>
          <a:bodyPr/>
          <a:lstStyle/>
          <a:p>
            <a:pPr lvl="2" algn="ctr" fontAlgn="base">
              <a:buNone/>
            </a:pPr>
            <a:r>
              <a:rPr lang="ru-RU" sz="2000" b="1" dirty="0" smtClean="0">
                <a:latin typeface="Calibri" pitchFamily="34" charset="0"/>
              </a:rPr>
              <a:t>IEEE </a:t>
            </a:r>
            <a:r>
              <a:rPr lang="ru-RU" sz="2000" b="1" dirty="0" smtClean="0">
                <a:latin typeface="Calibri" pitchFamily="34" charset="0"/>
              </a:rPr>
              <a:t>802.11</a:t>
            </a:r>
            <a:endParaRPr lang="ru-RU" sz="2000" dirty="0" smtClean="0">
              <a:latin typeface="Calibri" pitchFamily="34" charset="0"/>
            </a:endParaRPr>
          </a:p>
          <a:p>
            <a:pPr algn="ctr">
              <a:buNone/>
            </a:pPr>
            <a:endParaRPr lang="ru-RU" sz="2000" dirty="0" smtClean="0">
              <a:latin typeface="Calibri" pitchFamily="34" charset="0"/>
            </a:endParaRPr>
          </a:p>
          <a:p>
            <a:pPr algn="ctr"/>
            <a:r>
              <a:rPr lang="ru-RU" sz="2000" dirty="0" smtClean="0">
                <a:latin typeface="Calibri" pitchFamily="34" charset="0"/>
              </a:rPr>
              <a:t>IEEE 802.11 — набор стандартов связи для коммуникации в беспроводной локальной сетевой зоне частотных диапазонов 0,9; 2,4; 3,6 и 5 </a:t>
            </a:r>
            <a:r>
              <a:rPr lang="ru-RU" sz="2000" dirty="0" err="1" smtClean="0">
                <a:latin typeface="Calibri" pitchFamily="34" charset="0"/>
              </a:rPr>
              <a:t>Ггц</a:t>
            </a:r>
            <a:r>
              <a:rPr lang="ru-RU" sz="2000" dirty="0" smtClean="0">
                <a:latin typeface="Calibri" pitchFamily="34" charset="0"/>
              </a:rPr>
              <a:t>.</a:t>
            </a:r>
            <a:r>
              <a:rPr lang="ru-RU" sz="2000" dirty="0" smtClean="0">
                <a:latin typeface="Calibri" pitchFamily="34" charset="0"/>
              </a:rPr>
              <a:t> </a:t>
            </a:r>
          </a:p>
          <a:p>
            <a:pPr algn="ctr"/>
            <a:r>
              <a:rPr lang="ru-RU" sz="2000" dirty="0" smtClean="0">
                <a:latin typeface="Calibri" pitchFamily="34" charset="0"/>
              </a:rPr>
              <a:t>Пропускная способность от 10 Мбит/сек до 600 Мбит/сек.</a:t>
            </a:r>
          </a:p>
          <a:p>
            <a:pPr algn="ctr">
              <a:buNone/>
            </a:pPr>
            <a:endParaRPr lang="ru-RU" sz="2000" dirty="0" smtClean="0">
              <a:latin typeface="Calibri" pitchFamily="34" charset="0"/>
            </a:endParaRPr>
          </a:p>
          <a:p>
            <a:pPr algn="ctr"/>
            <a:r>
              <a:rPr lang="ru-RU" sz="2000" dirty="0" smtClean="0">
                <a:latin typeface="Calibri" pitchFamily="34" charset="0"/>
              </a:rPr>
              <a:t>Пользователям более известен по названию </a:t>
            </a:r>
            <a:r>
              <a:rPr lang="ru-RU" sz="2000" dirty="0" err="1" smtClean="0">
                <a:latin typeface="Calibri" pitchFamily="34" charset="0"/>
              </a:rPr>
              <a:t>Wi-Fi</a:t>
            </a:r>
            <a:r>
              <a:rPr lang="ru-RU" sz="2000" dirty="0" smtClean="0">
                <a:latin typeface="Calibri" pitchFamily="34" charset="0"/>
              </a:rPr>
              <a:t>, фактически являющемуся брендом, предложенным и продвигаемым организацией </a:t>
            </a:r>
            <a:r>
              <a:rPr lang="ru-RU" sz="2000" dirty="0" err="1" smtClean="0">
                <a:latin typeface="Calibri" pitchFamily="34" charset="0"/>
              </a:rPr>
              <a:t>Wi-Fi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Alliance</a:t>
            </a:r>
            <a:r>
              <a:rPr lang="ru-RU" sz="2000" dirty="0" smtClean="0">
                <a:latin typeface="Calibri" pitchFamily="34" charset="0"/>
              </a:rPr>
              <a:t>.</a:t>
            </a:r>
            <a:endParaRPr lang="ru-RU" sz="20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64975" y="445025"/>
            <a:ext cx="846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1G</a:t>
            </a:r>
            <a:endParaRPr>
              <a:latin typeface="PT Sans"/>
              <a:ea typeface="PT Sans"/>
              <a:cs typeface="PT Sans"/>
              <a:sym typeface="PT Sans"/>
            </a:endParaRPr>
          </a:p>
        </p:txBody>
      </p:sp>
      <p:graphicFrame>
        <p:nvGraphicFramePr>
          <p:cNvPr id="73" name="Shape 73"/>
          <p:cNvGraphicFramePr/>
          <p:nvPr/>
        </p:nvGraphicFramePr>
        <p:xfrm>
          <a:off x="952500" y="1449525"/>
          <a:ext cx="7239000" cy="1981050"/>
        </p:xfrm>
        <a:graphic>
          <a:graphicData uri="http://schemas.openxmlformats.org/drawingml/2006/table">
            <a:tbl>
              <a:tblPr>
                <a:noFill/>
                <a:tableStyleId>{2B18D846-BD13-4583-BDF8-DE1B34B14E12}</a:tableStyleId>
              </a:tblPr>
              <a:tblGrid>
                <a:gridCol w="2280250"/>
                <a:gridCol w="4958750"/>
              </a:tblGrid>
              <a:tr h="3810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Начало разработки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1970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Внедрение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1984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Ключевой признак</a:t>
                      </a: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Аналоговая радио-телефония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Пропускная способность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~ 2 кбит/сек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Протоколы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AMPS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357</Words>
  <PresentationFormat>Экран (16:9)</PresentationFormat>
  <Paragraphs>98</Paragraphs>
  <Slides>18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Tahoma</vt:lpstr>
      <vt:lpstr>Times New Roman</vt:lpstr>
      <vt:lpstr>PT Sans</vt:lpstr>
      <vt:lpstr>Simple Light</vt:lpstr>
      <vt:lpstr>Слайд 1</vt:lpstr>
      <vt:lpstr>По дальности действия</vt:lpstr>
      <vt:lpstr>Слайд 3</vt:lpstr>
      <vt:lpstr>По топологии</vt:lpstr>
      <vt:lpstr>По мобильности</vt:lpstr>
      <vt:lpstr>Слайд 6</vt:lpstr>
      <vt:lpstr>Слайд 7</vt:lpstr>
      <vt:lpstr>Слайд 8</vt:lpstr>
      <vt:lpstr>1G</vt:lpstr>
      <vt:lpstr>Слайд 10</vt:lpstr>
      <vt:lpstr>2G</vt:lpstr>
      <vt:lpstr>Слайд 12</vt:lpstr>
      <vt:lpstr>3G</vt:lpstr>
      <vt:lpstr>Слайд 14</vt:lpstr>
      <vt:lpstr>4G</vt:lpstr>
      <vt:lpstr>Слайд 16</vt:lpstr>
      <vt:lpstr>5G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Artem Antonov</cp:lastModifiedBy>
  <cp:revision>5</cp:revision>
  <dcterms:modified xsi:type="dcterms:W3CDTF">2020-09-16T12:49:48Z</dcterms:modified>
</cp:coreProperties>
</file>